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8"/>
  </p:notesMasterIdLst>
  <p:sldIdLst>
    <p:sldId id="257" r:id="rId3"/>
    <p:sldId id="258" r:id="rId4"/>
    <p:sldId id="259" r:id="rId5"/>
    <p:sldId id="270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63" r:id="rId14"/>
    <p:sldId id="268" r:id="rId15"/>
    <p:sldId id="271" r:id="rId16"/>
    <p:sldId id="272" r:id="rId17"/>
    <p:sldId id="277" r:id="rId18"/>
    <p:sldId id="273" r:id="rId19"/>
    <p:sldId id="274" r:id="rId20"/>
    <p:sldId id="269" r:id="rId21"/>
    <p:sldId id="276" r:id="rId22"/>
    <p:sldId id="278" r:id="rId23"/>
    <p:sldId id="279" r:id="rId24"/>
    <p:sldId id="295" r:id="rId25"/>
    <p:sldId id="296" r:id="rId26"/>
    <p:sldId id="293" r:id="rId27"/>
    <p:sldId id="292" r:id="rId28"/>
    <p:sldId id="291" r:id="rId29"/>
    <p:sldId id="289" r:id="rId30"/>
    <p:sldId id="294" r:id="rId31"/>
    <p:sldId id="287" r:id="rId32"/>
    <p:sldId id="283" r:id="rId33"/>
    <p:sldId id="285" r:id="rId34"/>
    <p:sldId id="281" r:id="rId35"/>
    <p:sldId id="280" r:id="rId36"/>
    <p:sldId id="275" r:id="rId3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67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7FB0F-5904-4E49-8B81-C4BDE6D38CA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A06F29-A6F8-4241-B606-4D69641882C9}">
      <dgm:prSet/>
      <dgm:spPr>
        <a:solidFill>
          <a:srgbClr val="800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de-DE" smtClean="0"/>
            <a:t>Wochenplan</a:t>
          </a:r>
          <a:endParaRPr lang="de-DE"/>
        </a:p>
      </dgm:t>
    </dgm:pt>
    <dgm:pt modelId="{868CB957-BD64-0840-9751-7754DAB98FB2}" type="parTrans" cxnId="{34C8F1FF-0705-5946-ACAC-88DDD9D2E972}">
      <dgm:prSet/>
      <dgm:spPr/>
      <dgm:t>
        <a:bodyPr/>
        <a:lstStyle/>
        <a:p>
          <a:endParaRPr lang="de-DE"/>
        </a:p>
      </dgm:t>
    </dgm:pt>
    <dgm:pt modelId="{4A6BF6DF-D8DD-DC47-9AB1-65D48F5D851A}" type="sibTrans" cxnId="{34C8F1FF-0705-5946-ACAC-88DDD9D2E972}">
      <dgm:prSet/>
      <dgm:spPr/>
      <dgm:t>
        <a:bodyPr/>
        <a:lstStyle/>
        <a:p>
          <a:endParaRPr lang="de-DE"/>
        </a:p>
      </dgm:t>
    </dgm:pt>
    <dgm:pt modelId="{1E2F562F-CABD-A648-90C7-E03AD9680272}">
      <dgm:prSet/>
      <dgm:spPr>
        <a:solidFill>
          <a:srgbClr val="800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de-DE" dirty="0" smtClean="0"/>
            <a:t>Plan für eine Epoche, ein Lernfeld, ein Entwicklungsvorhaben..</a:t>
          </a:r>
          <a:endParaRPr lang="de-DE" dirty="0"/>
        </a:p>
      </dgm:t>
    </dgm:pt>
    <dgm:pt modelId="{5E678FAC-B9A1-3942-8D96-BD9EADA17614}" type="parTrans" cxnId="{7055A7F7-8B12-C245-9BB8-E04DB1E1B474}">
      <dgm:prSet/>
      <dgm:spPr/>
      <dgm:t>
        <a:bodyPr/>
        <a:lstStyle/>
        <a:p>
          <a:endParaRPr lang="de-DE"/>
        </a:p>
      </dgm:t>
    </dgm:pt>
    <dgm:pt modelId="{A50A9137-B17E-5D40-BBDD-81DDCD08DF36}" type="sibTrans" cxnId="{7055A7F7-8B12-C245-9BB8-E04DB1E1B474}">
      <dgm:prSet/>
      <dgm:spPr/>
      <dgm:t>
        <a:bodyPr/>
        <a:lstStyle/>
        <a:p>
          <a:endParaRPr lang="de-DE"/>
        </a:p>
      </dgm:t>
    </dgm:pt>
    <dgm:pt modelId="{591EC1D3-A2AF-5048-9379-78D5DC3C5807}">
      <dgm:prSet/>
      <dgm:spPr>
        <a:solidFill>
          <a:srgbClr val="800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de-DE" smtClean="0"/>
            <a:t>Jahresplanung</a:t>
          </a:r>
          <a:endParaRPr lang="de-DE"/>
        </a:p>
      </dgm:t>
    </dgm:pt>
    <dgm:pt modelId="{E687819C-76A0-CC47-8615-04CE377EE97A}" type="parTrans" cxnId="{C7F39E41-FD2B-DE4E-BF7E-980F59C51553}">
      <dgm:prSet/>
      <dgm:spPr/>
      <dgm:t>
        <a:bodyPr/>
        <a:lstStyle/>
        <a:p>
          <a:endParaRPr lang="de-DE"/>
        </a:p>
      </dgm:t>
    </dgm:pt>
    <dgm:pt modelId="{BBB15C1A-7A2A-B544-B98E-356492175EC5}" type="sibTrans" cxnId="{C7F39E41-FD2B-DE4E-BF7E-980F59C51553}">
      <dgm:prSet/>
      <dgm:spPr/>
      <dgm:t>
        <a:bodyPr/>
        <a:lstStyle/>
        <a:p>
          <a:endParaRPr lang="de-DE"/>
        </a:p>
      </dgm:t>
    </dgm:pt>
    <dgm:pt modelId="{F70D0077-CF18-9C4F-9CBA-4B1FD5991F2C}" type="pres">
      <dgm:prSet presAssocID="{FCF7FB0F-5904-4E49-8B81-C4BDE6D38CA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47A7C5E-0C8E-7945-ACD8-90E2B305BF58}" type="pres">
      <dgm:prSet presAssocID="{FCF7FB0F-5904-4E49-8B81-C4BDE6D38CAB}" presName="arrow" presStyleLbl="bgShp" presStyleIdx="0" presStyleCnt="1" custLinFactNeighborX="2087" custLinFactNeighborY="29215"/>
      <dgm:spPr>
        <a:solidFill>
          <a:schemeClr val="bg1">
            <a:lumMod val="65000"/>
          </a:schemeClr>
        </a:solidFill>
      </dgm:spPr>
    </dgm:pt>
    <dgm:pt modelId="{90E6B73C-0DAA-6441-8615-C5B13B308282}" type="pres">
      <dgm:prSet presAssocID="{FCF7FB0F-5904-4E49-8B81-C4BDE6D38CAB}" presName="linearProcess" presStyleCnt="0"/>
      <dgm:spPr/>
    </dgm:pt>
    <dgm:pt modelId="{E5BC19ED-6B66-3641-9396-FD5BF91AED53}" type="pres">
      <dgm:prSet presAssocID="{DEA06F29-A6F8-4241-B606-4D69641882C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C77B8D-A279-3442-B0A7-7AF189749C60}" type="pres">
      <dgm:prSet presAssocID="{4A6BF6DF-D8DD-DC47-9AB1-65D48F5D851A}" presName="sibTrans" presStyleCnt="0"/>
      <dgm:spPr/>
    </dgm:pt>
    <dgm:pt modelId="{8736A493-9B56-CD4B-8CD7-FE93A9AC9E77}" type="pres">
      <dgm:prSet presAssocID="{1E2F562F-CABD-A648-90C7-E03AD96802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054B83-9982-F842-8CC7-B6E0B8552927}" type="pres">
      <dgm:prSet presAssocID="{A50A9137-B17E-5D40-BBDD-81DDCD08DF36}" presName="sibTrans" presStyleCnt="0"/>
      <dgm:spPr/>
    </dgm:pt>
    <dgm:pt modelId="{659652E6-1521-2343-B41E-EC048D790D6F}" type="pres">
      <dgm:prSet presAssocID="{591EC1D3-A2AF-5048-9379-78D5DC3C580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5410D89-5323-3244-B660-D6086C8ED725}" type="presOf" srcId="{DEA06F29-A6F8-4241-B606-4D69641882C9}" destId="{E5BC19ED-6B66-3641-9396-FD5BF91AED53}" srcOrd="0" destOrd="0" presId="urn:microsoft.com/office/officeart/2005/8/layout/hProcess9"/>
    <dgm:cxn modelId="{7055A7F7-8B12-C245-9BB8-E04DB1E1B474}" srcId="{FCF7FB0F-5904-4E49-8B81-C4BDE6D38CAB}" destId="{1E2F562F-CABD-A648-90C7-E03AD9680272}" srcOrd="1" destOrd="0" parTransId="{5E678FAC-B9A1-3942-8D96-BD9EADA17614}" sibTransId="{A50A9137-B17E-5D40-BBDD-81DDCD08DF36}"/>
    <dgm:cxn modelId="{08AFAF08-C239-8245-9458-F206619E7C1C}" type="presOf" srcId="{FCF7FB0F-5904-4E49-8B81-C4BDE6D38CAB}" destId="{F70D0077-CF18-9C4F-9CBA-4B1FD5991F2C}" srcOrd="0" destOrd="0" presId="urn:microsoft.com/office/officeart/2005/8/layout/hProcess9"/>
    <dgm:cxn modelId="{34C8F1FF-0705-5946-ACAC-88DDD9D2E972}" srcId="{FCF7FB0F-5904-4E49-8B81-C4BDE6D38CAB}" destId="{DEA06F29-A6F8-4241-B606-4D69641882C9}" srcOrd="0" destOrd="0" parTransId="{868CB957-BD64-0840-9751-7754DAB98FB2}" sibTransId="{4A6BF6DF-D8DD-DC47-9AB1-65D48F5D851A}"/>
    <dgm:cxn modelId="{B5BCE970-347F-7B42-9483-23A81E9B130F}" type="presOf" srcId="{1E2F562F-CABD-A648-90C7-E03AD9680272}" destId="{8736A493-9B56-CD4B-8CD7-FE93A9AC9E77}" srcOrd="0" destOrd="0" presId="urn:microsoft.com/office/officeart/2005/8/layout/hProcess9"/>
    <dgm:cxn modelId="{C7F39E41-FD2B-DE4E-BF7E-980F59C51553}" srcId="{FCF7FB0F-5904-4E49-8B81-C4BDE6D38CAB}" destId="{591EC1D3-A2AF-5048-9379-78D5DC3C5807}" srcOrd="2" destOrd="0" parTransId="{E687819C-76A0-CC47-8615-04CE377EE97A}" sibTransId="{BBB15C1A-7A2A-B544-B98E-356492175EC5}"/>
    <dgm:cxn modelId="{15797476-B316-7442-B8D3-881CBD12E902}" type="presOf" srcId="{591EC1D3-A2AF-5048-9379-78D5DC3C5807}" destId="{659652E6-1521-2343-B41E-EC048D790D6F}" srcOrd="0" destOrd="0" presId="urn:microsoft.com/office/officeart/2005/8/layout/hProcess9"/>
    <dgm:cxn modelId="{79524EA4-65C2-8942-9DC3-6D27B0F0E19F}" type="presParOf" srcId="{F70D0077-CF18-9C4F-9CBA-4B1FD5991F2C}" destId="{047A7C5E-0C8E-7945-ACD8-90E2B305BF58}" srcOrd="0" destOrd="0" presId="urn:microsoft.com/office/officeart/2005/8/layout/hProcess9"/>
    <dgm:cxn modelId="{3E2B3034-B5F0-A648-801E-30B156342361}" type="presParOf" srcId="{F70D0077-CF18-9C4F-9CBA-4B1FD5991F2C}" destId="{90E6B73C-0DAA-6441-8615-C5B13B308282}" srcOrd="1" destOrd="0" presId="urn:microsoft.com/office/officeart/2005/8/layout/hProcess9"/>
    <dgm:cxn modelId="{1AFD05BE-BB38-CD4C-8AFD-B9306497C0F3}" type="presParOf" srcId="{90E6B73C-0DAA-6441-8615-C5B13B308282}" destId="{E5BC19ED-6B66-3641-9396-FD5BF91AED53}" srcOrd="0" destOrd="0" presId="urn:microsoft.com/office/officeart/2005/8/layout/hProcess9"/>
    <dgm:cxn modelId="{F92E3C8E-6CDF-2142-97D6-6303A6F910F2}" type="presParOf" srcId="{90E6B73C-0DAA-6441-8615-C5B13B308282}" destId="{3DC77B8D-A279-3442-B0A7-7AF189749C60}" srcOrd="1" destOrd="0" presId="urn:microsoft.com/office/officeart/2005/8/layout/hProcess9"/>
    <dgm:cxn modelId="{37557C9C-7C24-C147-998B-EC69D9D6585B}" type="presParOf" srcId="{90E6B73C-0DAA-6441-8615-C5B13B308282}" destId="{8736A493-9B56-CD4B-8CD7-FE93A9AC9E77}" srcOrd="2" destOrd="0" presId="urn:microsoft.com/office/officeart/2005/8/layout/hProcess9"/>
    <dgm:cxn modelId="{B9023E2B-1E38-8B4D-B434-0A88780FCB68}" type="presParOf" srcId="{90E6B73C-0DAA-6441-8615-C5B13B308282}" destId="{48054B83-9982-F842-8CC7-B6E0B8552927}" srcOrd="3" destOrd="0" presId="urn:microsoft.com/office/officeart/2005/8/layout/hProcess9"/>
    <dgm:cxn modelId="{C80B0964-1457-2B4F-AAEA-D5840270E7CD}" type="presParOf" srcId="{90E6B73C-0DAA-6441-8615-C5B13B308282}" destId="{659652E6-1521-2343-B41E-EC048D790D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8393-04DF-8A41-934A-66D0B784D041}" type="datetimeFigureOut">
              <a:rPr lang="de-DE" smtClean="0"/>
              <a:t>01.02.2018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AA56F-352A-FF47-8E7C-D9389D53A3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Flipchart – Gesprächsergebnis</a:t>
            </a:r>
            <a:r>
              <a:rPr lang="de-DE" baseline="0" dirty="0" smtClean="0"/>
              <a:t> notieren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A56F-352A-FF47-8E7C-D9389D53A36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29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A56F-352A-FF47-8E7C-D9389D53A36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4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48869" y="9430091"/>
            <a:ext cx="2947233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7" tIns="46314" rIns="92627" bIns="46314" anchor="b"/>
          <a:lstStyle>
            <a:lvl1pPr defTabSz="91916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914D288-D81E-544F-8875-6153017E70A7}" type="slidenum">
              <a:rPr lang="de-AT" sz="1200">
                <a:latin typeface="Arial" charset="0"/>
                <a:cs typeface="ＭＳ Ｐゴシック" charset="0"/>
              </a:rPr>
              <a:pPr algn="r" eaLnBrk="1" hangingPunct="1"/>
              <a:t>28</a:t>
            </a:fld>
            <a:endParaRPr lang="de-AT" sz="1200">
              <a:latin typeface="Arial" charset="0"/>
              <a:cs typeface="ＭＳ Ｐゴシック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7763" cy="37195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627" tIns="46314" rIns="92627" bIns="46314"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4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D103F2-9FC8-4949-BA8D-55B0033B53C7}" type="slidenum">
              <a:rPr lang="de-DE">
                <a:solidFill>
                  <a:srgbClr val="000000"/>
                </a:solidFill>
              </a:rPr>
              <a:pPr eaLnBrk="1" hangingPunct="1"/>
              <a:t>30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42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1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74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80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48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AF88CA9-4330-4834-A776-B6044AA34F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746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D5B48D4-9A56-42CB-B74B-301E03E947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9646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61AF9A1-3654-4310-952B-66BB2D3A93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623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39201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1D107D4-D735-48DD-8BE2-3BD8390816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44437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893F0C0-4BD4-41D0-99BE-758380F2D5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2898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94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E6B3777-FA2B-4A5C-BF27-B39562B8AE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84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F7D1BC3-2B04-43DA-89D1-E68E49B70A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021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44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50233BA-B549-419C-A5AB-BC8911F219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43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DCA9463-C706-493A-94B1-D940A3AF88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35429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0649990-9074-45C1-945E-FCA6509940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6514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4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3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90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68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03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39A90-C121-4C62-AA8A-F348AB3146F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81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8854BC-115F-4F35-A733-DF734EA0DEAE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01.02.2018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2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cman grau224"/>
          <p:cNvPicPr>
            <a:picLocks noChangeAspect="1" noChangeArrowheads="1"/>
          </p:cNvPicPr>
          <p:nvPr/>
        </p:nvPicPr>
        <p:blipFill>
          <a:blip r:embed="rId13" cstate="print">
            <a:lum bright="6000"/>
          </a:blip>
          <a:srcRect r="35701"/>
          <a:stretch>
            <a:fillRect/>
          </a:stretch>
        </p:blipFill>
        <p:spPr bwMode="auto">
          <a:xfrm>
            <a:off x="5580063" y="333375"/>
            <a:ext cx="35655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phk_logo_RGB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60338"/>
            <a:ext cx="1439863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8313" y="6381750"/>
            <a:ext cx="806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>
                <a:solidFill>
                  <a:srgbClr val="B2003A"/>
                </a:solidFill>
                <a:latin typeface="Arial"/>
              </a:rPr>
              <a:t>Pädagogische Hochschule Kärnten</a:t>
            </a:r>
            <a:r>
              <a:rPr lang="de-DE" sz="1200">
                <a:solidFill>
                  <a:srgbClr val="B2003A"/>
                </a:solidFill>
                <a:latin typeface="Arial"/>
              </a:rPr>
              <a:t> </a:t>
            </a:r>
            <a:r>
              <a:rPr lang="de-DE" sz="1200">
                <a:solidFill>
                  <a:srgbClr val="B2003A"/>
                </a:solidFill>
                <a:latin typeface="Arial"/>
                <a:cs typeface="Arial" charset="0"/>
              </a:rPr>
              <a:t>|</a:t>
            </a:r>
            <a:r>
              <a:rPr lang="de-DE" sz="1200">
                <a:solidFill>
                  <a:srgbClr val="B2003A"/>
                </a:solidFill>
                <a:latin typeface="Arial"/>
              </a:rPr>
              <a:t> www.ph-kaernten.ac.at | Doris </a:t>
            </a:r>
            <a:r>
              <a:rPr lang="de-DE" sz="1200" b="1">
                <a:solidFill>
                  <a:srgbClr val="B2003A"/>
                </a:solidFill>
                <a:latin typeface="Arial"/>
              </a:rPr>
              <a:t>Latschen</a:t>
            </a:r>
            <a:endParaRPr lang="de-AT" sz="1200" b="1">
              <a:solidFill>
                <a:srgbClr val="B2003A"/>
              </a:solidFill>
              <a:latin typeface="Arial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6983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>
              <a:defRPr/>
            </a:pPr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>
              <a:defRPr/>
            </a:pP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84950" y="639603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2003A"/>
                </a:solidFill>
                <a:latin typeface="Times New Roman" pitchFamily="18" charset="0"/>
              </a:defRPr>
            </a:lvl1pPr>
          </a:lstStyle>
          <a:p>
            <a:pPr defTabSz="914400">
              <a:defRPr/>
            </a:pPr>
            <a:r>
              <a:rPr lang="de-DE"/>
              <a:t>Seite </a:t>
            </a:r>
            <a:fld id="{47945C14-D480-4DBB-B4AF-48F13835E962}" type="slidenum">
              <a:rPr lang="de-DE"/>
              <a:pPr defTabSz="914400"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7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fie.at/node/3101" TargetMode="External"/><Relationship Id="rId2" Type="http://schemas.openxmlformats.org/officeDocument/2006/relationships/hyperlink" Target="https://www.bifie.at/node/2337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ifie.at/node/2072" TargetMode="External"/><Relationship Id="rId4" Type="http://schemas.openxmlformats.org/officeDocument/2006/relationships/hyperlink" Target="https://www.bifie.at/node/178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fie.at/node/369" TargetMode="External"/><Relationship Id="rId7" Type="http://schemas.openxmlformats.org/officeDocument/2006/relationships/hyperlink" Target="https://www.bifie.at/node/1507" TargetMode="External"/><Relationship Id="rId2" Type="http://schemas.openxmlformats.org/officeDocument/2006/relationships/hyperlink" Target="http://www.bifie.a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ifie.at/node/1979" TargetMode="External"/><Relationship Id="rId5" Type="http://schemas.openxmlformats.org/officeDocument/2006/relationships/hyperlink" Target="https://www.bifie.at/node/2708" TargetMode="External"/><Relationship Id="rId4" Type="http://schemas.openxmlformats.org/officeDocument/2006/relationships/hyperlink" Target="https://www.bifie.at/node/377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fie.at/node/1578" TargetMode="External"/><Relationship Id="rId2" Type="http://schemas.openxmlformats.org/officeDocument/2006/relationships/hyperlink" Target="https://www.bifie.at/node/37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ifie.at/node/2780" TargetMode="External"/><Relationship Id="rId5" Type="http://schemas.openxmlformats.org/officeDocument/2006/relationships/hyperlink" Target="https://www.bifie.at/node/316" TargetMode="External"/><Relationship Id="rId4" Type="http://schemas.openxmlformats.org/officeDocument/2006/relationships/hyperlink" Target="https://www.bifie.at/node/220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b.gv.at/schulen/bw/abs/Broschu_re_KEL_A4_BF.pdf?5s8z0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fie.at/node/351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sz.at/download/gs/GK4-Broschuere.pdf" TargetMode="External"/><Relationship Id="rId2" Type="http://schemas.openxmlformats.org/officeDocument/2006/relationships/hyperlink" Target="https://www.bmb.gv.at/schulen/unterricht/lp/lp_vs_sport_2012_23185.pdf?4dzgm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at/url?sa=t&amp;rct=j&amp;q=&amp;esrc=s&amp;source=web&amp;cd=4&amp;ved=0ahUKEwjX5N7f_LTSAhXD1xoKHeMeAUwQFggwMAM&amp;url=http://www.oesz.at/GK4-Aufgaben/&amp;usg=AFQjCNHvNSdPdnqm44CELbbwAtQUUs7sUQ&amp;bvm=bv.148441817,d.d24&amp;cad=rja" TargetMode="External"/><Relationship Id="rId5" Type="http://schemas.openxmlformats.org/officeDocument/2006/relationships/hyperlink" Target="http://www.oesz.at/gk4/" TargetMode="External"/><Relationship Id="rId4" Type="http://schemas.openxmlformats.org/officeDocument/2006/relationships/hyperlink" Target="https://www.google.at/url?sa=t&amp;rct=j&amp;q=&amp;esrc=s&amp;source=web&amp;cd=2&amp;ved=0ahUKEwjX5N7f_LTSAhXD1xoKHeMeAUwQFggjMAE&amp;url=http://www.oesz.at/gk4/&amp;usg=AFQjCNHl5boaz0vcoJMCGHKEvyPV5w1J7w&amp;bvm=bv.148441817,d.d24&amp;cad=rj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2198" y="1484784"/>
            <a:ext cx="8178234" cy="230425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PB4.5P </a:t>
            </a:r>
            <a:r>
              <a:rPr lang="de-DE" dirty="0"/>
              <a:t>S04 </a:t>
            </a:r>
            <a:br>
              <a:rPr lang="de-DE" dirty="0"/>
            </a:br>
            <a:r>
              <a:rPr lang="de-DE" dirty="0"/>
              <a:t>Grundlagen </a:t>
            </a:r>
            <a:r>
              <a:rPr lang="de-DE" dirty="0" smtClean="0"/>
              <a:t>der Unterrichtsplanung 2</a:t>
            </a:r>
            <a:endParaRPr lang="en-US" sz="1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7344816" cy="115212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Guggenbichler</a:t>
            </a:r>
            <a:r>
              <a:rPr lang="en-US" dirty="0" smtClean="0"/>
              <a:t> Silvia</a:t>
            </a:r>
          </a:p>
          <a:p>
            <a:r>
              <a:rPr lang="en-US" dirty="0" err="1" smtClean="0"/>
              <a:t>Latschen</a:t>
            </a:r>
            <a:r>
              <a:rPr lang="en-US" dirty="0" smtClean="0"/>
              <a:t> Doris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                                                                                                                                                         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Grafik 4" descr="top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Überlegungen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AT" sz="2000" dirty="0">
                <a:ea typeface="Times New Roman"/>
              </a:rPr>
              <a:t>Der vorliegende Jahresüberblick für </a:t>
            </a:r>
            <a:r>
              <a:rPr lang="de-AT" sz="2000" smtClean="0">
                <a:ea typeface="Times New Roman"/>
              </a:rPr>
              <a:t>alle Schulstufen</a:t>
            </a:r>
            <a:r>
              <a:rPr lang="de-AT" sz="2000" b="1" smtClean="0">
                <a:ea typeface="Times New Roman"/>
              </a:rPr>
              <a:t> </a:t>
            </a:r>
            <a:r>
              <a:rPr lang="de-AT" sz="2000" dirty="0">
                <a:ea typeface="Times New Roman"/>
              </a:rPr>
              <a:t>wurde von den Autorinnen auf der Basis der Verordnung der Bildungsstandards vom 2. 1. 2009 (BGBl. I Nr. 117/2008, BGBl. II Nr. 1/2009) erstellt und bezieht sich auf die Inhalte des Lehrplans der Volksschule – Grundstufe </a:t>
            </a:r>
            <a:r>
              <a:rPr lang="de-AT" sz="2000" dirty="0" smtClean="0">
                <a:ea typeface="Times New Roman"/>
              </a:rPr>
              <a:t>I und II). </a:t>
            </a:r>
            <a:endParaRPr lang="de-AT" sz="20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AT" sz="2000" dirty="0">
                <a:ea typeface="Times New Roman"/>
              </a:rPr>
              <a:t>Alle Kompetenzbereiche und Standards sowie die Lehrplaninhalten für Deutsch/Lesen/Schreiben und Mathematik der Grundstufe </a:t>
            </a:r>
            <a:r>
              <a:rPr lang="de-AT" sz="2000" dirty="0" smtClean="0">
                <a:ea typeface="Times New Roman"/>
              </a:rPr>
              <a:t>I bzw. II </a:t>
            </a:r>
            <a:r>
              <a:rPr lang="de-AT" sz="2000" dirty="0">
                <a:ea typeface="Times New Roman"/>
              </a:rPr>
              <a:t>wurden mit Bedacht auf eine möglichst vollständige Verteilung im Jahreslauf berücksichtigt. Damit wird die Verknüpfung von Bildungsstandards und Lehrplan deutlich sichtbar. 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05041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Kernelemente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400" dirty="0"/>
              <a:t>Bildungsstandards und Kompetenzmodelle (Verordnung) – Bündelung von Kompetenzen</a:t>
            </a:r>
            <a:endParaRPr lang="de-AT" sz="2400" dirty="0"/>
          </a:p>
          <a:p>
            <a:pPr lvl="0"/>
            <a:r>
              <a:rPr lang="de-DE" sz="2400" dirty="0"/>
              <a:t>konkrete Zielorientierung (Lehrplanbezüge)</a:t>
            </a:r>
            <a:endParaRPr lang="de-AT" sz="2400" dirty="0"/>
          </a:p>
          <a:p>
            <a:pPr lvl="0"/>
            <a:r>
              <a:rPr lang="de-DE" sz="2400" dirty="0"/>
              <a:t>Systematischer Kompetenzaufbau für die jeweilige Schulstufe </a:t>
            </a:r>
            <a:endParaRPr lang="de-AT" sz="2400" dirty="0"/>
          </a:p>
          <a:p>
            <a:pPr lvl="0"/>
            <a:r>
              <a:rPr lang="de-DE" sz="2400" dirty="0"/>
              <a:t>Planungsvorschläge in individuellen Zeitintervallen (Einteilung in Lernfelder)</a:t>
            </a:r>
            <a:endParaRPr lang="de-AT" sz="2400" dirty="0"/>
          </a:p>
          <a:p>
            <a:pPr lvl="0"/>
            <a:r>
              <a:rPr lang="de-DE" sz="2400" dirty="0"/>
              <a:t>Umsetzungsmöglichkeiten (literaturgestützt)</a:t>
            </a:r>
            <a:endParaRPr lang="de-AT" sz="2400" dirty="0"/>
          </a:p>
          <a:p>
            <a:pPr lvl="0"/>
            <a:r>
              <a:rPr lang="de-DE" sz="2400" dirty="0"/>
              <a:t>freie Methodenwahl</a:t>
            </a:r>
            <a:endParaRPr lang="de-AT" sz="2400" dirty="0"/>
          </a:p>
          <a:p>
            <a:r>
              <a:rPr lang="de-DE" sz="2400" dirty="0"/>
              <a:t>Schulbuchunabhängigkeit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07205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Publikationen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1738"/>
            <a:ext cx="8229600" cy="4914425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Zitierung:</a:t>
            </a:r>
            <a:r>
              <a:rPr lang="de-DE" b="1" dirty="0"/>
              <a:t> </a:t>
            </a:r>
          </a:p>
          <a:p>
            <a:pPr marL="0" indent="0">
              <a:buNone/>
            </a:pPr>
            <a:r>
              <a:rPr lang="de-DE" sz="1200" dirty="0"/>
              <a:t>Bundesinstitut für Bildungsforschung, Innovation &amp; Entwicklung des österreichischen Schulwesens (BIFIE) (Hrsg.) (2013). Kompetenzorientierter Unterricht für „Deutsch, Lesen, Schreiben“ und „Mathematik“ im Jahreslauf – 1. Schulstufe. Wien</a:t>
            </a:r>
            <a:r>
              <a:rPr lang="de-DE" sz="1200" dirty="0" smtClean="0"/>
              <a:t>. </a:t>
            </a:r>
            <a:r>
              <a:rPr lang="de-DE" sz="1400" dirty="0">
                <a:hlinkClick r:id="rId2"/>
              </a:rPr>
              <a:t>https://www.bifie.at/node/2337</a:t>
            </a:r>
            <a:endParaRPr lang="de-DE" sz="14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400" b="1" dirty="0"/>
              <a:t>Zitierung: </a:t>
            </a:r>
          </a:p>
          <a:p>
            <a:pPr marL="0" indent="0">
              <a:buNone/>
            </a:pPr>
            <a:r>
              <a:rPr lang="de-DE" sz="1400" dirty="0"/>
              <a:t>Bundesinstitut für Bildungsforschung, Innovation &amp; Entwicklung des österreichischen Schulwesens (BIFIE) (Hrsg.) (2015). Kompetenzorientierter Unterricht für „Deutsch, Lesen, Schreiben“ und „Mathematik“ im Jahreslauf – 2. Schulstufe. Wien</a:t>
            </a:r>
            <a:r>
              <a:rPr lang="de-DE" sz="1400" dirty="0" smtClean="0"/>
              <a:t>. </a:t>
            </a:r>
            <a:r>
              <a:rPr lang="de-DE" sz="1400" dirty="0" smtClean="0">
                <a:hlinkClick r:id="rId3"/>
              </a:rPr>
              <a:t>https</a:t>
            </a:r>
            <a:r>
              <a:rPr lang="de-DE" sz="1400" dirty="0">
                <a:hlinkClick r:id="rId3"/>
              </a:rPr>
              <a:t>://www.bifie.at/node/</a:t>
            </a:r>
            <a:r>
              <a:rPr lang="de-DE" sz="1400" dirty="0" smtClean="0">
                <a:hlinkClick r:id="rId3"/>
              </a:rPr>
              <a:t>3101</a:t>
            </a: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Zitierung: </a:t>
            </a:r>
          </a:p>
          <a:p>
            <a:pPr marL="0" indent="0">
              <a:buNone/>
            </a:pPr>
            <a:r>
              <a:rPr lang="de-DE" sz="1400" dirty="0"/>
              <a:t>BIFIE (Hrsg.) (2013). Kompetenzorientierter Unterricht für „Deutsch, Lesen, Schreiben“ und „Mathematik“ im Jahreslauf – 3. Schulstufe. 2., durchgesehene Auflage. </a:t>
            </a:r>
            <a:r>
              <a:rPr lang="de-DE" sz="1400" dirty="0">
                <a:hlinkClick r:id="rId4"/>
              </a:rPr>
              <a:t>https://www.bifie.at/node/</a:t>
            </a:r>
            <a:r>
              <a:rPr lang="de-DE" sz="1400" dirty="0" smtClean="0">
                <a:hlinkClick r:id="rId4"/>
              </a:rPr>
              <a:t>1785</a:t>
            </a: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Zitierung: </a:t>
            </a:r>
          </a:p>
          <a:p>
            <a:pPr marL="0" indent="0">
              <a:buNone/>
            </a:pPr>
            <a:r>
              <a:rPr lang="de-DE" sz="1400" dirty="0"/>
              <a:t>BIFIE (Hrsg.) (2013). Kompetenzorientierter Unterricht für „Deutsch, Lesen, Schreiben“ und „Mathematik“ im Jahreslauf – 4. Schulstufe. 2., durchgesehene Auflage. </a:t>
            </a:r>
            <a:r>
              <a:rPr lang="de-DE" sz="1400" dirty="0">
                <a:hlinkClick r:id="rId5"/>
              </a:rPr>
              <a:t>https://www.bifie.at/node/</a:t>
            </a:r>
            <a:r>
              <a:rPr lang="de-DE" sz="1400" dirty="0" smtClean="0">
                <a:hlinkClick r:id="rId5"/>
              </a:rPr>
              <a:t>2072</a:t>
            </a: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135991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54772"/>
            <a:ext cx="8229600" cy="5571391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smtClean="0"/>
              <a:t>Reflektieren Sie </a:t>
            </a:r>
            <a:r>
              <a:rPr lang="de-DE" b="1" dirty="0" smtClean="0"/>
              <a:t>in der Gruppe die jeweilige Jahresplanung im Hinblick auf deren </a:t>
            </a:r>
            <a:r>
              <a:rPr lang="de-DE" dirty="0" smtClean="0"/>
              <a:t>(30 Minuten)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Übersichtlichkeit</a:t>
            </a:r>
          </a:p>
          <a:p>
            <a:pPr>
              <a:buFontTx/>
              <a:buChar char="-"/>
            </a:pPr>
            <a:r>
              <a:rPr lang="de-DE" dirty="0" smtClean="0"/>
              <a:t>Klarheit</a:t>
            </a:r>
          </a:p>
          <a:p>
            <a:pPr>
              <a:buFontTx/>
              <a:buChar char="-"/>
            </a:pPr>
            <a:r>
              <a:rPr lang="de-DE" dirty="0" smtClean="0"/>
              <a:t>Einfachheit in der Anwendung</a:t>
            </a:r>
          </a:p>
          <a:p>
            <a:pPr>
              <a:buFontTx/>
              <a:buChar char="-"/>
            </a:pPr>
            <a:r>
              <a:rPr lang="de-DE" dirty="0" smtClean="0"/>
              <a:t>Struktur</a:t>
            </a:r>
          </a:p>
          <a:p>
            <a:pPr>
              <a:buFontTx/>
              <a:buChar char="-"/>
            </a:pPr>
            <a:r>
              <a:rPr lang="de-DE" dirty="0" smtClean="0"/>
              <a:t>Nutzbarkeit (Wie hilfreich erscheint die Jahresplanung für die tägliche Unterrichtsplanung)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Bild 3" descr="Gruppenbildung_85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45" y="3901920"/>
            <a:ext cx="2991843" cy="2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020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Bildungsstandards in Österreich</a:t>
            </a:r>
            <a:endParaRPr lang="de-DE" dirty="0"/>
          </a:p>
        </p:txBody>
      </p:sp>
      <p:pic>
        <p:nvPicPr>
          <p:cNvPr id="6" name="Grafik 4" descr="top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5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5846" y="572209"/>
            <a:ext cx="7664450" cy="2832100"/>
          </a:xfrm>
        </p:spPr>
        <p:txBody>
          <a:bodyPr/>
          <a:lstStyle/>
          <a:p>
            <a:r>
              <a:rPr lang="de-DE" dirty="0"/>
              <a:t>…jetzt soll ich mich auch noch mit BIST </a:t>
            </a:r>
            <a:r>
              <a:rPr lang="de-DE" dirty="0" smtClean="0"/>
              <a:t> </a:t>
            </a:r>
            <a:r>
              <a:rPr lang="de-DE" dirty="0"/>
              <a:t>beschäftigen…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08" y="3400134"/>
            <a:ext cx="7342188" cy="2092325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dirty="0"/>
              <a:t>   </a:t>
            </a:r>
            <a:r>
              <a:rPr lang="de-DE" sz="3600" dirty="0"/>
              <a:t>Die schönste Freude erlebt man immer da, wo sie </a:t>
            </a:r>
            <a:r>
              <a:rPr lang="de-DE" sz="3600" dirty="0" smtClean="0"/>
              <a:t>am wenigsten </a:t>
            </a:r>
            <a:r>
              <a:rPr lang="de-DE" sz="3600" dirty="0"/>
              <a:t>erwartet wird. </a:t>
            </a:r>
            <a:br>
              <a:rPr lang="de-DE" sz="3600" dirty="0"/>
            </a:br>
            <a:r>
              <a:rPr lang="de-DE" sz="1600" i="1" dirty="0"/>
              <a:t>Antoine de Saint-Exupéry</a:t>
            </a:r>
          </a:p>
        </p:txBody>
      </p:sp>
    </p:spTree>
    <p:extLst>
      <p:ext uri="{BB962C8B-B14F-4D97-AF65-F5344CB8AC3E}">
        <p14:creationId xmlns:p14="http://schemas.microsoft.com/office/powerpoint/2010/main" val="269027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Bildungsstandards in Österreich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gesetzliche Verankerung der Bildungsstandards im Paragraphen 17 des Schulunterrichtsgesetzes (</a:t>
            </a:r>
            <a:r>
              <a:rPr lang="de-DE" dirty="0" err="1"/>
              <a:t>SchUG</a:t>
            </a:r>
            <a:r>
              <a:rPr lang="de-DE" dirty="0"/>
              <a:t>), die Verordnung zu den Bildungsstandards (</a:t>
            </a:r>
            <a:r>
              <a:rPr lang="de-DE" dirty="0" err="1"/>
              <a:t>BGBl</a:t>
            </a:r>
            <a:r>
              <a:rPr lang="de-DE" dirty="0"/>
              <a:t>. II Nr. 1/2009) und ihre Novelle (</a:t>
            </a:r>
            <a:r>
              <a:rPr lang="de-DE" dirty="0" err="1"/>
              <a:t>BGBl</a:t>
            </a:r>
            <a:r>
              <a:rPr lang="de-DE" dirty="0"/>
              <a:t>. II Nr. 282/2011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Regelstandards</a:t>
            </a:r>
          </a:p>
          <a:p>
            <a:r>
              <a:rPr lang="de-DE" dirty="0" smtClean="0"/>
              <a:t>Präzisieren den Lehrplan</a:t>
            </a:r>
          </a:p>
          <a:p>
            <a:r>
              <a:rPr lang="de-DE" dirty="0" smtClean="0"/>
              <a:t>Orientierung am Kompetenzbegriff nach Weinert (siehe PB2)</a:t>
            </a:r>
          </a:p>
          <a:p>
            <a:r>
              <a:rPr lang="de-DE" dirty="0" smtClean="0"/>
              <a:t>Kompetenzmodelle (Kompetenzbereiche/Standards/Deskriptoren)</a:t>
            </a:r>
          </a:p>
          <a:p>
            <a:r>
              <a:rPr lang="de-DE" dirty="0" smtClean="0"/>
              <a:t>D4 und M4; D/M/E 8, (SRDP)</a:t>
            </a:r>
          </a:p>
          <a:p>
            <a:r>
              <a:rPr lang="de-DE" dirty="0" smtClean="0"/>
              <a:t>Überprüfung (zyklisch) und Rückmeldung (evidenzbasiert)</a:t>
            </a:r>
          </a:p>
          <a:p>
            <a:r>
              <a:rPr lang="de-DE" dirty="0" smtClean="0"/>
              <a:t>Umfangreiche Begleitmaßnahmen während der Implementierung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58617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de-DE"/>
              <a:t>…der Prozess braucht …</a:t>
            </a:r>
          </a:p>
        </p:txBody>
      </p:sp>
      <p:graphicFrame>
        <p:nvGraphicFramePr>
          <p:cNvPr id="4096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950162"/>
              </p:ext>
            </p:extLst>
          </p:nvPr>
        </p:nvGraphicFramePr>
        <p:xfrm>
          <a:off x="684213" y="1700213"/>
          <a:ext cx="7772400" cy="4191000"/>
        </p:xfrm>
        <a:graphic>
          <a:graphicData uri="http://schemas.openxmlformats.org/drawingml/2006/table">
            <a:tbl>
              <a:tblPr/>
              <a:tblGrid>
                <a:gridCol w="2016125"/>
                <a:gridCol w="3887787"/>
                <a:gridCol w="1868488"/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Rollenverständnis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58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Interaktion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Verstehen - Auseinandersetzung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Lernort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Lernarrangements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Lehr- Lernorganisation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Orientierung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Evaluation - Reflexion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Menschenbild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39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03848" y="206084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„</a:t>
            </a:r>
            <a:r>
              <a:rPr lang="de-DE" sz="3200" dirty="0">
                <a:solidFill>
                  <a:srgbClr val="000000"/>
                </a:solidFill>
              </a:rPr>
              <a:t>Die letzte der menschlichen Freiheiten besteht in der </a:t>
            </a:r>
          </a:p>
          <a:p>
            <a:r>
              <a:rPr lang="de-DE" sz="3200" dirty="0">
                <a:solidFill>
                  <a:srgbClr val="000000"/>
                </a:solidFill>
              </a:rPr>
              <a:t>Wahl der Einstellung zu den Dingen.“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</a:rPr>
              <a:t>Viktor Frankl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78394"/>
            <a:ext cx="1944216" cy="21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866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...eine Übung...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 smtClean="0"/>
              <a:t>Ordnen Sie mit Hilfe der Arbeitsunterlage den jeweiligen Stundenskizzen </a:t>
            </a:r>
          </a:p>
          <a:p>
            <a:r>
              <a:rPr lang="de-DE" dirty="0"/>
              <a:t>d</a:t>
            </a:r>
            <a:r>
              <a:rPr lang="de-DE" dirty="0" smtClean="0"/>
              <a:t>en Kompetenzbereich,</a:t>
            </a:r>
          </a:p>
          <a:p>
            <a:r>
              <a:rPr lang="de-DE" dirty="0"/>
              <a:t>d</a:t>
            </a:r>
            <a:r>
              <a:rPr lang="de-DE" dirty="0" smtClean="0"/>
              <a:t>en –aus Ihrer Sicht relevanten – Standard,</a:t>
            </a:r>
          </a:p>
          <a:p>
            <a:r>
              <a:rPr lang="de-DE" dirty="0"/>
              <a:t>d</a:t>
            </a:r>
            <a:r>
              <a:rPr lang="de-DE" dirty="0" smtClean="0"/>
              <a:t>en/die jeweiligen Deskriptor(en) </a:t>
            </a:r>
          </a:p>
          <a:p>
            <a:pPr marL="0" indent="0">
              <a:buNone/>
            </a:pPr>
            <a:r>
              <a:rPr lang="de-DE" dirty="0"/>
              <a:t>z</a:t>
            </a:r>
            <a:r>
              <a:rPr lang="de-DE" dirty="0" smtClean="0"/>
              <a:t>u.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Gestreifter Pfeil nach rechts 3"/>
          <p:cNvSpPr/>
          <p:nvPr/>
        </p:nvSpPr>
        <p:spPr>
          <a:xfrm>
            <a:off x="468313" y="4788556"/>
            <a:ext cx="2218939" cy="656966"/>
          </a:xfrm>
          <a:prstGeom prst="stripedRightArrow">
            <a:avLst/>
          </a:prstGeom>
          <a:solidFill>
            <a:srgbClr val="800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97023" y="4711209"/>
            <a:ext cx="425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Berücksichtigung in Ihren </a:t>
            </a:r>
          </a:p>
          <a:p>
            <a:r>
              <a:rPr lang="de-DE" b="1" dirty="0" smtClean="0"/>
              <a:t>künftigen Stundenplanungen!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0874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und Inhalte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de-DE" dirty="0" smtClean="0"/>
              <a:t>planungsrelevante Vorgaben der Bildungsstandards in </a:t>
            </a:r>
          </a:p>
          <a:p>
            <a:pPr marL="0" indent="0">
              <a:buNone/>
            </a:pPr>
            <a:r>
              <a:rPr lang="de-DE" dirty="0" smtClean="0"/>
              <a:t>     Unterrichtsvorbereitungen abbilden;</a:t>
            </a:r>
          </a:p>
          <a:p>
            <a:r>
              <a:rPr lang="de-DE" dirty="0" smtClean="0"/>
              <a:t>Tages-, Wochen- und Jahresplanungen erstellen und in geeigneter        Form schriftlich darstellen;</a:t>
            </a:r>
          </a:p>
          <a:p>
            <a:r>
              <a:rPr lang="de-DE" dirty="0" smtClean="0"/>
              <a:t>Individuelle Förderpläne erstellen;</a:t>
            </a:r>
          </a:p>
          <a:p>
            <a:r>
              <a:rPr lang="de-DE" dirty="0" smtClean="0"/>
              <a:t>mithilfe entsprechender Unterlagen kompetenzorientierte Jahresplanungen erstellen;</a:t>
            </a:r>
          </a:p>
          <a:p>
            <a:r>
              <a:rPr lang="de-DE" dirty="0" smtClean="0"/>
              <a:t>Gestaltungsformen von Klassen- und Schulforen; </a:t>
            </a:r>
          </a:p>
          <a:p>
            <a:r>
              <a:rPr lang="de-DE" dirty="0" smtClean="0"/>
              <a:t>organisatorische Aufgaben wie z.B. Klassenbuchführung, Schülerverwaltung, Ausstellen von Jahreszeugnissen etc. ) bewältigen</a:t>
            </a:r>
            <a:r>
              <a:rPr lang="de-DE" dirty="0" smtClean="0"/>
              <a:t>;</a:t>
            </a:r>
          </a:p>
          <a:p>
            <a:r>
              <a:rPr lang="de-DE" dirty="0" smtClean="0"/>
              <a:t>Aktuell: Grundschulreform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919621" y="6284279"/>
            <a:ext cx="1824786" cy="573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789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Literatur/Links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26337"/>
            <a:ext cx="8229600" cy="5065942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www.bifie.at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Deutsch/Lesen/Schreiben</a:t>
            </a:r>
            <a:r>
              <a:rPr lang="de-DE" dirty="0" smtClean="0"/>
              <a:t>:</a:t>
            </a:r>
          </a:p>
          <a:p>
            <a:r>
              <a:rPr lang="de-DE" sz="1600" dirty="0"/>
              <a:t>BIFIE (Hrsg.) (2011). Praxishandbuch für „Deutsch, Lesen, Schreiben“ 4. Schulstufe. 2., durchgesehene und erweiterte Auflage.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3"/>
              </a:rPr>
              <a:t>https://www.bifie.at/node/</a:t>
            </a:r>
            <a:r>
              <a:rPr lang="de-DE" sz="1600" dirty="0" smtClean="0">
                <a:hlinkClick r:id="rId3"/>
              </a:rPr>
              <a:t>369</a:t>
            </a:r>
            <a:r>
              <a:rPr lang="de-DE" sz="1600" dirty="0" smtClean="0"/>
              <a:t> </a:t>
            </a:r>
            <a:endParaRPr lang="de-DE" sz="1600" dirty="0"/>
          </a:p>
          <a:p>
            <a:r>
              <a:rPr lang="de-DE" sz="1600" dirty="0"/>
              <a:t>BIFIE (Hrsg.) (2016). Themenheft für den Kompetenzbereich "Lesen – Umgang mit Texten und Medien". Deutsch, Lesen, Schreiben. Volksschule Grundstufe I + II.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 smtClean="0"/>
              <a:t> </a:t>
            </a:r>
            <a:r>
              <a:rPr lang="de-DE" sz="1600" dirty="0" smtClean="0">
                <a:hlinkClick r:id="rId4"/>
              </a:rPr>
              <a:t>https</a:t>
            </a:r>
            <a:r>
              <a:rPr lang="de-DE" sz="1600" dirty="0">
                <a:hlinkClick r:id="rId4"/>
              </a:rPr>
              <a:t>://www.bifie.at/node/</a:t>
            </a:r>
            <a:r>
              <a:rPr lang="de-DE" sz="1600" dirty="0" smtClean="0">
                <a:hlinkClick r:id="rId4"/>
              </a:rPr>
              <a:t>3777</a:t>
            </a:r>
            <a:endParaRPr lang="de-DE" sz="1600" dirty="0" smtClean="0"/>
          </a:p>
          <a:p>
            <a:r>
              <a:rPr lang="de-DE" sz="1600" dirty="0"/>
              <a:t>BIFIE (Hrsg.) (</a:t>
            </a:r>
            <a:r>
              <a:rPr lang="de-DE" sz="1600" dirty="0" smtClean="0"/>
              <a:t>2014</a:t>
            </a:r>
            <a:r>
              <a:rPr lang="de-DE" sz="1600" dirty="0"/>
              <a:t>). Themenheft für die Kompetenzbereiche „Einsicht in Sprache durch Sprachbetrachtung“ und „Rechtschreiben“. Deutsch, Lesen, Schreiben. Volksschule Grundstufe I + II.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5"/>
              </a:rPr>
              <a:t>https://www.bifie.at/node/</a:t>
            </a:r>
            <a:r>
              <a:rPr lang="de-DE" sz="1600" dirty="0" smtClean="0">
                <a:hlinkClick r:id="rId5"/>
              </a:rPr>
              <a:t>2708</a:t>
            </a:r>
            <a:endParaRPr lang="de-DE" sz="1600" dirty="0" smtClean="0"/>
          </a:p>
          <a:p>
            <a:r>
              <a:rPr lang="de-DE" sz="1600" dirty="0"/>
              <a:t>BIFIE (Hrsg.) (2012). Themenheft für den Kompetenzbereich „Verfassen von Texten“. Deutsch, Lesen, Schreiben. Volksschule Grundstufe I + II.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6"/>
              </a:rPr>
              <a:t>https://www.bifie.at/node/</a:t>
            </a:r>
            <a:r>
              <a:rPr lang="de-DE" sz="1600" dirty="0" smtClean="0">
                <a:hlinkClick r:id="rId6"/>
              </a:rPr>
              <a:t>1979</a:t>
            </a:r>
            <a:endParaRPr lang="de-DE" sz="1600" dirty="0" smtClean="0"/>
          </a:p>
          <a:p>
            <a:r>
              <a:rPr lang="de-DE" sz="1600" dirty="0" smtClean="0"/>
              <a:t>BIFIE </a:t>
            </a:r>
            <a:r>
              <a:rPr lang="de-DE" sz="1600" dirty="0"/>
              <a:t>(Hrsg.) (2011). Themenheft für den Kompetenzbereich „Hören, Sprechen und Miteinander-Reden“. Deutsch, Lesen, Schreiben. Volksschule Grundstufe I + II.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7"/>
              </a:rPr>
              <a:t>https://www.bifie.at/node/</a:t>
            </a:r>
            <a:r>
              <a:rPr lang="de-DE" sz="1600" dirty="0" smtClean="0">
                <a:hlinkClick r:id="rId7"/>
              </a:rPr>
              <a:t>1507</a:t>
            </a:r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879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52577"/>
            <a:ext cx="8229600" cy="567358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Mathematik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sz="1600" dirty="0"/>
              <a:t>BIFIE (Hrsg.) (2011). Praxishandbuch für „Mathematik“ 4. Schulstufe. 2., durchgesehene und erweiterte Auflage.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2"/>
              </a:rPr>
              <a:t>https://www.bifie.at/node/</a:t>
            </a:r>
            <a:r>
              <a:rPr lang="de-DE" sz="1600" dirty="0" smtClean="0">
                <a:hlinkClick r:id="rId2"/>
              </a:rPr>
              <a:t>370</a:t>
            </a: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 smtClean="0"/>
              <a:t>BIFIE </a:t>
            </a:r>
            <a:r>
              <a:rPr lang="de-DE" sz="1600" dirty="0"/>
              <a:t>(Hrsg.) (2012). Themenheft Mathematik „Modellieren“. Volksschule Grundstufe I + II.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3"/>
              </a:rPr>
              <a:t>https://www.bifie.at/node/</a:t>
            </a:r>
            <a:r>
              <a:rPr lang="de-DE" sz="1600" dirty="0" smtClean="0">
                <a:hlinkClick r:id="rId3"/>
              </a:rPr>
              <a:t>1578</a:t>
            </a:r>
            <a:r>
              <a:rPr lang="de-DE" sz="1600" b="1" dirty="0"/>
              <a:t> </a:t>
            </a:r>
          </a:p>
          <a:p>
            <a:r>
              <a:rPr lang="de-DE" sz="1600" dirty="0"/>
              <a:t>BIFIE (Hrsg.) (2013). Themenheft Mathematik „Problemlösen“. Volksschule Grundstufe I + II.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4"/>
              </a:rPr>
              <a:t>https://www.bifie.at/node/</a:t>
            </a:r>
            <a:r>
              <a:rPr lang="de-DE" sz="1600" dirty="0" smtClean="0">
                <a:hlinkClick r:id="rId4"/>
              </a:rPr>
              <a:t>2203</a:t>
            </a:r>
            <a:endParaRPr lang="de-DE" sz="1600" dirty="0" smtClean="0"/>
          </a:p>
          <a:p>
            <a:r>
              <a:rPr lang="de-DE" sz="1600" dirty="0"/>
              <a:t>BIFIE (Hrsg.) (2010). Themenheft Mathematik „Kommunizieren“. Volksschule Grundstufe I + II.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5"/>
              </a:rPr>
              <a:t>https://www.bifie.at/node/</a:t>
            </a:r>
            <a:r>
              <a:rPr lang="de-DE" sz="1600" dirty="0" smtClean="0">
                <a:hlinkClick r:id="rId5"/>
              </a:rPr>
              <a:t>316</a:t>
            </a:r>
            <a:endParaRPr lang="de-DE" sz="1600" dirty="0" smtClean="0"/>
          </a:p>
          <a:p>
            <a:r>
              <a:rPr lang="de-DE" sz="1600" dirty="0"/>
              <a:t>BIFIE (Hrsg.) (2014). Themenheft Mathematik "Operieren". Graz: </a:t>
            </a:r>
            <a:r>
              <a:rPr lang="de-DE" sz="1600" dirty="0" err="1"/>
              <a:t>Leykam</a:t>
            </a:r>
            <a:r>
              <a:rPr lang="de-DE" sz="1600" dirty="0"/>
              <a:t>. </a:t>
            </a:r>
            <a:r>
              <a:rPr lang="de-DE" sz="1600" dirty="0">
                <a:hlinkClick r:id="rId6"/>
              </a:rPr>
              <a:t>https://www.bifie.at/node/</a:t>
            </a:r>
            <a:r>
              <a:rPr lang="de-DE" sz="1600" dirty="0" smtClean="0">
                <a:hlinkClick r:id="rId6"/>
              </a:rPr>
              <a:t>2780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 </a:t>
            </a:r>
          </a:p>
          <a:p>
            <a:endParaRPr lang="de-DE" sz="1600" dirty="0" smtClean="0"/>
          </a:p>
          <a:p>
            <a:endParaRPr lang="de-DE" sz="1600" dirty="0"/>
          </a:p>
          <a:p>
            <a:pPr marL="0" indent="0">
              <a:buNone/>
            </a:pP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8318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Kompetenzorientierter Unterricht</a:t>
            </a:r>
            <a:endParaRPr lang="de-DE" dirty="0"/>
          </a:p>
        </p:txBody>
      </p:sp>
      <p:pic>
        <p:nvPicPr>
          <p:cNvPr id="6" name="Grafik 4" descr="top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1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Kompetenzorientierung (PB2)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Kompetenzen verbinden Wissen und </a:t>
            </a:r>
            <a:r>
              <a:rPr lang="de-DE" dirty="0" err="1"/>
              <a:t>Können</a:t>
            </a:r>
            <a:r>
              <a:rPr lang="de-DE" dirty="0"/>
              <a:t>. Unter Kompetenzen versteht man „die bei Individuen </a:t>
            </a:r>
            <a:r>
              <a:rPr lang="de-DE" dirty="0" err="1"/>
              <a:t>verfügbaren</a:t>
            </a:r>
            <a:r>
              <a:rPr lang="de-DE" dirty="0"/>
              <a:t> oder durch sie erlernbaren kognitiven </a:t>
            </a:r>
            <a:r>
              <a:rPr lang="de-DE" dirty="0" err="1"/>
              <a:t>Fähigkeiten</a:t>
            </a:r>
            <a:r>
              <a:rPr lang="de-DE" dirty="0"/>
              <a:t> und Fertigkeiten, um bestimmte Probleme zu </a:t>
            </a:r>
            <a:r>
              <a:rPr lang="de-DE" dirty="0" err="1"/>
              <a:t>lösen</a:t>
            </a:r>
            <a:r>
              <a:rPr lang="de-DE" dirty="0"/>
              <a:t>, sowie die damit verbundenen motivationalen, volitionalen und sozialen Bereitschaften und </a:t>
            </a:r>
            <a:r>
              <a:rPr lang="de-DE" dirty="0" err="1"/>
              <a:t>Fähigkeiten</a:t>
            </a:r>
            <a:r>
              <a:rPr lang="de-DE" dirty="0"/>
              <a:t>, um die </a:t>
            </a:r>
            <a:r>
              <a:rPr lang="de-DE" dirty="0" err="1"/>
              <a:t>Problemlösungen</a:t>
            </a:r>
            <a:r>
              <a:rPr lang="de-DE" dirty="0"/>
              <a:t> in variablen Situationen erfolgreich und verantwortungsvoll nutzen zu </a:t>
            </a:r>
            <a:r>
              <a:rPr lang="de-DE" dirty="0" err="1"/>
              <a:t>können</a:t>
            </a:r>
            <a:r>
              <a:rPr lang="de-DE" dirty="0"/>
              <a:t>“ </a:t>
            </a:r>
            <a:r>
              <a:rPr lang="de-DE" sz="1200" dirty="0"/>
              <a:t>(Weinert, 2003, S. 27–</a:t>
            </a:r>
            <a:r>
              <a:rPr lang="de-DE" sz="1200" dirty="0" smtClean="0"/>
              <a:t>28, zit. </a:t>
            </a:r>
            <a:r>
              <a:rPr lang="de-DE" sz="1200" dirty="0" err="1" smtClean="0"/>
              <a:t>In:BIFIE</a:t>
            </a:r>
            <a:r>
              <a:rPr lang="de-DE" sz="1200" dirty="0" smtClean="0"/>
              <a:t> </a:t>
            </a:r>
            <a:r>
              <a:rPr lang="de-DE" sz="1200" dirty="0"/>
              <a:t>(Hrsg.) (2011). Kompetenzorientierter Unterricht in Theorie und Praxis. Graz: </a:t>
            </a:r>
            <a:r>
              <a:rPr lang="de-DE" sz="1200" dirty="0" err="1"/>
              <a:t>Leykam</a:t>
            </a:r>
            <a:r>
              <a:rPr lang="de-DE" sz="1200" dirty="0"/>
              <a:t>. </a:t>
            </a:r>
            <a:r>
              <a:rPr lang="de-DE" sz="1200" dirty="0" smtClean="0"/>
              <a:t>S. 9)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96421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eneu.xtec.cat/wikiform/wikiexport/_media/cmd/lle/clsi/modul_3/bloom_s_taxonomy.png?w=500&amp;tok=3d8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82921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6798223" y="1905055"/>
            <a:ext cx="1728192" cy="50405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erfinden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798223" y="2483931"/>
            <a:ext cx="1728192" cy="50405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beurteilen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04248" y="3055927"/>
            <a:ext cx="1728192" cy="50405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analysieren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04248" y="3606393"/>
            <a:ext cx="1728192" cy="50405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anwenden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798223" y="4183257"/>
            <a:ext cx="1728192" cy="50405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verstehen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804248" y="4752327"/>
            <a:ext cx="1728192" cy="50405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wissen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2849" y="6012923"/>
            <a:ext cx="790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Krathwohl</a:t>
            </a:r>
            <a:r>
              <a:rPr lang="de-AT" sz="1200" dirty="0"/>
              <a:t>, D. (2002). A Revision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Bloom‘s</a:t>
            </a:r>
            <a:r>
              <a:rPr lang="de-AT" sz="1200" dirty="0"/>
              <a:t> </a:t>
            </a:r>
            <a:r>
              <a:rPr lang="de-AT" sz="1200" dirty="0" err="1"/>
              <a:t>Taxonomy</a:t>
            </a:r>
            <a:r>
              <a:rPr lang="de-AT" sz="1200" dirty="0"/>
              <a:t>. In </a:t>
            </a:r>
            <a:r>
              <a:rPr lang="en-US" sz="1200" dirty="0"/>
              <a:t>THEORY INTO PRACTICE, Volume 41/4, Ohio: Ohio State University</a:t>
            </a:r>
            <a:endParaRPr lang="de-AT" sz="1200" dirty="0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...der Unterschied liegt....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6671416" y="1628775"/>
            <a:ext cx="2015384" cy="1977618"/>
          </a:xfrm>
          <a:prstGeom prst="ellipse">
            <a:avLst/>
          </a:prstGeom>
          <a:noFill/>
          <a:ln w="698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50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...Beispiele zum „Eintauchen“...</a:t>
            </a:r>
            <a:endParaRPr lang="de-DE" dirty="0"/>
          </a:p>
        </p:txBody>
      </p:sp>
      <p:pic>
        <p:nvPicPr>
          <p:cNvPr id="4" name="Inhaltsplatzhalter 3" descr="Video-bo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93" r="-41493"/>
          <a:stretch>
            <a:fillRect/>
          </a:stretch>
        </p:blipFill>
        <p:spPr>
          <a:xfrm>
            <a:off x="468313" y="1760168"/>
            <a:ext cx="5826662" cy="3656155"/>
          </a:xfrm>
        </p:spPr>
      </p:pic>
    </p:spTree>
    <p:extLst>
      <p:ext uri="{BB962C8B-B14F-4D97-AF65-F5344CB8AC3E}">
        <p14:creationId xmlns:p14="http://schemas.microsoft.com/office/powerpoint/2010/main" val="2085860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sz="2400"/>
              <a:t>EINS PLUS Knobelplakate</a:t>
            </a:r>
          </a:p>
        </p:txBody>
      </p:sp>
      <p:pic>
        <p:nvPicPr>
          <p:cNvPr id="55299" name="Picture 3" descr="giannis_wa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153341"/>
            <a:ext cx="7881905" cy="551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2813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...mögliche Erfolgsindikatoren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....sind unter anderem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Kognitive Aktivierung</a:t>
            </a:r>
          </a:p>
          <a:p>
            <a:pPr>
              <a:buFontTx/>
              <a:buChar char="-"/>
            </a:pPr>
            <a:r>
              <a:rPr lang="de-DE" dirty="0" smtClean="0"/>
              <a:t>Aufgabenkultur</a:t>
            </a:r>
          </a:p>
          <a:p>
            <a:pPr>
              <a:buFontTx/>
              <a:buChar char="-"/>
            </a:pPr>
            <a:r>
              <a:rPr lang="de-DE" dirty="0"/>
              <a:t>e</a:t>
            </a:r>
            <a:r>
              <a:rPr lang="de-DE" dirty="0" smtClean="0"/>
              <a:t>ntdeckendes, forschendes Lernen</a:t>
            </a:r>
          </a:p>
          <a:p>
            <a:pPr>
              <a:buFontTx/>
              <a:buChar char="-"/>
            </a:pPr>
            <a:r>
              <a:rPr lang="de-DE" dirty="0" smtClean="0"/>
              <a:t>Aufgabenkultur</a:t>
            </a:r>
          </a:p>
          <a:p>
            <a:pPr>
              <a:buFontTx/>
              <a:buChar char="-"/>
            </a:pPr>
            <a:r>
              <a:rPr lang="de-DE" dirty="0" smtClean="0"/>
              <a:t>Menschenbild</a:t>
            </a:r>
          </a:p>
          <a:p>
            <a:pPr>
              <a:buFontTx/>
              <a:buChar char="-"/>
            </a:pPr>
            <a:r>
              <a:rPr lang="de-DE" dirty="0" smtClean="0"/>
              <a:t>Haltungen, Einstellungen, Bereitschaften</a:t>
            </a:r>
          </a:p>
          <a:p>
            <a:pPr>
              <a:buFontTx/>
              <a:buChar char="-"/>
            </a:pPr>
            <a:r>
              <a:rPr lang="de-DE" dirty="0" smtClean="0"/>
              <a:t>Berücksichtigung aktueller Erkenntnisse</a:t>
            </a:r>
          </a:p>
          <a:p>
            <a:pPr>
              <a:buFontTx/>
              <a:buChar char="-"/>
            </a:pPr>
            <a:r>
              <a:rPr lang="de-DE" dirty="0" smtClean="0"/>
              <a:t>Förderliche Leistungsbeurteilung </a:t>
            </a:r>
          </a:p>
          <a:p>
            <a:pPr>
              <a:buFontTx/>
              <a:buChar char="-"/>
            </a:pPr>
            <a:r>
              <a:rPr lang="de-DE" dirty="0" smtClean="0"/>
              <a:t>....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20633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3"/>
            <a:ext cx="8610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de-AT">
                <a:solidFill>
                  <a:schemeClr val="tx1"/>
                </a:solidFill>
                <a:latin typeface="Arial" charset="0"/>
              </a:rPr>
              <a:t> Welche Leistungen (sollen) zählen?</a:t>
            </a:r>
          </a:p>
        </p:txBody>
      </p:sp>
      <p:pic>
        <p:nvPicPr>
          <p:cNvPr id="61443" name="Picture 3" descr="Erweiterter Leistungsbegr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447800"/>
            <a:ext cx="568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1835150" y="6477000"/>
            <a:ext cx="555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4D76"/>
                </a:solidFill>
                <a:latin typeface="Arial" charset="0"/>
                <a:cs typeface="ＭＳ Ｐゴシック" charset="0"/>
              </a:rPr>
              <a:t>Th. Stern: Förderliche Leistungsbewertung. ÖZEPS-Handreichung.</a:t>
            </a:r>
          </a:p>
        </p:txBody>
      </p:sp>
    </p:spTree>
    <p:extLst>
      <p:ext uri="{BB962C8B-B14F-4D97-AF65-F5344CB8AC3E}">
        <p14:creationId xmlns:p14="http://schemas.microsoft.com/office/powerpoint/2010/main" val="2694215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Aktuell: Grundschulreform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Alternative Leistungsbewertung  </a:t>
            </a:r>
            <a:r>
              <a:rPr lang="de-DE" dirty="0"/>
              <a:t>in der Grundschule </a:t>
            </a:r>
          </a:p>
          <a:p>
            <a:pPr marL="0" indent="0">
              <a:buNone/>
            </a:pPr>
            <a:r>
              <a:rPr lang="de-DE" dirty="0" smtClean="0"/>
              <a:t>Teil </a:t>
            </a:r>
            <a:r>
              <a:rPr lang="de-DE" dirty="0"/>
              <a:t>1: </a:t>
            </a:r>
            <a:r>
              <a:rPr lang="de-DE" dirty="0" err="1"/>
              <a:t>KEL-</a:t>
            </a:r>
            <a:r>
              <a:rPr lang="de-DE" dirty="0" err="1" smtClean="0"/>
              <a:t>Gespräche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://www.bmb.gv.at/schulen/bw/abs/Broschu_re_KEL_A4_BF.pdf?</a:t>
            </a:r>
            <a:r>
              <a:rPr lang="de-DE" dirty="0" smtClean="0">
                <a:hlinkClick r:id="rId2"/>
              </a:rPr>
              <a:t>5s8z0m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1412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Curriculare Vorgaben und Leistungsnachweis zur LV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74525"/>
            <a:ext cx="8229600" cy="4651638"/>
          </a:xfrm>
        </p:spPr>
        <p:txBody>
          <a:bodyPr/>
          <a:lstStyle/>
          <a:p>
            <a:r>
              <a:rPr lang="de-DE" sz="2400" dirty="0" smtClean="0"/>
              <a:t>Seminar - 0,75 SWS – 1 ECTS</a:t>
            </a:r>
          </a:p>
          <a:p>
            <a:r>
              <a:rPr lang="de-DE" sz="2400" dirty="0"/>
              <a:t>Leistungsnachweis</a:t>
            </a:r>
          </a:p>
          <a:p>
            <a:pPr marL="0" indent="0">
              <a:buNone/>
            </a:pPr>
            <a:r>
              <a:rPr lang="de-DE" sz="2400" b="1" dirty="0" smtClean="0"/>
              <a:t>Praxisbegleitendes Portfolio: (Abgabetermin: 15. Juni 2017)</a:t>
            </a:r>
          </a:p>
          <a:p>
            <a:r>
              <a:rPr lang="de-DE" sz="1700" dirty="0" smtClean="0"/>
              <a:t>Zusammenfassung und Reflexion eines lehrveranstaltungsrelevanten Fachartikels (</a:t>
            </a:r>
            <a:r>
              <a:rPr lang="de-DE" sz="1700" dirty="0" err="1" smtClean="0"/>
              <a:t>Moodle</a:t>
            </a:r>
            <a:r>
              <a:rPr lang="de-DE" sz="1700" dirty="0" smtClean="0"/>
              <a:t>)  ≈ 500 Wörter</a:t>
            </a:r>
          </a:p>
          <a:p>
            <a:r>
              <a:rPr lang="de-DE" sz="1700" dirty="0" smtClean="0"/>
              <a:t>Sammeln Sie Informationen zu administrativen und organisatorischen Aufgaben einer Klassenlehrerin (Zeugnis; altern. Leistungsbeurteilung; Einladungen zu Elternabenden, Elternsprechtagen etc.; Klassenbücher (Buch oder digitale Form) </a:t>
            </a:r>
          </a:p>
          <a:p>
            <a:r>
              <a:rPr lang="de-DE" sz="1700" dirty="0" smtClean="0"/>
              <a:t>Schülerverwaltung SOKRATES – Bitte vereinbaren Sie als Praxisgruppe mit der jeweiligen Schulleitung einen Termin für die Gewährung von Einblicken in das Schülerverwaltungsprogramm (Achtung: an der PVS wird ein anderes Programm verwendet, erfüllt aber den selben Zweck/die selben Aufgaben)            W</a:t>
            </a:r>
            <a:r>
              <a:rPr lang="de-DE" sz="1400" dirty="0" smtClean="0"/>
              <a:t>ir werden die </a:t>
            </a:r>
            <a:r>
              <a:rPr lang="de-DE" sz="1400" dirty="0" err="1" smtClean="0"/>
              <a:t>SchulleiterInnen</a:t>
            </a:r>
            <a:r>
              <a:rPr lang="de-DE" sz="1400" dirty="0" smtClean="0"/>
              <a:t> diesbezüglich vorinformieren!</a:t>
            </a:r>
          </a:p>
          <a:p>
            <a:endParaRPr lang="de-DE" sz="1700" dirty="0" smtClean="0"/>
          </a:p>
          <a:p>
            <a:endParaRPr lang="de-DE" sz="2800" dirty="0" smtClean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919621" y="6126163"/>
            <a:ext cx="1824786" cy="573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14888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33400" y="1828800"/>
            <a:ext cx="7239000" cy="32083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/>
              <a:t>„Das Ziel von Bildung ist nicht, Wissen zu vermehren, sondern für das Kind Möglichkeiten zu schaffen, zu erfinden und zu entdecken, Menschen hervorzubringen, die fähig sind, neue Dinge zu tun.“</a:t>
            </a:r>
            <a:r>
              <a:rPr lang="de-DE" sz="2000"/>
              <a:t/>
            </a:r>
            <a:br>
              <a:rPr lang="de-DE" sz="2000"/>
            </a:br>
            <a:r>
              <a:rPr lang="de-DE" sz="1000"/>
              <a:t>Jean Piaget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25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497388"/>
          </a:xfrm>
        </p:spPr>
        <p:txBody>
          <a:bodyPr/>
          <a:lstStyle/>
          <a:p>
            <a:r>
              <a:rPr lang="de-DE" dirty="0"/>
              <a:t>BIFIE (Hrsg.) (2011). Kompetenzorientierter Unterricht in Theorie und Praxis. Graz: </a:t>
            </a:r>
            <a:r>
              <a:rPr lang="de-DE" dirty="0" err="1"/>
              <a:t>Leykam</a:t>
            </a:r>
            <a:r>
              <a:rPr lang="de-DE" dirty="0"/>
              <a:t>. </a:t>
            </a:r>
            <a:r>
              <a:rPr lang="de-DE" dirty="0">
                <a:hlinkClick r:id="rId2"/>
              </a:rPr>
              <a:t>https://www.bifie.at/node/</a:t>
            </a:r>
            <a:r>
              <a:rPr lang="de-DE" dirty="0" smtClean="0">
                <a:hlinkClick r:id="rId2"/>
              </a:rPr>
              <a:t>351</a:t>
            </a:r>
            <a:endParaRPr lang="de-DE" dirty="0" smtClean="0"/>
          </a:p>
          <a:p>
            <a:r>
              <a:rPr lang="de-DE" dirty="0" err="1"/>
              <a:t>Bönsch</a:t>
            </a:r>
            <a:r>
              <a:rPr lang="de-DE" dirty="0"/>
              <a:t>, Manfred; Kohnen, Helga; </a:t>
            </a:r>
            <a:r>
              <a:rPr lang="de-DE" dirty="0" err="1"/>
              <a:t>Möllers</a:t>
            </a:r>
            <a:r>
              <a:rPr lang="de-DE" dirty="0"/>
              <a:t>, Birgit; </a:t>
            </a:r>
            <a:r>
              <a:rPr lang="de-DE" dirty="0" err="1"/>
              <a:t>Müller</a:t>
            </a:r>
            <a:r>
              <a:rPr lang="de-DE" dirty="0"/>
              <a:t>, </a:t>
            </a:r>
            <a:r>
              <a:rPr lang="de-DE" dirty="0" err="1"/>
              <a:t>Günter</a:t>
            </a:r>
            <a:r>
              <a:rPr lang="de-DE" dirty="0"/>
              <a:t>; </a:t>
            </a:r>
            <a:r>
              <a:rPr lang="de-DE" dirty="0" err="1"/>
              <a:t>Nather</a:t>
            </a:r>
            <a:r>
              <a:rPr lang="de-DE" dirty="0"/>
              <a:t>, Wolfgang &amp; </a:t>
            </a:r>
            <a:r>
              <a:rPr lang="de-DE" dirty="0" err="1"/>
              <a:t>Schüür</a:t>
            </a:r>
            <a:r>
              <a:rPr lang="de-DE" dirty="0"/>
              <a:t>- </a:t>
            </a:r>
            <a:r>
              <a:rPr lang="de-DE" dirty="0" err="1"/>
              <a:t>mann</a:t>
            </a:r>
            <a:r>
              <a:rPr lang="de-DE" dirty="0"/>
              <a:t>, Anja (2010): Kompetenzorientierter Unterricht. </a:t>
            </a:r>
            <a:r>
              <a:rPr lang="de-DE" dirty="0" err="1"/>
              <a:t>Selbständiges</a:t>
            </a:r>
            <a:r>
              <a:rPr lang="de-DE" dirty="0"/>
              <a:t> Lernen in der Grund- schule. Braunschweig: Westermann </a:t>
            </a:r>
            <a:endParaRPr lang="de-DE" dirty="0" smtClean="0"/>
          </a:p>
          <a:p>
            <a:r>
              <a:rPr lang="de-DE" dirty="0"/>
              <a:t>Helmke, Andreas (2009): </a:t>
            </a:r>
            <a:r>
              <a:rPr lang="de-DE" dirty="0" err="1"/>
              <a:t>Unterrichtsqualität</a:t>
            </a:r>
            <a:r>
              <a:rPr lang="de-DE" dirty="0"/>
              <a:t> und </a:t>
            </a:r>
            <a:r>
              <a:rPr lang="de-DE" dirty="0" err="1"/>
              <a:t>Lehrerprofessionalität</a:t>
            </a:r>
            <a:r>
              <a:rPr lang="de-DE" dirty="0"/>
              <a:t>. Diagnose, Evaluation und Verbesserung des Unterrichts. Seelze/</a:t>
            </a:r>
            <a:r>
              <a:rPr lang="de-DE" dirty="0" err="1"/>
              <a:t>Velder</a:t>
            </a:r>
            <a:r>
              <a:rPr lang="de-DE" dirty="0"/>
              <a:t>: Klett/</a:t>
            </a:r>
            <a:r>
              <a:rPr lang="de-DE" dirty="0" err="1"/>
              <a:t>Kallmeyer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/>
              <a:t>Meyer, Hilbert (2004): Was ist guter Unterricht? Berlin: Cornelsen </a:t>
            </a:r>
            <a:r>
              <a:rPr lang="de-DE" dirty="0" smtClean="0"/>
              <a:t>Scriptor</a:t>
            </a:r>
          </a:p>
          <a:p>
            <a:r>
              <a:rPr lang="de-DE" dirty="0" err="1" smtClean="0"/>
              <a:t>Zetterström</a:t>
            </a:r>
            <a:r>
              <a:rPr lang="de-DE" dirty="0"/>
              <a:t>, Agneta (2006): Individuelle </a:t>
            </a:r>
            <a:r>
              <a:rPr lang="de-DE" dirty="0" err="1"/>
              <a:t>Entwicklungspläne</a:t>
            </a:r>
            <a:r>
              <a:rPr lang="de-DE" dirty="0"/>
              <a:t>. </a:t>
            </a:r>
            <a:r>
              <a:rPr lang="de-DE" dirty="0" err="1"/>
              <a:t>Schüler</a:t>
            </a:r>
            <a:r>
              <a:rPr lang="de-DE" dirty="0"/>
              <a:t> optimal begleiten und </a:t>
            </a:r>
            <a:r>
              <a:rPr lang="de-DE" dirty="0" err="1"/>
              <a:t>fördern</a:t>
            </a:r>
            <a:r>
              <a:rPr lang="de-DE" dirty="0"/>
              <a:t>. Das schwedische Modell. </a:t>
            </a:r>
            <a:r>
              <a:rPr lang="de-DE" dirty="0" err="1"/>
              <a:t>Mülheim</a:t>
            </a:r>
            <a:r>
              <a:rPr lang="de-DE" dirty="0"/>
              <a:t>: Verlag an der Ruhr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597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5363"/>
            <a:ext cx="8229600" cy="5410800"/>
          </a:xfrm>
        </p:spPr>
        <p:txBody>
          <a:bodyPr/>
          <a:lstStyle/>
          <a:p>
            <a:r>
              <a:rPr lang="de-DE" sz="1800" dirty="0" err="1"/>
              <a:t>Benischek</a:t>
            </a:r>
            <a:r>
              <a:rPr lang="de-DE" sz="1800" dirty="0"/>
              <a:t>, I.; Beer, R.; </a:t>
            </a:r>
            <a:r>
              <a:rPr lang="de-DE" sz="1800" dirty="0" err="1"/>
              <a:t>Forstner</a:t>
            </a:r>
            <a:r>
              <a:rPr lang="de-DE" sz="1800" dirty="0"/>
              <a:t>-Eberhart, A. &amp; Amtmann, E. (Hrsg.) (2015). Lernen erfolgreich gestalten. Modelle und Fakten für wirksames Lehren und Lernen. Wien: Facultas Verlags- und Buchhandels AG</a:t>
            </a:r>
            <a:endParaRPr lang="de-AT" sz="1800" dirty="0"/>
          </a:p>
          <a:p>
            <a:r>
              <a:rPr lang="de-DE" sz="1800" dirty="0"/>
              <a:t>Mattes, W. (2011). Methoden für den Unterricht. Kompakte Übersichten für Lehrende und Lernende. Braunschweig, Paderborn, Darmstadt: Westermann </a:t>
            </a:r>
            <a:r>
              <a:rPr lang="de-DE" sz="1800" dirty="0" err="1"/>
              <a:t>Schrödel</a:t>
            </a:r>
            <a:r>
              <a:rPr lang="de-DE" sz="1800" dirty="0"/>
              <a:t> </a:t>
            </a:r>
            <a:r>
              <a:rPr lang="de-DE" sz="1800" dirty="0" err="1"/>
              <a:t>Diesterweg</a:t>
            </a:r>
            <a:r>
              <a:rPr lang="de-DE" sz="1800" dirty="0"/>
              <a:t> Schöningh Winklers GmbH</a:t>
            </a:r>
            <a:endParaRPr lang="de-AT" sz="1800" dirty="0"/>
          </a:p>
          <a:p>
            <a:r>
              <a:rPr lang="de-DE" sz="1800" dirty="0"/>
              <a:t>Reich, K. (2008). Konstruktivistische Didaktik. Lehr- und Studienbuch mit Methodenpool. Weinheim und Basel: Beltz Pädagogik. 4. Auflage</a:t>
            </a:r>
            <a:endParaRPr lang="de-AT" sz="1800" dirty="0"/>
          </a:p>
          <a:p>
            <a:r>
              <a:rPr lang="de-DE" sz="1800" dirty="0"/>
              <a:t>Ruf, U. &amp; </a:t>
            </a:r>
            <a:r>
              <a:rPr lang="de-DE" sz="1800" dirty="0" err="1"/>
              <a:t>Gallin</a:t>
            </a:r>
            <a:r>
              <a:rPr lang="de-DE" sz="1800" dirty="0"/>
              <a:t>, P. (2011). Dialogisches Lernen in Sprache und Mathematik. Spuren legen – Spuren lesen. Seelze: Verlag </a:t>
            </a:r>
            <a:r>
              <a:rPr lang="de-DE" sz="1800" dirty="0" err="1"/>
              <a:t>Kallmeyer</a:t>
            </a:r>
            <a:r>
              <a:rPr lang="de-DE" sz="1800" dirty="0"/>
              <a:t> in Verbindung mit Klett. 4. </a:t>
            </a:r>
            <a:r>
              <a:rPr lang="de-DE" sz="1800" dirty="0" smtClean="0"/>
              <a:t>Auflage</a:t>
            </a:r>
          </a:p>
          <a:p>
            <a:pPr>
              <a:spcAft>
                <a:spcPts val="400"/>
              </a:spcAft>
            </a:pPr>
            <a:r>
              <a:rPr lang="de-DE" sz="1800" dirty="0" smtClean="0"/>
              <a:t>Brenner</a:t>
            </a:r>
            <a:r>
              <a:rPr lang="de-DE" sz="1800" dirty="0"/>
              <a:t>, G. &amp; Brenner, K. (2009). </a:t>
            </a:r>
            <a:r>
              <a:rPr lang="de-DE" sz="1800" i="1" dirty="0"/>
              <a:t>80 Methoden </a:t>
            </a:r>
            <a:r>
              <a:rPr lang="de-DE" sz="1800" i="1" dirty="0" err="1"/>
              <a:t>für</a:t>
            </a:r>
            <a:r>
              <a:rPr lang="de-DE" sz="1800" i="1" dirty="0"/>
              <a:t> die Grundschule. </a:t>
            </a:r>
            <a:r>
              <a:rPr lang="de-DE" sz="1800" dirty="0"/>
              <a:t>Berlin: Cornelsen. </a:t>
            </a:r>
            <a:endParaRPr lang="de-DE" sz="1800" dirty="0" smtClean="0"/>
          </a:p>
          <a:p>
            <a:pPr>
              <a:spcAft>
                <a:spcPts val="400"/>
              </a:spcAft>
            </a:pPr>
            <a:r>
              <a:rPr lang="en-US" sz="1800" dirty="0" err="1" smtClean="0"/>
              <a:t>Knobelplakate</a:t>
            </a:r>
            <a:r>
              <a:rPr lang="en-US" sz="1800" dirty="0" smtClean="0"/>
              <a:t>: </a:t>
            </a:r>
            <a:r>
              <a:rPr lang="en-US" sz="1800" dirty="0" err="1" smtClean="0"/>
              <a:t>Wohlhart</a:t>
            </a:r>
            <a:r>
              <a:rPr lang="en-US" sz="1800" dirty="0"/>
              <a:t>, D. , </a:t>
            </a:r>
            <a:r>
              <a:rPr lang="en-US" sz="1800" dirty="0" err="1"/>
              <a:t>Scharnreitner</a:t>
            </a:r>
            <a:r>
              <a:rPr lang="en-US" sz="1800" dirty="0"/>
              <a:t>, M., </a:t>
            </a:r>
            <a:r>
              <a:rPr lang="en-US" sz="1800" dirty="0" err="1"/>
              <a:t>Kleißner</a:t>
            </a:r>
            <a:r>
              <a:rPr lang="en-US" sz="1800" dirty="0"/>
              <a:t>, E. (2009-2014) EINS PLUS </a:t>
            </a:r>
            <a:r>
              <a:rPr lang="en-US" sz="1800" dirty="0" err="1"/>
              <a:t>Lehrwerk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Mathematik</a:t>
            </a:r>
            <a:r>
              <a:rPr lang="en-US" sz="1800" dirty="0"/>
              <a:t> in der </a:t>
            </a:r>
            <a:r>
              <a:rPr lang="en-US" sz="1800" dirty="0" err="1"/>
              <a:t>Volksschule</a:t>
            </a:r>
            <a:r>
              <a:rPr lang="en-US" sz="1800" dirty="0"/>
              <a:t>, </a:t>
            </a:r>
            <a:r>
              <a:rPr lang="en-US" sz="1800" dirty="0" err="1"/>
              <a:t>Bände</a:t>
            </a:r>
            <a:r>
              <a:rPr lang="en-US" sz="1800" dirty="0"/>
              <a:t> 1 </a:t>
            </a:r>
            <a:r>
              <a:rPr lang="en-US" sz="1800" dirty="0" err="1"/>
              <a:t>bis</a:t>
            </a:r>
            <a:r>
              <a:rPr lang="en-US" sz="1800" dirty="0"/>
              <a:t> 4. </a:t>
            </a:r>
            <a:r>
              <a:rPr lang="en-US" sz="1800" dirty="0" err="1"/>
              <a:t>Inssbruck</a:t>
            </a:r>
            <a:r>
              <a:rPr lang="en-US" sz="1800" dirty="0"/>
              <a:t>: </a:t>
            </a:r>
            <a:r>
              <a:rPr lang="en-US" sz="1800" dirty="0" err="1"/>
              <a:t>Helbling</a:t>
            </a:r>
            <a:r>
              <a:rPr lang="en-US" sz="1800" dirty="0"/>
              <a:t>.</a:t>
            </a:r>
            <a:endParaRPr lang="de-AT" sz="1800" dirty="0"/>
          </a:p>
          <a:p>
            <a:pPr marL="0" indent="0">
              <a:buNone/>
            </a:pPr>
            <a:endParaRPr lang="de-AT" dirty="0"/>
          </a:p>
          <a:p>
            <a:endParaRPr lang="de-DE" dirty="0" smtClean="0"/>
          </a:p>
          <a:p>
            <a:endParaRPr lang="de-AT" dirty="0"/>
          </a:p>
          <a:p>
            <a:endParaRPr lang="de-DE" dirty="0" smtClean="0"/>
          </a:p>
          <a:p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0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Förderpläne</a:t>
            </a:r>
            <a:endParaRPr lang="de-DE" dirty="0"/>
          </a:p>
        </p:txBody>
      </p:sp>
      <p:pic>
        <p:nvPicPr>
          <p:cNvPr id="6" name="Grafik 4" descr="top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6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Administrative und organisatorische Aufgaben von Lehrpersonen</a:t>
            </a:r>
            <a:endParaRPr lang="de-DE" dirty="0"/>
          </a:p>
        </p:txBody>
      </p:sp>
      <p:pic>
        <p:nvPicPr>
          <p:cNvPr id="6" name="Grafik 4" descr="top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6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de-DE" sz="3600" dirty="0" smtClean="0"/>
              <a:t>…es kann nur gemeinsam gelingen…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63" y="1484784"/>
            <a:ext cx="4896544" cy="37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Kompetenzorientierte Jahresplanungen</a:t>
            </a:r>
            <a:endParaRPr lang="de-DE" dirty="0"/>
          </a:p>
        </p:txBody>
      </p:sp>
      <p:pic>
        <p:nvPicPr>
          <p:cNvPr id="6" name="Grafik 4" descr="top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Kompetenzorientierte mittel- und langfristige Planungen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062248"/>
              </p:ext>
            </p:extLst>
          </p:nvPr>
        </p:nvGraphicFramePr>
        <p:xfrm>
          <a:off x="468313" y="1341438"/>
          <a:ext cx="8229600" cy="375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343042" y="4636618"/>
            <a:ext cx="405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Rechtliche Grundlagen (LP, BIST, Erlässe, Verordnungen, Leitfäden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269151" y="5504382"/>
            <a:ext cx="405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Schwerpunkte (Pädagogik, Methoden, Inhalte...)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737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880231"/>
            <a:ext cx="8229600" cy="1845848"/>
          </a:xfrm>
        </p:spPr>
        <p:txBody>
          <a:bodyPr/>
          <a:lstStyle/>
          <a:p>
            <a:pPr marL="0" indent="0" algn="ctr">
              <a:buNone/>
            </a:pPr>
            <a:r>
              <a:rPr lang="de-DE" sz="4000" dirty="0" smtClean="0"/>
              <a:t>Was soll/muss eine Jahresplanung aus Ihrer Sicht leisten?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(Murmelgruppe)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Bild 4" descr="Idee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568"/>
            <a:ext cx="4134893" cy="27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69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Kompetenzorientierte Jahresplanungen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DLS/M --- BIST</a:t>
            </a:r>
          </a:p>
          <a:p>
            <a:r>
              <a:rPr lang="de-DE" sz="1600" dirty="0" smtClean="0"/>
              <a:t>BSP/WE/ME ---neue Lehrpläne; Erlässe </a:t>
            </a:r>
          </a:p>
          <a:p>
            <a:r>
              <a:rPr lang="de-DE" sz="1600" dirty="0" smtClean="0"/>
              <a:t>LF Englisch --- GK4 2016</a:t>
            </a:r>
          </a:p>
          <a:p>
            <a:endParaRPr lang="de-DE" sz="1050" dirty="0" smtClean="0"/>
          </a:p>
          <a:p>
            <a:r>
              <a:rPr lang="de-DE" sz="1600" dirty="0" smtClean="0"/>
              <a:t>Schulbuch (Verlag)</a:t>
            </a:r>
          </a:p>
          <a:p>
            <a:r>
              <a:rPr lang="de-DE" sz="1600" dirty="0" smtClean="0"/>
              <a:t>Publikationen BIFIE für DLS und M (schulbuchneutral; Lernfelder/Epochen; Ideenpool;)</a:t>
            </a:r>
          </a:p>
          <a:p>
            <a:endParaRPr lang="de-DE" sz="1050" dirty="0"/>
          </a:p>
          <a:p>
            <a:r>
              <a:rPr lang="de-DE" sz="1600" dirty="0" smtClean="0"/>
              <a:t>Internetzugriffe: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sz="1000" b="1" u="sng" dirty="0" smtClean="0"/>
              <a:t>Neuer </a:t>
            </a:r>
            <a:r>
              <a:rPr lang="de-DE" sz="1000" b="1" u="sng" dirty="0"/>
              <a:t>Lehrplan für BSP:</a:t>
            </a:r>
            <a:endParaRPr lang="de-DE" sz="1000" dirty="0"/>
          </a:p>
          <a:p>
            <a:r>
              <a:rPr lang="de-DE" sz="1000" b="1" u="sng" dirty="0">
                <a:hlinkClick r:id="rId2"/>
              </a:rPr>
              <a:t>https://www.bmb.gv.at/schulen/unterricht/lp/lp_vs_sport_2012_23185.pdf?4dzgm2</a:t>
            </a:r>
            <a:r>
              <a:rPr lang="de-DE" sz="1000" b="1" u="sng" dirty="0"/>
              <a:t> </a:t>
            </a:r>
            <a:endParaRPr lang="de-DE" sz="1000" b="1" u="sng" dirty="0" smtClean="0"/>
          </a:p>
          <a:p>
            <a:pPr marL="0" indent="0">
              <a:buNone/>
            </a:pPr>
            <a:endParaRPr lang="de-DE" sz="800" b="1" u="sng" dirty="0"/>
          </a:p>
          <a:p>
            <a:r>
              <a:rPr lang="de-DE" sz="1000" b="1" u="sng" dirty="0"/>
              <a:t>GK4 – Grundkompetenzen „ Lebende Fremdsprache“ 4 </a:t>
            </a:r>
          </a:p>
          <a:p>
            <a:r>
              <a:rPr lang="de-DE" sz="1000" b="1" u="sng" dirty="0">
                <a:hlinkClick r:id="rId3"/>
              </a:rPr>
              <a:t>www.oesz.at/download/gs/GK4-Broschuere.pdf</a:t>
            </a:r>
            <a:r>
              <a:rPr lang="de-DE" sz="1000" b="1" u="sng" dirty="0"/>
              <a:t> </a:t>
            </a:r>
            <a:endParaRPr lang="de-DE" sz="1000" b="1" u="sng" dirty="0" smtClean="0"/>
          </a:p>
          <a:p>
            <a:endParaRPr lang="de-DE" sz="800" b="1" u="sng" dirty="0" smtClean="0"/>
          </a:p>
          <a:p>
            <a:r>
              <a:rPr lang="de-DE" sz="1000" b="1" u="sng" dirty="0" smtClean="0">
                <a:hlinkClick r:id="rId4"/>
              </a:rPr>
              <a:t>GK2/GK4 </a:t>
            </a:r>
            <a:r>
              <a:rPr lang="de-DE" sz="1000" b="1" u="sng" dirty="0">
                <a:hlinkClick r:id="rId4"/>
              </a:rPr>
              <a:t>- ÖSZ :: Methodisch-didaktische Entwicklungen</a:t>
            </a:r>
            <a:endParaRPr lang="de-DE" sz="1000" b="1" u="sng" dirty="0"/>
          </a:p>
          <a:p>
            <a:r>
              <a:rPr lang="de-DE" sz="1000" b="1" u="sng" dirty="0">
                <a:hlinkClick r:id="rId5"/>
              </a:rPr>
              <a:t>www.oesz.at/gk4/</a:t>
            </a:r>
            <a:r>
              <a:rPr lang="de-DE" sz="1000" b="1" u="sng" dirty="0"/>
              <a:t>  </a:t>
            </a:r>
            <a:endParaRPr lang="de-DE" sz="1000" b="1" u="sng" dirty="0" smtClean="0"/>
          </a:p>
          <a:p>
            <a:endParaRPr lang="de-DE" sz="800" b="1" u="sng" dirty="0"/>
          </a:p>
          <a:p>
            <a:r>
              <a:rPr lang="de-DE" sz="1000" b="1" u="sng" dirty="0">
                <a:hlinkClick r:id="rId6"/>
              </a:rPr>
              <a:t>GK2/GK4-Aufgabenbeispiele - ÖSZ :: Methodisch-didaktische ...</a:t>
            </a:r>
            <a:endParaRPr lang="de-DE" sz="1000" b="1" u="sng" dirty="0"/>
          </a:p>
          <a:p>
            <a:r>
              <a:rPr lang="de-DE" sz="1000" b="1" u="sng" dirty="0"/>
              <a:t>www.oesz.at/GK4-Aufgaben/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1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Blick auf das Ganze…</a:t>
            </a:r>
            <a:endParaRPr lang="de-D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81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Potenzialfokussiertes Lehren und Lernen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6" y="2276872"/>
            <a:ext cx="32685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67909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695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aster 02">
  <a:themeElements>
    <a:clrScheme name="1_Master 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Bildschirmpräsentation (4:3)</PresentationFormat>
  <Paragraphs>211</Paragraphs>
  <Slides>35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Times New Roman</vt:lpstr>
      <vt:lpstr>1_Larissa</vt:lpstr>
      <vt:lpstr>2_Master 02</vt:lpstr>
      <vt:lpstr> PB4.5P S04  Grundlagen der Unterrichtsplanung 2</vt:lpstr>
      <vt:lpstr>Ziele und Inhalte</vt:lpstr>
      <vt:lpstr>Curriculare Vorgaben und Leistungsnachweis zur LV</vt:lpstr>
      <vt:lpstr>Kompetenzorientierte Jahresplanungen</vt:lpstr>
      <vt:lpstr>Kompetenzorientierte mittel- und langfristige Planungen </vt:lpstr>
      <vt:lpstr>PowerPoint-Präsentation</vt:lpstr>
      <vt:lpstr>Kompetenzorientierte Jahresplanungen</vt:lpstr>
      <vt:lpstr>Der Blick auf das Ganze…</vt:lpstr>
      <vt:lpstr>Potenzialfokussiertes Lehren und Lernen</vt:lpstr>
      <vt:lpstr>Allgemeine Überlegungen</vt:lpstr>
      <vt:lpstr>Kernelemente</vt:lpstr>
      <vt:lpstr>Publikationen</vt:lpstr>
      <vt:lpstr>PowerPoint-Präsentation</vt:lpstr>
      <vt:lpstr>Bildungsstandards in Österreich</vt:lpstr>
      <vt:lpstr>…jetzt soll ich mich auch noch mit BIST  beschäftigen…</vt:lpstr>
      <vt:lpstr>Bildungsstandards in Österreich</vt:lpstr>
      <vt:lpstr>…der Prozess braucht …</vt:lpstr>
      <vt:lpstr>PowerPoint-Präsentation</vt:lpstr>
      <vt:lpstr>...eine Übung...</vt:lpstr>
      <vt:lpstr>Literatur/Links</vt:lpstr>
      <vt:lpstr>PowerPoint-Präsentation</vt:lpstr>
      <vt:lpstr>Kompetenzorientierter Unterricht</vt:lpstr>
      <vt:lpstr>Kompetenzorientierung (PB2)</vt:lpstr>
      <vt:lpstr>...der Unterschied liegt....</vt:lpstr>
      <vt:lpstr>...Beispiele zum „Eintauchen“...</vt:lpstr>
      <vt:lpstr>EINS PLUS Knobelplakate</vt:lpstr>
      <vt:lpstr>...mögliche Erfolgsindikatoren</vt:lpstr>
      <vt:lpstr> Welche Leistungen (sollen) zählen?</vt:lpstr>
      <vt:lpstr>Aktuell: Grundschulreform</vt:lpstr>
      <vt:lpstr>PowerPoint-Präsentation</vt:lpstr>
      <vt:lpstr>Literatur</vt:lpstr>
      <vt:lpstr>PowerPoint-Präsentation</vt:lpstr>
      <vt:lpstr>Förderpläne</vt:lpstr>
      <vt:lpstr>Administrative und organisatorische Aufgaben von Lehrpersonen</vt:lpstr>
      <vt:lpstr>…es kann nur gemeinsam gelingen…</vt:lpstr>
    </vt:vector>
  </TitlesOfParts>
  <Company>PH KÄRNTEN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PB4 Grundlagen der Unterrichtsplanung II</dc:title>
  <dc:creator>Doris Latschen</dc:creator>
  <cp:lastModifiedBy>Silvia Guggenbichler</cp:lastModifiedBy>
  <cp:revision>49</cp:revision>
  <cp:lastPrinted>2018-02-01T09:22:01Z</cp:lastPrinted>
  <dcterms:created xsi:type="dcterms:W3CDTF">2017-02-22T13:20:58Z</dcterms:created>
  <dcterms:modified xsi:type="dcterms:W3CDTF">2018-02-01T09:24:06Z</dcterms:modified>
</cp:coreProperties>
</file>