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9"/>
  </p:notesMasterIdLst>
  <p:handoutMasterIdLst>
    <p:handoutMasterId r:id="rId30"/>
  </p:handoutMasterIdLst>
  <p:sldIdLst>
    <p:sldId id="282" r:id="rId3"/>
    <p:sldId id="388" r:id="rId4"/>
    <p:sldId id="392" r:id="rId5"/>
    <p:sldId id="372" r:id="rId6"/>
    <p:sldId id="393" r:id="rId7"/>
    <p:sldId id="419" r:id="rId8"/>
    <p:sldId id="420" r:id="rId9"/>
    <p:sldId id="394" r:id="rId10"/>
    <p:sldId id="407" r:id="rId11"/>
    <p:sldId id="397" r:id="rId12"/>
    <p:sldId id="398" r:id="rId13"/>
    <p:sldId id="399" r:id="rId14"/>
    <p:sldId id="400" r:id="rId15"/>
    <p:sldId id="406" r:id="rId16"/>
    <p:sldId id="408" r:id="rId17"/>
    <p:sldId id="409" r:id="rId18"/>
    <p:sldId id="410" r:id="rId19"/>
    <p:sldId id="411" r:id="rId20"/>
    <p:sldId id="373" r:id="rId21"/>
    <p:sldId id="374" r:id="rId22"/>
    <p:sldId id="391" r:id="rId23"/>
    <p:sldId id="386" r:id="rId24"/>
    <p:sldId id="339" r:id="rId25"/>
    <p:sldId id="383" r:id="rId26"/>
    <p:sldId id="418" r:id="rId27"/>
    <p:sldId id="412" r:id="rId28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1A7E"/>
    <a:srgbClr val="777777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38B1855-1B75-4FBE-930C-398BA8C253C6}" styleName="Designformatvorlage 2 - Akz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15" autoAdjust="0"/>
  </p:normalViewPr>
  <p:slideViewPr>
    <p:cSldViewPr>
      <p:cViewPr varScale="1">
        <p:scale>
          <a:sx n="71" d="100"/>
          <a:sy n="71" d="100"/>
        </p:scale>
        <p:origin x="-13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9D8AC1-7A98-4858-9298-9FC1EDCF6987}" type="doc">
      <dgm:prSet loTypeId="urn:microsoft.com/office/officeart/2005/8/layout/cycle4" loCatId="relationship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de-AT"/>
        </a:p>
      </dgm:t>
    </dgm:pt>
    <dgm:pt modelId="{1D96BB12-E287-4326-8D11-C733B896EAA4}">
      <dgm:prSet phldrT="[Text]" custT="1"/>
      <dgm:spPr/>
      <dgm:t>
        <a:bodyPr/>
        <a:lstStyle/>
        <a:p>
          <a:r>
            <a:rPr lang="de-AT" sz="1800" b="1" dirty="0" smtClean="0"/>
            <a:t>Erweitertes Denken</a:t>
          </a:r>
          <a:endParaRPr lang="de-AT" sz="1800" b="1" dirty="0"/>
        </a:p>
      </dgm:t>
    </dgm:pt>
    <dgm:pt modelId="{54F7F056-FBD4-475D-ABFC-139DF683B122}" type="parTrans" cxnId="{7AF3D648-42F7-4379-B0D0-88520767199A}">
      <dgm:prSet/>
      <dgm:spPr/>
      <dgm:t>
        <a:bodyPr/>
        <a:lstStyle/>
        <a:p>
          <a:endParaRPr lang="de-AT"/>
        </a:p>
      </dgm:t>
    </dgm:pt>
    <dgm:pt modelId="{BC631861-D3F2-47E4-A1AA-D77F91790658}" type="sibTrans" cxnId="{7AF3D648-42F7-4379-B0D0-88520767199A}">
      <dgm:prSet/>
      <dgm:spPr/>
      <dgm:t>
        <a:bodyPr/>
        <a:lstStyle/>
        <a:p>
          <a:endParaRPr lang="de-AT"/>
        </a:p>
      </dgm:t>
    </dgm:pt>
    <dgm:pt modelId="{122FE7F1-19D5-4F3A-A3C2-3EA8935665EE}">
      <dgm:prSet phldrT="[Text]" custT="1"/>
      <dgm:spPr/>
      <dgm:t>
        <a:bodyPr/>
        <a:lstStyle/>
        <a:p>
          <a:r>
            <a:rPr lang="de-AT" sz="1200" dirty="0" smtClean="0"/>
            <a:t>Untersuchen, erkunden</a:t>
          </a:r>
          <a:endParaRPr lang="de-AT" sz="1200" dirty="0"/>
        </a:p>
      </dgm:t>
    </dgm:pt>
    <dgm:pt modelId="{22807B8F-CE7A-4B48-80BE-25FCF2EE58A5}" type="parTrans" cxnId="{8EBD3A75-08D5-44DB-9C46-17E7E29C01E8}">
      <dgm:prSet/>
      <dgm:spPr/>
      <dgm:t>
        <a:bodyPr/>
        <a:lstStyle/>
        <a:p>
          <a:endParaRPr lang="de-AT"/>
        </a:p>
      </dgm:t>
    </dgm:pt>
    <dgm:pt modelId="{45526561-5E2D-43EC-82B9-0F0620714352}" type="sibTrans" cxnId="{8EBD3A75-08D5-44DB-9C46-17E7E29C01E8}">
      <dgm:prSet/>
      <dgm:spPr/>
      <dgm:t>
        <a:bodyPr/>
        <a:lstStyle/>
        <a:p>
          <a:endParaRPr lang="de-AT"/>
        </a:p>
      </dgm:t>
    </dgm:pt>
    <dgm:pt modelId="{1CBAC90C-0C53-4FA8-8515-1025BF973680}">
      <dgm:prSet phldrT="[Text]" custT="1"/>
      <dgm:spPr/>
      <dgm:t>
        <a:bodyPr/>
        <a:lstStyle/>
        <a:p>
          <a:r>
            <a:rPr lang="de-AT" sz="1800" b="1" dirty="0" smtClean="0"/>
            <a:t>Erinnern</a:t>
          </a:r>
          <a:endParaRPr lang="de-AT" sz="1800" b="1" dirty="0"/>
        </a:p>
      </dgm:t>
    </dgm:pt>
    <dgm:pt modelId="{7DAE77A4-CF86-42E4-B4B5-2F1963EEAD06}" type="parTrans" cxnId="{4CA5D42D-4192-45F9-804F-4EBF93BBA560}">
      <dgm:prSet/>
      <dgm:spPr/>
      <dgm:t>
        <a:bodyPr/>
        <a:lstStyle/>
        <a:p>
          <a:endParaRPr lang="de-AT"/>
        </a:p>
      </dgm:t>
    </dgm:pt>
    <dgm:pt modelId="{E6BE9E6D-0047-41B0-8B6E-A734E3941B96}" type="sibTrans" cxnId="{4CA5D42D-4192-45F9-804F-4EBF93BBA560}">
      <dgm:prSet/>
      <dgm:spPr/>
      <dgm:t>
        <a:bodyPr/>
        <a:lstStyle/>
        <a:p>
          <a:endParaRPr lang="de-AT"/>
        </a:p>
      </dgm:t>
    </dgm:pt>
    <dgm:pt modelId="{4F370B31-94BA-431B-B8B7-A88CA563A012}">
      <dgm:prSet phldrT="[Text]" custT="1"/>
      <dgm:spPr/>
      <dgm:t>
        <a:bodyPr/>
        <a:lstStyle/>
        <a:p>
          <a:r>
            <a:rPr lang="de-AT" sz="1200" dirty="0" smtClean="0"/>
            <a:t>Fakten, Informationen, Begriffe, einfache Verfahren wiedergeben</a:t>
          </a:r>
          <a:endParaRPr lang="de-AT" sz="1200" dirty="0"/>
        </a:p>
      </dgm:t>
    </dgm:pt>
    <dgm:pt modelId="{A4674FC5-103D-452D-A56E-A853503DD8E9}" type="parTrans" cxnId="{0A79156A-1DFD-4075-B06E-118083F93A99}">
      <dgm:prSet/>
      <dgm:spPr/>
      <dgm:t>
        <a:bodyPr/>
        <a:lstStyle/>
        <a:p>
          <a:endParaRPr lang="de-AT"/>
        </a:p>
      </dgm:t>
    </dgm:pt>
    <dgm:pt modelId="{80740D13-D186-49A7-81DC-8C1D55C87BB2}" type="sibTrans" cxnId="{0A79156A-1DFD-4075-B06E-118083F93A99}">
      <dgm:prSet/>
      <dgm:spPr/>
      <dgm:t>
        <a:bodyPr/>
        <a:lstStyle/>
        <a:p>
          <a:endParaRPr lang="de-AT"/>
        </a:p>
      </dgm:t>
    </dgm:pt>
    <dgm:pt modelId="{C51F64E1-07AF-4424-83E0-03E9CA823C8C}">
      <dgm:prSet phldrT="[Text]" custT="1"/>
      <dgm:spPr/>
      <dgm:t>
        <a:bodyPr/>
        <a:lstStyle/>
        <a:p>
          <a:r>
            <a:rPr lang="de-AT" sz="1800" b="1" dirty="0" smtClean="0"/>
            <a:t>Fertigkeit/</a:t>
          </a:r>
        </a:p>
        <a:p>
          <a:r>
            <a:rPr lang="de-AT" sz="1800" b="1" dirty="0" smtClean="0"/>
            <a:t>Konzept</a:t>
          </a:r>
          <a:endParaRPr lang="de-AT" sz="1800" b="1" dirty="0"/>
        </a:p>
      </dgm:t>
    </dgm:pt>
    <dgm:pt modelId="{E84578DA-A5C0-4B02-99FE-0AE3AABF65C9}" type="parTrans" cxnId="{2E99B376-0557-413A-8A67-A91DE9F2330B}">
      <dgm:prSet/>
      <dgm:spPr/>
      <dgm:t>
        <a:bodyPr/>
        <a:lstStyle/>
        <a:p>
          <a:endParaRPr lang="de-AT"/>
        </a:p>
      </dgm:t>
    </dgm:pt>
    <dgm:pt modelId="{8A5620FB-9F0B-4B8F-A9E2-FA1CB71EA803}" type="sibTrans" cxnId="{2E99B376-0557-413A-8A67-A91DE9F2330B}">
      <dgm:prSet/>
      <dgm:spPr/>
      <dgm:t>
        <a:bodyPr/>
        <a:lstStyle/>
        <a:p>
          <a:endParaRPr lang="de-AT"/>
        </a:p>
      </dgm:t>
    </dgm:pt>
    <dgm:pt modelId="{581F23D8-3BF6-4C30-B655-59ADAC988FCA}">
      <dgm:prSet phldrT="[Text]" custT="1"/>
      <dgm:spPr/>
      <dgm:t>
        <a:bodyPr/>
        <a:lstStyle/>
        <a:p>
          <a:r>
            <a:rPr lang="de-AT" sz="1200" dirty="0" smtClean="0"/>
            <a:t>Info bzw. Schlüsselkonzepte anwenden</a:t>
          </a:r>
          <a:endParaRPr lang="de-AT" sz="1200" dirty="0"/>
        </a:p>
      </dgm:t>
    </dgm:pt>
    <dgm:pt modelId="{CAEA3838-310F-42E9-994F-68B46F54F4EF}" type="parTrans" cxnId="{E0600552-B406-4B3D-B8E6-9CA04F71CC62}">
      <dgm:prSet/>
      <dgm:spPr/>
      <dgm:t>
        <a:bodyPr/>
        <a:lstStyle/>
        <a:p>
          <a:endParaRPr lang="de-AT"/>
        </a:p>
      </dgm:t>
    </dgm:pt>
    <dgm:pt modelId="{62CDFF3C-4C4E-4948-B10F-BB5BDE49AED5}" type="sibTrans" cxnId="{E0600552-B406-4B3D-B8E6-9CA04F71CC62}">
      <dgm:prSet/>
      <dgm:spPr/>
      <dgm:t>
        <a:bodyPr/>
        <a:lstStyle/>
        <a:p>
          <a:endParaRPr lang="de-AT"/>
        </a:p>
      </dgm:t>
    </dgm:pt>
    <dgm:pt modelId="{4195AE12-95CE-4077-82F4-F6688147D030}">
      <dgm:prSet phldrT="[Text]" custT="1"/>
      <dgm:spPr/>
      <dgm:t>
        <a:bodyPr lIns="36000" rIns="36000"/>
        <a:lstStyle/>
        <a:p>
          <a:r>
            <a:rPr lang="de-AT" sz="1800" b="1" dirty="0" smtClean="0"/>
            <a:t>Strategisches Denken</a:t>
          </a:r>
          <a:endParaRPr lang="de-AT" sz="1800" b="1" dirty="0"/>
        </a:p>
      </dgm:t>
    </dgm:pt>
    <dgm:pt modelId="{869C4D4B-F5DA-42AA-8DDC-891A06F2D9A1}" type="parTrans" cxnId="{A4561FBC-4DE6-4E09-A4CD-3838FEC70C6F}">
      <dgm:prSet/>
      <dgm:spPr/>
      <dgm:t>
        <a:bodyPr/>
        <a:lstStyle/>
        <a:p>
          <a:endParaRPr lang="de-AT"/>
        </a:p>
      </dgm:t>
    </dgm:pt>
    <dgm:pt modelId="{D81A146E-8822-471E-99E2-C47A667CD4B1}" type="sibTrans" cxnId="{A4561FBC-4DE6-4E09-A4CD-3838FEC70C6F}">
      <dgm:prSet/>
      <dgm:spPr/>
      <dgm:t>
        <a:bodyPr/>
        <a:lstStyle/>
        <a:p>
          <a:endParaRPr lang="de-AT"/>
        </a:p>
      </dgm:t>
    </dgm:pt>
    <dgm:pt modelId="{2D6CE283-529C-4BF3-956E-276198BBB18F}">
      <dgm:prSet phldrT="[Text]" custT="1"/>
      <dgm:spPr/>
      <dgm:t>
        <a:bodyPr/>
        <a:lstStyle/>
        <a:p>
          <a:r>
            <a:rPr lang="de-AT" sz="1200" dirty="0" smtClean="0"/>
            <a:t>Logisch denken</a:t>
          </a:r>
          <a:endParaRPr lang="de-AT" sz="1200" dirty="0"/>
        </a:p>
      </dgm:t>
    </dgm:pt>
    <dgm:pt modelId="{284A9AE8-E074-49EC-8A04-1F5233D9440B}" type="parTrans" cxnId="{8F3E1005-994A-416F-9BCF-524501B8F1F7}">
      <dgm:prSet/>
      <dgm:spPr/>
      <dgm:t>
        <a:bodyPr/>
        <a:lstStyle/>
        <a:p>
          <a:endParaRPr lang="de-AT"/>
        </a:p>
      </dgm:t>
    </dgm:pt>
    <dgm:pt modelId="{8CE41E65-8752-46A1-BF08-0B4E9162E0E2}" type="sibTrans" cxnId="{8F3E1005-994A-416F-9BCF-524501B8F1F7}">
      <dgm:prSet/>
      <dgm:spPr/>
      <dgm:t>
        <a:bodyPr/>
        <a:lstStyle/>
        <a:p>
          <a:endParaRPr lang="de-AT"/>
        </a:p>
      </dgm:t>
    </dgm:pt>
    <dgm:pt modelId="{20F05230-D467-4616-813B-DC0A4F6F8E48}">
      <dgm:prSet phldrT="[Text]" custT="1"/>
      <dgm:spPr/>
      <dgm:t>
        <a:bodyPr/>
        <a:lstStyle/>
        <a:p>
          <a:r>
            <a:rPr lang="de-AT" sz="1200" smtClean="0"/>
            <a:t>vertraute Prozesse oder Formeln verwenden</a:t>
          </a:r>
          <a:endParaRPr lang="de-AT" sz="1200" dirty="0"/>
        </a:p>
      </dgm:t>
    </dgm:pt>
    <dgm:pt modelId="{E94701B2-4F6D-4CF9-864C-DB0DFE35D233}" type="parTrans" cxnId="{5E44F212-0BC0-410B-9A5A-6AC0ABF56031}">
      <dgm:prSet/>
      <dgm:spPr/>
      <dgm:t>
        <a:bodyPr/>
        <a:lstStyle/>
        <a:p>
          <a:endParaRPr lang="de-AT"/>
        </a:p>
      </dgm:t>
    </dgm:pt>
    <dgm:pt modelId="{EF72B7CD-C4CA-4A60-9ED0-9E03EDA24C4E}" type="sibTrans" cxnId="{5E44F212-0BC0-410B-9A5A-6AC0ABF56031}">
      <dgm:prSet/>
      <dgm:spPr/>
      <dgm:t>
        <a:bodyPr/>
        <a:lstStyle/>
        <a:p>
          <a:endParaRPr lang="de-AT"/>
        </a:p>
      </dgm:t>
    </dgm:pt>
    <dgm:pt modelId="{6D22D860-EEC5-4DFD-AA70-E6C39203F942}">
      <dgm:prSet phldrT="[Text]" custT="1"/>
      <dgm:spPr/>
      <dgm:t>
        <a:bodyPr/>
        <a:lstStyle/>
        <a:p>
          <a:r>
            <a:rPr lang="de-AT" sz="1200" dirty="0" smtClean="0"/>
            <a:t>zwei oder mehrere Schritte durchführen</a:t>
          </a:r>
          <a:endParaRPr lang="de-AT" sz="1200" dirty="0"/>
        </a:p>
      </dgm:t>
    </dgm:pt>
    <dgm:pt modelId="{F62E07E6-82D2-4E0A-9725-DF27EA160289}" type="parTrans" cxnId="{15F35860-CDE0-4691-B65D-DAB314F47B10}">
      <dgm:prSet/>
      <dgm:spPr/>
      <dgm:t>
        <a:bodyPr/>
        <a:lstStyle/>
        <a:p>
          <a:endParaRPr lang="de-AT"/>
        </a:p>
      </dgm:t>
    </dgm:pt>
    <dgm:pt modelId="{381D93F3-4748-4A22-A873-D51B643176C3}" type="sibTrans" cxnId="{15F35860-CDE0-4691-B65D-DAB314F47B10}">
      <dgm:prSet/>
      <dgm:spPr/>
      <dgm:t>
        <a:bodyPr/>
        <a:lstStyle/>
        <a:p>
          <a:endParaRPr lang="de-AT"/>
        </a:p>
      </dgm:t>
    </dgm:pt>
    <dgm:pt modelId="{C68C6482-F827-42C5-9D07-0550F29AFB23}">
      <dgm:prSet phldrT="[Text]" custT="1"/>
      <dgm:spPr/>
      <dgm:t>
        <a:bodyPr/>
        <a:lstStyle/>
        <a:p>
          <a:r>
            <a:rPr lang="de-AT" sz="1200" dirty="0" smtClean="0"/>
            <a:t>Lösungswege überlegen</a:t>
          </a:r>
          <a:endParaRPr lang="de-AT" sz="1200" dirty="0"/>
        </a:p>
      </dgm:t>
    </dgm:pt>
    <dgm:pt modelId="{EAD659B4-2C07-41CF-9B59-676660239BD8}" type="parTrans" cxnId="{241C1E6A-839D-457A-8AE4-1FC8656BA3D4}">
      <dgm:prSet/>
      <dgm:spPr/>
      <dgm:t>
        <a:bodyPr/>
        <a:lstStyle/>
        <a:p>
          <a:endParaRPr lang="de-AT"/>
        </a:p>
      </dgm:t>
    </dgm:pt>
    <dgm:pt modelId="{E1A10BF4-59E5-48AD-945D-5409A5ECBE9C}" type="sibTrans" cxnId="{241C1E6A-839D-457A-8AE4-1FC8656BA3D4}">
      <dgm:prSet/>
      <dgm:spPr/>
      <dgm:t>
        <a:bodyPr/>
        <a:lstStyle/>
        <a:p>
          <a:endParaRPr lang="de-AT"/>
        </a:p>
      </dgm:t>
    </dgm:pt>
    <dgm:pt modelId="{6BB470C6-A706-4D4A-BD93-5512DB0CE2E6}">
      <dgm:prSet phldrT="[Text]" custT="1"/>
      <dgm:spPr/>
      <dgm:t>
        <a:bodyPr/>
        <a:lstStyle/>
        <a:p>
          <a:r>
            <a:rPr lang="de-AT" sz="1200" dirty="0" smtClean="0"/>
            <a:t>Belege/Daten, begründen</a:t>
          </a:r>
          <a:endParaRPr lang="de-AT" sz="1200" dirty="0"/>
        </a:p>
      </dgm:t>
    </dgm:pt>
    <dgm:pt modelId="{0DE47EC3-0B7D-4553-BDC0-21366153DBF3}" type="parTrans" cxnId="{E009A53C-EC0D-4A4E-B685-5C48CC8A75DF}">
      <dgm:prSet/>
      <dgm:spPr/>
      <dgm:t>
        <a:bodyPr/>
        <a:lstStyle/>
        <a:p>
          <a:endParaRPr lang="de-AT"/>
        </a:p>
      </dgm:t>
    </dgm:pt>
    <dgm:pt modelId="{7CD7EF60-207F-4373-9807-77C6B026C051}" type="sibTrans" cxnId="{E009A53C-EC0D-4A4E-B685-5C48CC8A75DF}">
      <dgm:prSet/>
      <dgm:spPr/>
      <dgm:t>
        <a:bodyPr/>
        <a:lstStyle/>
        <a:p>
          <a:endParaRPr lang="de-AT"/>
        </a:p>
      </dgm:t>
    </dgm:pt>
    <dgm:pt modelId="{50193C2B-76B3-42A5-82A5-5D62A72418B8}">
      <dgm:prSet phldrT="[Text]" custT="1"/>
      <dgm:spPr/>
      <dgm:t>
        <a:bodyPr/>
        <a:lstStyle/>
        <a:p>
          <a:r>
            <a:rPr lang="de-AT" sz="1200" dirty="0" smtClean="0"/>
            <a:t>mehrere Lösungswege</a:t>
          </a:r>
          <a:endParaRPr lang="de-AT" sz="1200" dirty="0"/>
        </a:p>
      </dgm:t>
    </dgm:pt>
    <dgm:pt modelId="{F346B4EF-1B87-41B4-8772-EBAC8A7B20AA}" type="parTrans" cxnId="{367BCF6C-F723-4DA7-8D28-FD6E67FA8F31}">
      <dgm:prSet/>
      <dgm:spPr/>
      <dgm:t>
        <a:bodyPr/>
        <a:lstStyle/>
        <a:p>
          <a:endParaRPr lang="de-AT"/>
        </a:p>
      </dgm:t>
    </dgm:pt>
    <dgm:pt modelId="{DF8F521A-F08F-477C-9F0C-22DC0B50A6D0}" type="sibTrans" cxnId="{367BCF6C-F723-4DA7-8D28-FD6E67FA8F31}">
      <dgm:prSet/>
      <dgm:spPr/>
      <dgm:t>
        <a:bodyPr/>
        <a:lstStyle/>
        <a:p>
          <a:endParaRPr lang="de-AT"/>
        </a:p>
      </dgm:t>
    </dgm:pt>
    <dgm:pt modelId="{7EC29ADA-297E-4D85-860E-9FC0190212DC}">
      <dgm:prSet phldrT="[Text]" custT="1"/>
      <dgm:spPr/>
      <dgm:t>
        <a:bodyPr/>
        <a:lstStyle/>
        <a:p>
          <a:r>
            <a:rPr lang="de-AT" sz="1200" dirty="0" smtClean="0"/>
            <a:t>Nachdenken, mehrere Faktoren berücksichtigen</a:t>
          </a:r>
          <a:endParaRPr lang="de-AT" sz="1200" dirty="0"/>
        </a:p>
      </dgm:t>
    </dgm:pt>
    <dgm:pt modelId="{EBB7C62B-F951-4760-ACE4-9196B15C2FAC}" type="parTrans" cxnId="{84F44DA5-3B45-4822-9E94-4425525195D1}">
      <dgm:prSet/>
      <dgm:spPr/>
      <dgm:t>
        <a:bodyPr/>
        <a:lstStyle/>
        <a:p>
          <a:endParaRPr lang="de-AT"/>
        </a:p>
      </dgm:t>
    </dgm:pt>
    <dgm:pt modelId="{BEEB8198-4636-4EC7-A2AC-0C8947F8E3C5}" type="sibTrans" cxnId="{84F44DA5-3B45-4822-9E94-4425525195D1}">
      <dgm:prSet/>
      <dgm:spPr/>
      <dgm:t>
        <a:bodyPr/>
        <a:lstStyle/>
        <a:p>
          <a:endParaRPr lang="de-AT"/>
        </a:p>
      </dgm:t>
    </dgm:pt>
    <dgm:pt modelId="{2DF78B2E-63BA-4E88-B904-EAB733D0FC5D}">
      <dgm:prSet phldrT="[Text]" custT="1"/>
      <dgm:spPr/>
      <dgm:t>
        <a:bodyPr/>
        <a:lstStyle/>
        <a:p>
          <a:r>
            <a:rPr lang="de-AT" sz="1200" dirty="0" smtClean="0"/>
            <a:t>Vernetzen, in Beziehung setzen</a:t>
          </a:r>
          <a:endParaRPr lang="de-AT" sz="1200" dirty="0"/>
        </a:p>
      </dgm:t>
    </dgm:pt>
    <dgm:pt modelId="{F8F44C62-6726-4D86-9C8D-75E07ECFF02E}" type="parTrans" cxnId="{C3B8FFB8-ADD5-4B5E-BC11-7F250597CE57}">
      <dgm:prSet/>
      <dgm:spPr/>
      <dgm:t>
        <a:bodyPr/>
        <a:lstStyle/>
        <a:p>
          <a:endParaRPr lang="de-AT"/>
        </a:p>
      </dgm:t>
    </dgm:pt>
    <dgm:pt modelId="{44DF5F9B-87A6-4B67-8561-513D5643249A}" type="sibTrans" cxnId="{C3B8FFB8-ADD5-4B5E-BC11-7F250597CE57}">
      <dgm:prSet/>
      <dgm:spPr/>
      <dgm:t>
        <a:bodyPr/>
        <a:lstStyle/>
        <a:p>
          <a:endParaRPr lang="de-AT"/>
        </a:p>
      </dgm:t>
    </dgm:pt>
    <dgm:pt modelId="{21125FAB-96B6-414C-803E-51AD275AB3CE}">
      <dgm:prSet phldrT="[Text]" custT="1"/>
      <dgm:spPr/>
      <dgm:t>
        <a:bodyPr/>
        <a:lstStyle/>
        <a:p>
          <a:r>
            <a:rPr lang="de-AT" sz="1200" dirty="0" smtClean="0"/>
            <a:t>eine Lösungsstrategie aus vielen entwickeln und anwenden</a:t>
          </a:r>
          <a:endParaRPr lang="de-AT" sz="1200" dirty="0"/>
        </a:p>
      </dgm:t>
    </dgm:pt>
    <dgm:pt modelId="{9A3755EA-0279-4FF9-B685-1DEB12F701EC}" type="parTrans" cxnId="{583FDE91-38A4-4BC5-87EB-3D63EEADC4EE}">
      <dgm:prSet/>
      <dgm:spPr/>
      <dgm:t>
        <a:bodyPr/>
        <a:lstStyle/>
        <a:p>
          <a:endParaRPr lang="de-AT"/>
        </a:p>
      </dgm:t>
    </dgm:pt>
    <dgm:pt modelId="{01BC3DDA-EB02-494C-9012-06992C0DCD91}" type="sibTrans" cxnId="{583FDE91-38A4-4BC5-87EB-3D63EEADC4EE}">
      <dgm:prSet/>
      <dgm:spPr/>
      <dgm:t>
        <a:bodyPr/>
        <a:lstStyle/>
        <a:p>
          <a:endParaRPr lang="de-AT"/>
        </a:p>
      </dgm:t>
    </dgm:pt>
    <dgm:pt modelId="{24EBD12C-FEBA-483C-942C-896684ECAE44}">
      <dgm:prSet phldrT="[Text]" custT="1"/>
      <dgm:spPr/>
      <dgm:t>
        <a:bodyPr/>
        <a:lstStyle/>
        <a:p>
          <a:r>
            <a:rPr lang="de-AT" sz="1200" smtClean="0"/>
            <a:t>Plan </a:t>
          </a:r>
          <a:r>
            <a:rPr lang="de-AT" sz="1200" dirty="0" smtClean="0"/>
            <a:t>entwickeln</a:t>
          </a:r>
          <a:endParaRPr lang="de-AT" sz="1200" dirty="0"/>
        </a:p>
      </dgm:t>
    </dgm:pt>
    <dgm:pt modelId="{F364CF7D-3382-4371-9ED5-0ED759AE4E87}" type="parTrans" cxnId="{A2843C05-5C30-4784-AE51-1BF0FD0AD6C4}">
      <dgm:prSet/>
      <dgm:spPr/>
    </dgm:pt>
    <dgm:pt modelId="{D386CB61-5A33-4980-85E6-B319242341EC}" type="sibTrans" cxnId="{A2843C05-5C30-4784-AE51-1BF0FD0AD6C4}">
      <dgm:prSet/>
      <dgm:spPr/>
    </dgm:pt>
    <dgm:pt modelId="{872A8C84-4D51-4A9E-A6D2-EEE44A4949A6}">
      <dgm:prSet phldrT="[Text]" custT="1"/>
      <dgm:spPr/>
      <dgm:t>
        <a:bodyPr/>
        <a:lstStyle/>
        <a:p>
          <a:r>
            <a:rPr lang="de-AT" sz="1200" smtClean="0"/>
            <a:t>Abstraktion</a:t>
          </a:r>
          <a:endParaRPr lang="de-AT" sz="1200" dirty="0"/>
        </a:p>
      </dgm:t>
    </dgm:pt>
    <dgm:pt modelId="{F50F8AE5-26B2-4591-B46E-E053A27850DF}" type="parTrans" cxnId="{D9A9958B-4F86-4B3D-9340-BFB8BA498DF1}">
      <dgm:prSet/>
      <dgm:spPr/>
    </dgm:pt>
    <dgm:pt modelId="{80F2B13F-4F79-4FE3-A551-F0C1D08587C7}" type="sibTrans" cxnId="{D9A9958B-4F86-4B3D-9340-BFB8BA498DF1}">
      <dgm:prSet/>
      <dgm:spPr/>
    </dgm:pt>
    <dgm:pt modelId="{6769BBDA-2925-42D0-9CCA-9C178437CE4B}" type="pres">
      <dgm:prSet presAssocID="{429D8AC1-7A98-4858-9298-9FC1EDCF6987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de-AT"/>
        </a:p>
      </dgm:t>
    </dgm:pt>
    <dgm:pt modelId="{96ADCADA-445B-4127-92C0-1D7C972EECA8}" type="pres">
      <dgm:prSet presAssocID="{429D8AC1-7A98-4858-9298-9FC1EDCF6987}" presName="children" presStyleCnt="0"/>
      <dgm:spPr/>
    </dgm:pt>
    <dgm:pt modelId="{19B68923-4916-4DCF-8EE9-B375B07E4C83}" type="pres">
      <dgm:prSet presAssocID="{429D8AC1-7A98-4858-9298-9FC1EDCF6987}" presName="child1group" presStyleCnt="0"/>
      <dgm:spPr/>
    </dgm:pt>
    <dgm:pt modelId="{8267B62A-7E9F-4845-A214-9D4C9DC758CD}" type="pres">
      <dgm:prSet presAssocID="{429D8AC1-7A98-4858-9298-9FC1EDCF6987}" presName="child1" presStyleLbl="bgAcc1" presStyleIdx="0" presStyleCnt="4" custScaleX="126716"/>
      <dgm:spPr/>
      <dgm:t>
        <a:bodyPr/>
        <a:lstStyle/>
        <a:p>
          <a:endParaRPr lang="de-AT"/>
        </a:p>
      </dgm:t>
    </dgm:pt>
    <dgm:pt modelId="{C984EF56-BC8D-4B2B-8236-71ED2E3E9559}" type="pres">
      <dgm:prSet presAssocID="{429D8AC1-7A98-4858-9298-9FC1EDCF6987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BBF577AF-58F5-4980-9B14-31BAA601F21C}" type="pres">
      <dgm:prSet presAssocID="{429D8AC1-7A98-4858-9298-9FC1EDCF6987}" presName="child2group" presStyleCnt="0"/>
      <dgm:spPr/>
    </dgm:pt>
    <dgm:pt modelId="{AC32FDA7-405D-43DA-A304-399BA08B1DAD}" type="pres">
      <dgm:prSet presAssocID="{429D8AC1-7A98-4858-9298-9FC1EDCF6987}" presName="child2" presStyleLbl="bgAcc1" presStyleIdx="1" presStyleCnt="4" custScaleX="131397"/>
      <dgm:spPr/>
      <dgm:t>
        <a:bodyPr/>
        <a:lstStyle/>
        <a:p>
          <a:endParaRPr lang="de-AT"/>
        </a:p>
      </dgm:t>
    </dgm:pt>
    <dgm:pt modelId="{6AB5D510-0A56-4827-BFF6-BC5DB11D61EA}" type="pres">
      <dgm:prSet presAssocID="{429D8AC1-7A98-4858-9298-9FC1EDCF6987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C11B89F2-ABE9-4470-9611-B3737E99DDE7}" type="pres">
      <dgm:prSet presAssocID="{429D8AC1-7A98-4858-9298-9FC1EDCF6987}" presName="child3group" presStyleCnt="0"/>
      <dgm:spPr/>
    </dgm:pt>
    <dgm:pt modelId="{E5E58322-64B9-423F-B4C6-1FEC5C91FF68}" type="pres">
      <dgm:prSet presAssocID="{429D8AC1-7A98-4858-9298-9FC1EDCF6987}" presName="child3" presStyleLbl="bgAcc1" presStyleIdx="2" presStyleCnt="4" custScaleX="131397"/>
      <dgm:spPr/>
      <dgm:t>
        <a:bodyPr/>
        <a:lstStyle/>
        <a:p>
          <a:endParaRPr lang="de-AT"/>
        </a:p>
      </dgm:t>
    </dgm:pt>
    <dgm:pt modelId="{F1B2ADCB-4BE3-4EC0-AF0B-18350E3B8A43}" type="pres">
      <dgm:prSet presAssocID="{429D8AC1-7A98-4858-9298-9FC1EDCF6987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6716C3E6-3D93-40B2-A71F-CC86537BFB93}" type="pres">
      <dgm:prSet presAssocID="{429D8AC1-7A98-4858-9298-9FC1EDCF6987}" presName="child4group" presStyleCnt="0"/>
      <dgm:spPr/>
    </dgm:pt>
    <dgm:pt modelId="{8550AF2B-FEF1-43C7-9E54-D0938A999388}" type="pres">
      <dgm:prSet presAssocID="{429D8AC1-7A98-4858-9298-9FC1EDCF6987}" presName="child4" presStyleLbl="bgAcc1" presStyleIdx="3" presStyleCnt="4" custScaleX="130663"/>
      <dgm:spPr/>
      <dgm:t>
        <a:bodyPr/>
        <a:lstStyle/>
        <a:p>
          <a:endParaRPr lang="de-AT"/>
        </a:p>
      </dgm:t>
    </dgm:pt>
    <dgm:pt modelId="{D37F48A3-322F-4C5B-BB5F-647232AD2B58}" type="pres">
      <dgm:prSet presAssocID="{429D8AC1-7A98-4858-9298-9FC1EDCF6987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24955CF9-FDFB-43BF-970F-666E4C6D8C93}" type="pres">
      <dgm:prSet presAssocID="{429D8AC1-7A98-4858-9298-9FC1EDCF6987}" presName="childPlaceholder" presStyleCnt="0"/>
      <dgm:spPr/>
    </dgm:pt>
    <dgm:pt modelId="{D599D164-053F-4432-AB0D-C6D202997847}" type="pres">
      <dgm:prSet presAssocID="{429D8AC1-7A98-4858-9298-9FC1EDCF6987}" presName="circle" presStyleCnt="0"/>
      <dgm:spPr/>
    </dgm:pt>
    <dgm:pt modelId="{4F8C3297-3299-4024-B184-B2F2DBFDEECE}" type="pres">
      <dgm:prSet presAssocID="{429D8AC1-7A98-4858-9298-9FC1EDCF6987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88B5FA89-57BF-46E7-96DC-CC0C665F5657}" type="pres">
      <dgm:prSet presAssocID="{429D8AC1-7A98-4858-9298-9FC1EDCF6987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3247CC7B-AF64-47F8-9694-8B8AF95AC710}" type="pres">
      <dgm:prSet presAssocID="{429D8AC1-7A98-4858-9298-9FC1EDCF6987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A546AF53-6E98-4866-BD82-E5930CCBADCF}" type="pres">
      <dgm:prSet presAssocID="{429D8AC1-7A98-4858-9298-9FC1EDCF6987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9C43F5F4-6234-4081-8407-A8FBA3E73389}" type="pres">
      <dgm:prSet presAssocID="{429D8AC1-7A98-4858-9298-9FC1EDCF6987}" presName="quadrantPlaceholder" presStyleCnt="0"/>
      <dgm:spPr/>
    </dgm:pt>
    <dgm:pt modelId="{D2891B3E-E651-4339-ADA5-47692CA2966B}" type="pres">
      <dgm:prSet presAssocID="{429D8AC1-7A98-4858-9298-9FC1EDCF6987}" presName="center1" presStyleLbl="fgShp" presStyleIdx="0" presStyleCnt="2"/>
      <dgm:spPr/>
    </dgm:pt>
    <dgm:pt modelId="{685D9D09-CAA9-4AA8-8E75-3F5BB817AC3F}" type="pres">
      <dgm:prSet presAssocID="{429D8AC1-7A98-4858-9298-9FC1EDCF6987}" presName="center2" presStyleLbl="fgShp" presStyleIdx="1" presStyleCnt="2"/>
      <dgm:spPr/>
    </dgm:pt>
  </dgm:ptLst>
  <dgm:cxnLst>
    <dgm:cxn modelId="{FE88C988-87B1-436B-A398-7F5704217392}" type="presOf" srcId="{429D8AC1-7A98-4858-9298-9FC1EDCF6987}" destId="{6769BBDA-2925-42D0-9CCA-9C178437CE4B}" srcOrd="0" destOrd="0" presId="urn:microsoft.com/office/officeart/2005/8/layout/cycle4"/>
    <dgm:cxn modelId="{588CC430-B284-417E-936D-EEBC0067A549}" type="presOf" srcId="{C68C6482-F827-42C5-9D07-0550F29AFB23}" destId="{E5E58322-64B9-423F-B4C6-1FEC5C91FF68}" srcOrd="0" destOrd="2" presId="urn:microsoft.com/office/officeart/2005/8/layout/cycle4"/>
    <dgm:cxn modelId="{84F44DA5-3B45-4822-9E94-4425525195D1}" srcId="{1D96BB12-E287-4326-8D11-C733B896EAA4}" destId="{7EC29ADA-297E-4D85-860E-9FC0190212DC}" srcOrd="1" destOrd="0" parTransId="{EBB7C62B-F951-4760-ACE4-9196B15C2FAC}" sibTransId="{BEEB8198-4636-4EC7-A2AC-0C8947F8E3C5}"/>
    <dgm:cxn modelId="{A5345310-9B2A-4B48-9C47-4B48D9F77ACE}" type="presOf" srcId="{20F05230-D467-4616-813B-DC0A4F6F8E48}" destId="{AC32FDA7-405D-43DA-A304-399BA08B1DAD}" srcOrd="0" destOrd="1" presId="urn:microsoft.com/office/officeart/2005/8/layout/cycle4"/>
    <dgm:cxn modelId="{A20159B1-8C31-4026-A60B-BD2037548CF9}" type="presOf" srcId="{7EC29ADA-297E-4D85-860E-9FC0190212DC}" destId="{8267B62A-7E9F-4845-A214-9D4C9DC758CD}" srcOrd="0" destOrd="1" presId="urn:microsoft.com/office/officeart/2005/8/layout/cycle4"/>
    <dgm:cxn modelId="{4CA5D42D-4192-45F9-804F-4EBF93BBA560}" srcId="{429D8AC1-7A98-4858-9298-9FC1EDCF6987}" destId="{1CBAC90C-0C53-4FA8-8515-1025BF973680}" srcOrd="1" destOrd="0" parTransId="{7DAE77A4-CF86-42E4-B4B5-2F1963EEAD06}" sibTransId="{E6BE9E6D-0047-41B0-8B6E-A734E3941B96}"/>
    <dgm:cxn modelId="{E009A53C-EC0D-4A4E-B685-5C48CC8A75DF}" srcId="{4195AE12-95CE-4077-82F4-F6688147D030}" destId="{6BB470C6-A706-4D4A-BD93-5512DB0CE2E6}" srcOrd="2" destOrd="0" parTransId="{0DE47EC3-0B7D-4553-BDC0-21366153DBF3}" sibTransId="{7CD7EF60-207F-4373-9807-77C6B026C051}"/>
    <dgm:cxn modelId="{2CB08BFC-1365-4717-8351-FE06E81FE83B}" type="presOf" srcId="{7EC29ADA-297E-4D85-860E-9FC0190212DC}" destId="{C984EF56-BC8D-4B2B-8236-71ED2E3E9559}" srcOrd="1" destOrd="1" presId="urn:microsoft.com/office/officeart/2005/8/layout/cycle4"/>
    <dgm:cxn modelId="{5E44F212-0BC0-410B-9A5A-6AC0ABF56031}" srcId="{1CBAC90C-0C53-4FA8-8515-1025BF973680}" destId="{20F05230-D467-4616-813B-DC0A4F6F8E48}" srcOrd="1" destOrd="0" parTransId="{E94701B2-4F6D-4CF9-864C-DB0DFE35D233}" sibTransId="{EF72B7CD-C4CA-4A60-9ED0-9E03EDA24C4E}"/>
    <dgm:cxn modelId="{51D69912-EC5A-4550-908F-06D452B14CA1}" type="presOf" srcId="{4F370B31-94BA-431B-B8B7-A88CA563A012}" destId="{6AB5D510-0A56-4827-BFF6-BC5DB11D61EA}" srcOrd="1" destOrd="0" presId="urn:microsoft.com/office/officeart/2005/8/layout/cycle4"/>
    <dgm:cxn modelId="{367BCF6C-F723-4DA7-8D28-FD6E67FA8F31}" srcId="{4195AE12-95CE-4077-82F4-F6688147D030}" destId="{50193C2B-76B3-42A5-82A5-5D62A72418B8}" srcOrd="3" destOrd="0" parTransId="{F346B4EF-1B87-41B4-8772-EBAC8A7B20AA}" sibTransId="{DF8F521A-F08F-477C-9F0C-22DC0B50A6D0}"/>
    <dgm:cxn modelId="{8F3E1005-994A-416F-9BCF-524501B8F1F7}" srcId="{4195AE12-95CE-4077-82F4-F6688147D030}" destId="{2D6CE283-529C-4BF3-956E-276198BBB18F}" srcOrd="0" destOrd="0" parTransId="{284A9AE8-E074-49EC-8A04-1F5233D9440B}" sibTransId="{8CE41E65-8752-46A1-BF08-0B4E9162E0E2}"/>
    <dgm:cxn modelId="{A2843C05-5C30-4784-AE51-1BF0FD0AD6C4}" srcId="{4195AE12-95CE-4077-82F4-F6688147D030}" destId="{24EBD12C-FEBA-483C-942C-896684ECAE44}" srcOrd="1" destOrd="0" parTransId="{F364CF7D-3382-4371-9ED5-0ED759AE4E87}" sibTransId="{D386CB61-5A33-4980-85E6-B319242341EC}"/>
    <dgm:cxn modelId="{7AF3D648-42F7-4379-B0D0-88520767199A}" srcId="{429D8AC1-7A98-4858-9298-9FC1EDCF6987}" destId="{1D96BB12-E287-4326-8D11-C733B896EAA4}" srcOrd="0" destOrd="0" parTransId="{54F7F056-FBD4-475D-ABFC-139DF683B122}" sibTransId="{BC631861-D3F2-47E4-A1AA-D77F91790658}"/>
    <dgm:cxn modelId="{2E99B376-0557-413A-8A67-A91DE9F2330B}" srcId="{429D8AC1-7A98-4858-9298-9FC1EDCF6987}" destId="{C51F64E1-07AF-4424-83E0-03E9CA823C8C}" srcOrd="2" destOrd="0" parTransId="{E84578DA-A5C0-4B02-99FE-0AE3AABF65C9}" sibTransId="{8A5620FB-9F0B-4B8F-A9E2-FA1CB71EA803}"/>
    <dgm:cxn modelId="{15F35860-CDE0-4691-B65D-DAB314F47B10}" srcId="{C51F64E1-07AF-4424-83E0-03E9CA823C8C}" destId="{6D22D860-EEC5-4DFD-AA70-E6C39203F942}" srcOrd="1" destOrd="0" parTransId="{F62E07E6-82D2-4E0A-9725-DF27EA160289}" sibTransId="{381D93F3-4748-4A22-A873-D51B643176C3}"/>
    <dgm:cxn modelId="{D9A9958B-4F86-4B3D-9340-BFB8BA498DF1}" srcId="{4195AE12-95CE-4077-82F4-F6688147D030}" destId="{872A8C84-4D51-4A9E-A6D2-EEE44A4949A6}" srcOrd="4" destOrd="0" parTransId="{F50F8AE5-26B2-4591-B46E-E053A27850DF}" sibTransId="{80F2B13F-4F79-4FE3-A551-F0C1D08587C7}"/>
    <dgm:cxn modelId="{89783AC0-D8F4-43BE-AAC1-71AA0A8EDAF9}" type="presOf" srcId="{20F05230-D467-4616-813B-DC0A4F6F8E48}" destId="{6AB5D510-0A56-4827-BFF6-BC5DB11D61EA}" srcOrd="1" destOrd="1" presId="urn:microsoft.com/office/officeart/2005/8/layout/cycle4"/>
    <dgm:cxn modelId="{D9FB0DFF-AC5C-4B47-91C1-8E8C4A1F7BE0}" type="presOf" srcId="{21125FAB-96B6-414C-803E-51AD275AB3CE}" destId="{C984EF56-BC8D-4B2B-8236-71ED2E3E9559}" srcOrd="1" destOrd="3" presId="urn:microsoft.com/office/officeart/2005/8/layout/cycle4"/>
    <dgm:cxn modelId="{5B5302A5-1885-4733-B6B7-67F58A740F6D}" type="presOf" srcId="{581F23D8-3BF6-4C30-B655-59ADAC988FCA}" destId="{F1B2ADCB-4BE3-4EC0-AF0B-18350E3B8A43}" srcOrd="1" destOrd="0" presId="urn:microsoft.com/office/officeart/2005/8/layout/cycle4"/>
    <dgm:cxn modelId="{666D1EBA-9D78-4E32-A504-68886BF189A9}" type="presOf" srcId="{6D22D860-EEC5-4DFD-AA70-E6C39203F942}" destId="{F1B2ADCB-4BE3-4EC0-AF0B-18350E3B8A43}" srcOrd="1" destOrd="1" presId="urn:microsoft.com/office/officeart/2005/8/layout/cycle4"/>
    <dgm:cxn modelId="{360D0D5C-0052-4C00-A181-8982BA6F2A00}" type="presOf" srcId="{C68C6482-F827-42C5-9D07-0550F29AFB23}" destId="{F1B2ADCB-4BE3-4EC0-AF0B-18350E3B8A43}" srcOrd="1" destOrd="2" presId="urn:microsoft.com/office/officeart/2005/8/layout/cycle4"/>
    <dgm:cxn modelId="{0AE0F104-0273-4BB7-ADF5-7E9DE352C145}" type="presOf" srcId="{6BB470C6-A706-4D4A-BD93-5512DB0CE2E6}" destId="{D37F48A3-322F-4C5B-BB5F-647232AD2B58}" srcOrd="1" destOrd="2" presId="urn:microsoft.com/office/officeart/2005/8/layout/cycle4"/>
    <dgm:cxn modelId="{1AC58F7C-B515-47A4-8E1C-55D9164FA109}" type="presOf" srcId="{2D6CE283-529C-4BF3-956E-276198BBB18F}" destId="{8550AF2B-FEF1-43C7-9E54-D0938A999388}" srcOrd="0" destOrd="0" presId="urn:microsoft.com/office/officeart/2005/8/layout/cycle4"/>
    <dgm:cxn modelId="{4809DE96-041E-4EFB-8BAA-F4430D0EE8EE}" type="presOf" srcId="{2DF78B2E-63BA-4E88-B904-EAB733D0FC5D}" destId="{8267B62A-7E9F-4845-A214-9D4C9DC758CD}" srcOrd="0" destOrd="2" presId="urn:microsoft.com/office/officeart/2005/8/layout/cycle4"/>
    <dgm:cxn modelId="{1A5F572B-B341-426E-A855-24D55AC84AA5}" type="presOf" srcId="{4F370B31-94BA-431B-B8B7-A88CA563A012}" destId="{AC32FDA7-405D-43DA-A304-399BA08B1DAD}" srcOrd="0" destOrd="0" presId="urn:microsoft.com/office/officeart/2005/8/layout/cycle4"/>
    <dgm:cxn modelId="{2366CB2E-4951-4F96-AD8F-6E4347184905}" type="presOf" srcId="{872A8C84-4D51-4A9E-A6D2-EEE44A4949A6}" destId="{8550AF2B-FEF1-43C7-9E54-D0938A999388}" srcOrd="0" destOrd="4" presId="urn:microsoft.com/office/officeart/2005/8/layout/cycle4"/>
    <dgm:cxn modelId="{710F4473-8D91-4F5F-96FA-37F31F11DD05}" type="presOf" srcId="{122FE7F1-19D5-4F3A-A3C2-3EA8935665EE}" destId="{8267B62A-7E9F-4845-A214-9D4C9DC758CD}" srcOrd="0" destOrd="0" presId="urn:microsoft.com/office/officeart/2005/8/layout/cycle4"/>
    <dgm:cxn modelId="{583FDE91-38A4-4BC5-87EB-3D63EEADC4EE}" srcId="{1D96BB12-E287-4326-8D11-C733B896EAA4}" destId="{21125FAB-96B6-414C-803E-51AD275AB3CE}" srcOrd="3" destOrd="0" parTransId="{9A3755EA-0279-4FF9-B685-1DEB12F701EC}" sibTransId="{01BC3DDA-EB02-494C-9012-06992C0DCD91}"/>
    <dgm:cxn modelId="{346B533C-3173-4CE6-956C-B01FB75FEF10}" type="presOf" srcId="{6D22D860-EEC5-4DFD-AA70-E6C39203F942}" destId="{E5E58322-64B9-423F-B4C6-1FEC5C91FF68}" srcOrd="0" destOrd="1" presId="urn:microsoft.com/office/officeart/2005/8/layout/cycle4"/>
    <dgm:cxn modelId="{B5FB949F-54DE-4B7D-93FA-761935BED374}" type="presOf" srcId="{21125FAB-96B6-414C-803E-51AD275AB3CE}" destId="{8267B62A-7E9F-4845-A214-9D4C9DC758CD}" srcOrd="0" destOrd="3" presId="urn:microsoft.com/office/officeart/2005/8/layout/cycle4"/>
    <dgm:cxn modelId="{0A79156A-1DFD-4075-B06E-118083F93A99}" srcId="{1CBAC90C-0C53-4FA8-8515-1025BF973680}" destId="{4F370B31-94BA-431B-B8B7-A88CA563A012}" srcOrd="0" destOrd="0" parTransId="{A4674FC5-103D-452D-A56E-A853503DD8E9}" sibTransId="{80740D13-D186-49A7-81DC-8C1D55C87BB2}"/>
    <dgm:cxn modelId="{096CE6DC-E2CE-449D-9525-9E6E99B5472D}" type="presOf" srcId="{50193C2B-76B3-42A5-82A5-5D62A72418B8}" destId="{8550AF2B-FEF1-43C7-9E54-D0938A999388}" srcOrd="0" destOrd="3" presId="urn:microsoft.com/office/officeart/2005/8/layout/cycle4"/>
    <dgm:cxn modelId="{74B5C8F2-8A98-4825-88BD-D612EF2BAAFB}" type="presOf" srcId="{1D96BB12-E287-4326-8D11-C733B896EAA4}" destId="{4F8C3297-3299-4024-B184-B2F2DBFDEECE}" srcOrd="0" destOrd="0" presId="urn:microsoft.com/office/officeart/2005/8/layout/cycle4"/>
    <dgm:cxn modelId="{57375056-06B1-4CF6-BD7A-5C2B52C9887E}" type="presOf" srcId="{122FE7F1-19D5-4F3A-A3C2-3EA8935665EE}" destId="{C984EF56-BC8D-4B2B-8236-71ED2E3E9559}" srcOrd="1" destOrd="0" presId="urn:microsoft.com/office/officeart/2005/8/layout/cycle4"/>
    <dgm:cxn modelId="{3C640EF9-9D81-4700-9FDC-76F419C6150E}" type="presOf" srcId="{4195AE12-95CE-4077-82F4-F6688147D030}" destId="{A546AF53-6E98-4866-BD82-E5930CCBADCF}" srcOrd="0" destOrd="0" presId="urn:microsoft.com/office/officeart/2005/8/layout/cycle4"/>
    <dgm:cxn modelId="{241C1E6A-839D-457A-8AE4-1FC8656BA3D4}" srcId="{C51F64E1-07AF-4424-83E0-03E9CA823C8C}" destId="{C68C6482-F827-42C5-9D07-0550F29AFB23}" srcOrd="2" destOrd="0" parTransId="{EAD659B4-2C07-41CF-9B59-676660239BD8}" sibTransId="{E1A10BF4-59E5-48AD-945D-5409A5ECBE9C}"/>
    <dgm:cxn modelId="{A4561FBC-4DE6-4E09-A4CD-3838FEC70C6F}" srcId="{429D8AC1-7A98-4858-9298-9FC1EDCF6987}" destId="{4195AE12-95CE-4077-82F4-F6688147D030}" srcOrd="3" destOrd="0" parTransId="{869C4D4B-F5DA-42AA-8DDC-891A06F2D9A1}" sibTransId="{D81A146E-8822-471E-99E2-C47A667CD4B1}"/>
    <dgm:cxn modelId="{C3B8FFB8-ADD5-4B5E-BC11-7F250597CE57}" srcId="{1D96BB12-E287-4326-8D11-C733B896EAA4}" destId="{2DF78B2E-63BA-4E88-B904-EAB733D0FC5D}" srcOrd="2" destOrd="0" parTransId="{F8F44C62-6726-4D86-9C8D-75E07ECFF02E}" sibTransId="{44DF5F9B-87A6-4B67-8561-513D5643249A}"/>
    <dgm:cxn modelId="{7D0E0232-23B6-4D16-92C4-49CD81B6B0BF}" type="presOf" srcId="{2D6CE283-529C-4BF3-956E-276198BBB18F}" destId="{D37F48A3-322F-4C5B-BB5F-647232AD2B58}" srcOrd="1" destOrd="0" presId="urn:microsoft.com/office/officeart/2005/8/layout/cycle4"/>
    <dgm:cxn modelId="{A738D0D3-7318-4C0A-B1F1-206C7ECEE663}" type="presOf" srcId="{C51F64E1-07AF-4424-83E0-03E9CA823C8C}" destId="{3247CC7B-AF64-47F8-9694-8B8AF95AC710}" srcOrd="0" destOrd="0" presId="urn:microsoft.com/office/officeart/2005/8/layout/cycle4"/>
    <dgm:cxn modelId="{E0600552-B406-4B3D-B8E6-9CA04F71CC62}" srcId="{C51F64E1-07AF-4424-83E0-03E9CA823C8C}" destId="{581F23D8-3BF6-4C30-B655-59ADAC988FCA}" srcOrd="0" destOrd="0" parTransId="{CAEA3838-310F-42E9-994F-68B46F54F4EF}" sibTransId="{62CDFF3C-4C4E-4948-B10F-BB5BDE49AED5}"/>
    <dgm:cxn modelId="{1B19BDFB-DFC1-4DB3-A6F9-28594CEAB5AE}" type="presOf" srcId="{872A8C84-4D51-4A9E-A6D2-EEE44A4949A6}" destId="{D37F48A3-322F-4C5B-BB5F-647232AD2B58}" srcOrd="1" destOrd="4" presId="urn:microsoft.com/office/officeart/2005/8/layout/cycle4"/>
    <dgm:cxn modelId="{557285D4-00FE-4AA3-B62E-622E8BD3DAD8}" type="presOf" srcId="{581F23D8-3BF6-4C30-B655-59ADAC988FCA}" destId="{E5E58322-64B9-423F-B4C6-1FEC5C91FF68}" srcOrd="0" destOrd="0" presId="urn:microsoft.com/office/officeart/2005/8/layout/cycle4"/>
    <dgm:cxn modelId="{8D840D60-F657-4E1E-A8CC-800F05D6E6EF}" type="presOf" srcId="{24EBD12C-FEBA-483C-942C-896684ECAE44}" destId="{D37F48A3-322F-4C5B-BB5F-647232AD2B58}" srcOrd="1" destOrd="1" presId="urn:microsoft.com/office/officeart/2005/8/layout/cycle4"/>
    <dgm:cxn modelId="{30A23E10-CFA1-47E6-8746-510C08C2A473}" type="presOf" srcId="{2DF78B2E-63BA-4E88-B904-EAB733D0FC5D}" destId="{C984EF56-BC8D-4B2B-8236-71ED2E3E9559}" srcOrd="1" destOrd="2" presId="urn:microsoft.com/office/officeart/2005/8/layout/cycle4"/>
    <dgm:cxn modelId="{81C7250E-A534-46A1-BDD2-AC0ED1AEBD85}" type="presOf" srcId="{1CBAC90C-0C53-4FA8-8515-1025BF973680}" destId="{88B5FA89-57BF-46E7-96DC-CC0C665F5657}" srcOrd="0" destOrd="0" presId="urn:microsoft.com/office/officeart/2005/8/layout/cycle4"/>
    <dgm:cxn modelId="{86374016-9246-4D08-9C73-4BBE56566F25}" type="presOf" srcId="{50193C2B-76B3-42A5-82A5-5D62A72418B8}" destId="{D37F48A3-322F-4C5B-BB5F-647232AD2B58}" srcOrd="1" destOrd="3" presId="urn:microsoft.com/office/officeart/2005/8/layout/cycle4"/>
    <dgm:cxn modelId="{8EBD3A75-08D5-44DB-9C46-17E7E29C01E8}" srcId="{1D96BB12-E287-4326-8D11-C733B896EAA4}" destId="{122FE7F1-19D5-4F3A-A3C2-3EA8935665EE}" srcOrd="0" destOrd="0" parTransId="{22807B8F-CE7A-4B48-80BE-25FCF2EE58A5}" sibTransId="{45526561-5E2D-43EC-82B9-0F0620714352}"/>
    <dgm:cxn modelId="{A9A8ADA3-65FB-4778-9253-80BE91A816A9}" type="presOf" srcId="{6BB470C6-A706-4D4A-BD93-5512DB0CE2E6}" destId="{8550AF2B-FEF1-43C7-9E54-D0938A999388}" srcOrd="0" destOrd="2" presId="urn:microsoft.com/office/officeart/2005/8/layout/cycle4"/>
    <dgm:cxn modelId="{3D15EC60-4C64-4CCD-92AE-1597B4D748B5}" type="presOf" srcId="{24EBD12C-FEBA-483C-942C-896684ECAE44}" destId="{8550AF2B-FEF1-43C7-9E54-D0938A999388}" srcOrd="0" destOrd="1" presId="urn:microsoft.com/office/officeart/2005/8/layout/cycle4"/>
    <dgm:cxn modelId="{B186BF19-6A28-48F4-8FF7-413888DD8466}" type="presParOf" srcId="{6769BBDA-2925-42D0-9CCA-9C178437CE4B}" destId="{96ADCADA-445B-4127-92C0-1D7C972EECA8}" srcOrd="0" destOrd="0" presId="urn:microsoft.com/office/officeart/2005/8/layout/cycle4"/>
    <dgm:cxn modelId="{61CD2ED1-ECE0-4C14-8C28-6AE617D0B18D}" type="presParOf" srcId="{96ADCADA-445B-4127-92C0-1D7C972EECA8}" destId="{19B68923-4916-4DCF-8EE9-B375B07E4C83}" srcOrd="0" destOrd="0" presId="urn:microsoft.com/office/officeart/2005/8/layout/cycle4"/>
    <dgm:cxn modelId="{08C86F6B-C4CE-4A45-988C-C8808EB98F00}" type="presParOf" srcId="{19B68923-4916-4DCF-8EE9-B375B07E4C83}" destId="{8267B62A-7E9F-4845-A214-9D4C9DC758CD}" srcOrd="0" destOrd="0" presId="urn:microsoft.com/office/officeart/2005/8/layout/cycle4"/>
    <dgm:cxn modelId="{0D468DDB-F5E9-4F62-B622-A25E02A6E8C6}" type="presParOf" srcId="{19B68923-4916-4DCF-8EE9-B375B07E4C83}" destId="{C984EF56-BC8D-4B2B-8236-71ED2E3E9559}" srcOrd="1" destOrd="0" presId="urn:microsoft.com/office/officeart/2005/8/layout/cycle4"/>
    <dgm:cxn modelId="{796E3483-A541-4A1C-A202-FB1C7F71A5D2}" type="presParOf" srcId="{96ADCADA-445B-4127-92C0-1D7C972EECA8}" destId="{BBF577AF-58F5-4980-9B14-31BAA601F21C}" srcOrd="1" destOrd="0" presId="urn:microsoft.com/office/officeart/2005/8/layout/cycle4"/>
    <dgm:cxn modelId="{EA5917D1-34DD-4BC0-973B-EAEE265B906E}" type="presParOf" srcId="{BBF577AF-58F5-4980-9B14-31BAA601F21C}" destId="{AC32FDA7-405D-43DA-A304-399BA08B1DAD}" srcOrd="0" destOrd="0" presId="urn:microsoft.com/office/officeart/2005/8/layout/cycle4"/>
    <dgm:cxn modelId="{930EB287-0AD2-4D9C-B74A-F1F10976A1E9}" type="presParOf" srcId="{BBF577AF-58F5-4980-9B14-31BAA601F21C}" destId="{6AB5D510-0A56-4827-BFF6-BC5DB11D61EA}" srcOrd="1" destOrd="0" presId="urn:microsoft.com/office/officeart/2005/8/layout/cycle4"/>
    <dgm:cxn modelId="{D9A7EF70-1405-4D88-BB96-173CBE1E83F6}" type="presParOf" srcId="{96ADCADA-445B-4127-92C0-1D7C972EECA8}" destId="{C11B89F2-ABE9-4470-9611-B3737E99DDE7}" srcOrd="2" destOrd="0" presId="urn:microsoft.com/office/officeart/2005/8/layout/cycle4"/>
    <dgm:cxn modelId="{7E2B91A0-2497-4406-80AF-D8CDCF0378CC}" type="presParOf" srcId="{C11B89F2-ABE9-4470-9611-B3737E99DDE7}" destId="{E5E58322-64B9-423F-B4C6-1FEC5C91FF68}" srcOrd="0" destOrd="0" presId="urn:microsoft.com/office/officeart/2005/8/layout/cycle4"/>
    <dgm:cxn modelId="{F4BBEA28-6472-4C59-BABD-72CF35CD80DC}" type="presParOf" srcId="{C11B89F2-ABE9-4470-9611-B3737E99DDE7}" destId="{F1B2ADCB-4BE3-4EC0-AF0B-18350E3B8A43}" srcOrd="1" destOrd="0" presId="urn:microsoft.com/office/officeart/2005/8/layout/cycle4"/>
    <dgm:cxn modelId="{56DD26A4-27C4-4E1D-8C2C-C97271F42211}" type="presParOf" srcId="{96ADCADA-445B-4127-92C0-1D7C972EECA8}" destId="{6716C3E6-3D93-40B2-A71F-CC86537BFB93}" srcOrd="3" destOrd="0" presId="urn:microsoft.com/office/officeart/2005/8/layout/cycle4"/>
    <dgm:cxn modelId="{306677CF-B6C4-40BF-BBCF-5E19C1CDF8AB}" type="presParOf" srcId="{6716C3E6-3D93-40B2-A71F-CC86537BFB93}" destId="{8550AF2B-FEF1-43C7-9E54-D0938A999388}" srcOrd="0" destOrd="0" presId="urn:microsoft.com/office/officeart/2005/8/layout/cycle4"/>
    <dgm:cxn modelId="{08F53AB1-6DEA-4A74-9457-FF57D4AB8D86}" type="presParOf" srcId="{6716C3E6-3D93-40B2-A71F-CC86537BFB93}" destId="{D37F48A3-322F-4C5B-BB5F-647232AD2B58}" srcOrd="1" destOrd="0" presId="urn:microsoft.com/office/officeart/2005/8/layout/cycle4"/>
    <dgm:cxn modelId="{B1440395-4EB2-4162-9D58-D930D5AFEE41}" type="presParOf" srcId="{96ADCADA-445B-4127-92C0-1D7C972EECA8}" destId="{24955CF9-FDFB-43BF-970F-666E4C6D8C93}" srcOrd="4" destOrd="0" presId="urn:microsoft.com/office/officeart/2005/8/layout/cycle4"/>
    <dgm:cxn modelId="{DCD8D9EB-33DE-496F-99CD-6043281663F8}" type="presParOf" srcId="{6769BBDA-2925-42D0-9CCA-9C178437CE4B}" destId="{D599D164-053F-4432-AB0D-C6D202997847}" srcOrd="1" destOrd="0" presId="urn:microsoft.com/office/officeart/2005/8/layout/cycle4"/>
    <dgm:cxn modelId="{00D2536A-3583-49B8-A8D0-80E089603198}" type="presParOf" srcId="{D599D164-053F-4432-AB0D-C6D202997847}" destId="{4F8C3297-3299-4024-B184-B2F2DBFDEECE}" srcOrd="0" destOrd="0" presId="urn:microsoft.com/office/officeart/2005/8/layout/cycle4"/>
    <dgm:cxn modelId="{1AE9608A-4826-408F-B124-6B2F45513077}" type="presParOf" srcId="{D599D164-053F-4432-AB0D-C6D202997847}" destId="{88B5FA89-57BF-46E7-96DC-CC0C665F5657}" srcOrd="1" destOrd="0" presId="urn:microsoft.com/office/officeart/2005/8/layout/cycle4"/>
    <dgm:cxn modelId="{346F9DE8-1D94-493A-9399-6B1BB5773431}" type="presParOf" srcId="{D599D164-053F-4432-AB0D-C6D202997847}" destId="{3247CC7B-AF64-47F8-9694-8B8AF95AC710}" srcOrd="2" destOrd="0" presId="urn:microsoft.com/office/officeart/2005/8/layout/cycle4"/>
    <dgm:cxn modelId="{C493C257-EC80-49AD-85EA-C3920139D30F}" type="presParOf" srcId="{D599D164-053F-4432-AB0D-C6D202997847}" destId="{A546AF53-6E98-4866-BD82-E5930CCBADCF}" srcOrd="3" destOrd="0" presId="urn:microsoft.com/office/officeart/2005/8/layout/cycle4"/>
    <dgm:cxn modelId="{F4F51F7F-7FB9-4E88-900A-834B0CB9CE45}" type="presParOf" srcId="{D599D164-053F-4432-AB0D-C6D202997847}" destId="{9C43F5F4-6234-4081-8407-A8FBA3E73389}" srcOrd="4" destOrd="0" presId="urn:microsoft.com/office/officeart/2005/8/layout/cycle4"/>
    <dgm:cxn modelId="{4989ABB0-7DDE-4A0A-84EE-86157D0E59FA}" type="presParOf" srcId="{6769BBDA-2925-42D0-9CCA-9C178437CE4B}" destId="{D2891B3E-E651-4339-ADA5-47692CA2966B}" srcOrd="2" destOrd="0" presId="urn:microsoft.com/office/officeart/2005/8/layout/cycle4"/>
    <dgm:cxn modelId="{B6A74D2B-0439-41BC-BD53-F5DDC8931256}" type="presParOf" srcId="{6769BBDA-2925-42D0-9CCA-9C178437CE4B}" destId="{685D9D09-CAA9-4AA8-8E75-3F5BB817AC3F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E58322-64B9-423F-B4C6-1FEC5C91FF68}">
      <dsp:nvSpPr>
        <dsp:cNvPr id="0" name=""/>
        <dsp:cNvSpPr/>
      </dsp:nvSpPr>
      <dsp:spPr>
        <a:xfrm>
          <a:off x="3747981" y="3084822"/>
          <a:ext cx="2944650" cy="1451681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Info bzw. Schlüsselkonzepte anwenden</a:t>
          </a:r>
          <a:endParaRPr lang="de-A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zwei oder mehrere Schritte durchführen</a:t>
          </a:r>
          <a:endParaRPr lang="de-A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Lösungswege überlegen</a:t>
          </a:r>
          <a:endParaRPr lang="de-AT" sz="1200" kern="1200" dirty="0"/>
        </a:p>
      </dsp:txBody>
      <dsp:txXfrm>
        <a:off x="4663265" y="3479632"/>
        <a:ext cx="1997477" cy="1024982"/>
      </dsp:txXfrm>
    </dsp:sp>
    <dsp:sp modelId="{8550AF2B-FEF1-43C7-9E54-D0938A999388}">
      <dsp:nvSpPr>
        <dsp:cNvPr id="0" name=""/>
        <dsp:cNvSpPr/>
      </dsp:nvSpPr>
      <dsp:spPr>
        <a:xfrm>
          <a:off x="99784" y="3084822"/>
          <a:ext cx="2928200" cy="1451681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Logisch denken</a:t>
          </a:r>
          <a:endParaRPr lang="de-A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smtClean="0"/>
            <a:t>Plan </a:t>
          </a:r>
          <a:r>
            <a:rPr lang="de-AT" sz="1200" kern="1200" dirty="0" smtClean="0"/>
            <a:t>entwickeln</a:t>
          </a:r>
          <a:endParaRPr lang="de-A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Belege/Daten, begründen</a:t>
          </a:r>
          <a:endParaRPr lang="de-A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mehrere Lösungswege</a:t>
          </a:r>
          <a:endParaRPr lang="de-A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smtClean="0"/>
            <a:t>Abstraktion</a:t>
          </a:r>
          <a:endParaRPr lang="de-AT" sz="1200" kern="1200" dirty="0"/>
        </a:p>
      </dsp:txBody>
      <dsp:txXfrm>
        <a:off x="131673" y="3479632"/>
        <a:ext cx="1985962" cy="1024982"/>
      </dsp:txXfrm>
    </dsp:sp>
    <dsp:sp modelId="{AC32FDA7-405D-43DA-A304-399BA08B1DAD}">
      <dsp:nvSpPr>
        <dsp:cNvPr id="0" name=""/>
        <dsp:cNvSpPr/>
      </dsp:nvSpPr>
      <dsp:spPr>
        <a:xfrm>
          <a:off x="3747981" y="0"/>
          <a:ext cx="2944650" cy="1451681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Fakten, Informationen, Begriffe, einfache Verfahren wiedergeben</a:t>
          </a:r>
          <a:endParaRPr lang="de-A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smtClean="0"/>
            <a:t>vertraute Prozesse oder Formeln verwenden</a:t>
          </a:r>
          <a:endParaRPr lang="de-AT" sz="1200" kern="1200" dirty="0"/>
        </a:p>
      </dsp:txBody>
      <dsp:txXfrm>
        <a:off x="4663265" y="31889"/>
        <a:ext cx="1997477" cy="1024982"/>
      </dsp:txXfrm>
    </dsp:sp>
    <dsp:sp modelId="{8267B62A-7E9F-4845-A214-9D4C9DC758CD}">
      <dsp:nvSpPr>
        <dsp:cNvPr id="0" name=""/>
        <dsp:cNvSpPr/>
      </dsp:nvSpPr>
      <dsp:spPr>
        <a:xfrm>
          <a:off x="144010" y="0"/>
          <a:ext cx="2839747" cy="1451681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Untersuchen, erkunden</a:t>
          </a:r>
          <a:endParaRPr lang="de-A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Nachdenken, mehrere Faktoren berücksichtigen</a:t>
          </a:r>
          <a:endParaRPr lang="de-A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Vernetzen, in Beziehung setzen</a:t>
          </a:r>
          <a:endParaRPr lang="de-A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AT" sz="1200" kern="1200" dirty="0" smtClean="0"/>
            <a:t>eine Lösungsstrategie aus vielen entwickeln und anwenden</a:t>
          </a:r>
          <a:endParaRPr lang="de-AT" sz="1200" kern="1200" dirty="0"/>
        </a:p>
      </dsp:txBody>
      <dsp:txXfrm>
        <a:off x="175899" y="31889"/>
        <a:ext cx="1924045" cy="1024982"/>
      </dsp:txXfrm>
    </dsp:sp>
    <dsp:sp modelId="{4F8C3297-3299-4024-B184-B2F2DBFDEECE}">
      <dsp:nvSpPr>
        <dsp:cNvPr id="0" name=""/>
        <dsp:cNvSpPr/>
      </dsp:nvSpPr>
      <dsp:spPr>
        <a:xfrm>
          <a:off x="1386536" y="258580"/>
          <a:ext cx="1964306" cy="1964306"/>
        </a:xfrm>
        <a:prstGeom prst="pieWedg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800" b="1" kern="1200" dirty="0" smtClean="0"/>
            <a:t>Erweitertes Denken</a:t>
          </a:r>
          <a:endParaRPr lang="de-AT" sz="1800" b="1" kern="1200" dirty="0"/>
        </a:p>
      </dsp:txBody>
      <dsp:txXfrm>
        <a:off x="1961868" y="833912"/>
        <a:ext cx="1388974" cy="1388974"/>
      </dsp:txXfrm>
    </dsp:sp>
    <dsp:sp modelId="{88B5FA89-57BF-46E7-96DC-CC0C665F5657}">
      <dsp:nvSpPr>
        <dsp:cNvPr id="0" name=""/>
        <dsp:cNvSpPr/>
      </dsp:nvSpPr>
      <dsp:spPr>
        <a:xfrm rot="5400000">
          <a:off x="3441573" y="258580"/>
          <a:ext cx="1964306" cy="1964306"/>
        </a:xfrm>
        <a:prstGeom prst="pieWedg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800" b="1" kern="1200" dirty="0" smtClean="0"/>
            <a:t>Erinnern</a:t>
          </a:r>
          <a:endParaRPr lang="de-AT" sz="1800" b="1" kern="1200" dirty="0"/>
        </a:p>
      </dsp:txBody>
      <dsp:txXfrm rot="-5400000">
        <a:off x="3441573" y="833912"/>
        <a:ext cx="1388974" cy="1388974"/>
      </dsp:txXfrm>
    </dsp:sp>
    <dsp:sp modelId="{3247CC7B-AF64-47F8-9694-8B8AF95AC710}">
      <dsp:nvSpPr>
        <dsp:cNvPr id="0" name=""/>
        <dsp:cNvSpPr/>
      </dsp:nvSpPr>
      <dsp:spPr>
        <a:xfrm rot="10800000">
          <a:off x="3441573" y="2313617"/>
          <a:ext cx="1964306" cy="1964306"/>
        </a:xfrm>
        <a:prstGeom prst="pieWedg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800" b="1" kern="1200" dirty="0" smtClean="0"/>
            <a:t>Fertigkeit/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800" b="1" kern="1200" dirty="0" smtClean="0"/>
            <a:t>Konzept</a:t>
          </a:r>
          <a:endParaRPr lang="de-AT" sz="1800" b="1" kern="1200" dirty="0"/>
        </a:p>
      </dsp:txBody>
      <dsp:txXfrm rot="10800000">
        <a:off x="3441573" y="2313617"/>
        <a:ext cx="1388974" cy="1388974"/>
      </dsp:txXfrm>
    </dsp:sp>
    <dsp:sp modelId="{A546AF53-6E98-4866-BD82-E5930CCBADCF}">
      <dsp:nvSpPr>
        <dsp:cNvPr id="0" name=""/>
        <dsp:cNvSpPr/>
      </dsp:nvSpPr>
      <dsp:spPr>
        <a:xfrm rot="16200000">
          <a:off x="1386536" y="2313617"/>
          <a:ext cx="1964306" cy="1964306"/>
        </a:xfrm>
        <a:prstGeom prst="pieWedg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0" tIns="128016" rIns="36000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800" b="1" kern="1200" dirty="0" smtClean="0"/>
            <a:t>Strategisches Denken</a:t>
          </a:r>
          <a:endParaRPr lang="de-AT" sz="1800" b="1" kern="1200" dirty="0"/>
        </a:p>
      </dsp:txBody>
      <dsp:txXfrm rot="5400000">
        <a:off x="1961868" y="2313617"/>
        <a:ext cx="1388974" cy="1388974"/>
      </dsp:txXfrm>
    </dsp:sp>
    <dsp:sp modelId="{D2891B3E-E651-4339-ADA5-47692CA2966B}">
      <dsp:nvSpPr>
        <dsp:cNvPr id="0" name=""/>
        <dsp:cNvSpPr/>
      </dsp:nvSpPr>
      <dsp:spPr>
        <a:xfrm>
          <a:off x="3057104" y="1859966"/>
          <a:ext cx="678207" cy="589745"/>
        </a:xfrm>
        <a:prstGeom prst="circularArrow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5D9D09-CAA9-4AA8-8E75-3F5BB817AC3F}">
      <dsp:nvSpPr>
        <dsp:cNvPr id="0" name=""/>
        <dsp:cNvSpPr/>
      </dsp:nvSpPr>
      <dsp:spPr>
        <a:xfrm rot="10800000">
          <a:off x="3057104" y="2086791"/>
          <a:ext cx="678207" cy="589745"/>
        </a:xfrm>
        <a:prstGeom prst="circularArrow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7E55ADF-7824-48BD-9D0D-DDE2F558E36A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A488EE8-4CB2-4957-840C-142C87DA49BC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396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D58CA98-A5AD-4E08-B72B-7E15400CF9B4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3217C7A-F850-4F17-AE62-F956DF249615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92325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 smtClean="0"/>
              <a:t>Webbs Modell orientiert sich an Aufgabenstellung und wird somit von </a:t>
            </a:r>
            <a:r>
              <a:rPr lang="de-AT" dirty="0" err="1" smtClean="0"/>
              <a:t>Testing</a:t>
            </a:r>
            <a:r>
              <a:rPr lang="de-AT" dirty="0" smtClean="0"/>
              <a:t>-Firmen zunehmend verwendet. Achtung: die Aufgabe kann eine Vorwegnahme der tatsächlichen Kompetenz sein! Wenn ich mich bloß erinnern muss, dann zeige ich nur das Erinnern. Die Anforderungen bestimmen das Produkt.</a:t>
            </a:r>
          </a:p>
          <a:p>
            <a:r>
              <a:rPr lang="de-AT" dirty="0" smtClean="0"/>
              <a:t>Herausforderung: entsprechend dem Lernziel anspruchsvolle, d.h. komplexe, Aufgaben stellen (etwa „argumentieren“ in Deutsch oder Mathematik), und nötige Hilfsmittel bzw. Unterstützung bereit stellen, für diejenige, die nicht eigenständig handeln können.</a:t>
            </a:r>
          </a:p>
        </p:txBody>
      </p:sp>
      <p:sp>
        <p:nvSpPr>
          <p:cNvPr id="696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1E7ED37-2391-4EDE-BA3E-4199DD727ACE}" type="slidenum">
              <a:rPr lang="de-AT" smtClean="0"/>
              <a:pPr eaLnBrk="1" hangingPunct="1"/>
              <a:t>9</a:t>
            </a:fld>
            <a:endParaRPr lang="de-A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 smtClean="0"/>
              <a:t>Webbs Modell orientiert sich an Aufgabenstellung und wird somit von </a:t>
            </a:r>
            <a:r>
              <a:rPr lang="de-AT" dirty="0" err="1" smtClean="0"/>
              <a:t>Testing</a:t>
            </a:r>
            <a:r>
              <a:rPr lang="de-AT" dirty="0" smtClean="0"/>
              <a:t>-Firmen zunehmend verwendet. Achtung: die Aufgabe kann eine Vorwegnahme der tatsächlichen Kompetenz sein! Wenn ich mich bloß erinnern muss, dann zeige ich nur das Erinnern. Die Anforderungen bestimmen das Produkt.</a:t>
            </a:r>
          </a:p>
          <a:p>
            <a:r>
              <a:rPr lang="de-AT" dirty="0" smtClean="0"/>
              <a:t>Herausforderung: entsprechend dem Lernziel anspruchsvolle, d.h. komplexe, Aufgaben stellen (etwa „argumentieren“ in Deutsch oder Mathematik), und nötige Hilfsmittel bzw. Unterstützung bereit stellen, für diejenige, die nicht eigenständig handeln können.</a:t>
            </a:r>
          </a:p>
        </p:txBody>
      </p:sp>
      <p:sp>
        <p:nvSpPr>
          <p:cNvPr id="696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1E7ED37-2391-4EDE-BA3E-4199DD727ACE}" type="slidenum">
              <a:rPr lang="de-AT" smtClean="0"/>
              <a:pPr eaLnBrk="1" hangingPunct="1"/>
              <a:t>11</a:t>
            </a:fld>
            <a:endParaRPr lang="de-A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 smtClean="0"/>
              <a:t>Webbs Modell orientiert sich an Aufgabenstellung und wird somit von </a:t>
            </a:r>
            <a:r>
              <a:rPr lang="de-AT" dirty="0" err="1" smtClean="0"/>
              <a:t>Testing</a:t>
            </a:r>
            <a:r>
              <a:rPr lang="de-AT" dirty="0" smtClean="0"/>
              <a:t>-Firmen zunehmend verwendet. Achtung: die Aufgabe kann eine Vorwegnahme der tatsächlichen Kompetenz sein! Wenn ich mich bloß erinnern muss, dann zeige ich nur das Erinnern. Die Anforderungen bestimmen das Produkt.</a:t>
            </a:r>
          </a:p>
          <a:p>
            <a:r>
              <a:rPr lang="de-AT" dirty="0" smtClean="0"/>
              <a:t>Herausforderung: entsprechend dem Lernziel anspruchsvolle, d.h. komplexe, Aufgaben stellen (etwa „argumentieren“ in Deutsch oder Mathematik), und nötige Hilfsmittel bzw. Unterstützung bereit stellen, für diejenige, die nicht eigenständig handeln können.</a:t>
            </a:r>
          </a:p>
        </p:txBody>
      </p:sp>
      <p:sp>
        <p:nvSpPr>
          <p:cNvPr id="696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1E7ED37-2391-4EDE-BA3E-4199DD727ACE}" type="slidenum">
              <a:rPr lang="de-AT" smtClean="0"/>
              <a:pPr eaLnBrk="1" hangingPunct="1"/>
              <a:t>13</a:t>
            </a:fld>
            <a:endParaRPr lang="de-A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217C7A-F850-4F17-AE62-F956DF249615}" type="slidenum">
              <a:rPr lang="de-AT" smtClean="0"/>
              <a:pPr>
                <a:defRPr/>
              </a:pPr>
              <a:t>24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9342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59147-E17F-407A-ACD8-2200BF4193A8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49965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4B1B2-7D51-4BE1-B590-B623FEAE0C32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31111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10B39-80D5-46A7-ADE8-402BBCB2AD7F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17025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6D3D1-FE7E-4667-98C5-E8D174B7169B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4D092-74FD-4B4D-8879-38410823660A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85083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E0E25-8BE8-4131-947D-563916C06DF5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45F8A-33B5-479D-BFFF-E231D461FCD2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81916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4C317-6ED1-4E73-97F6-2CF8F5EE70E2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57EBD-401B-449B-A5B6-609CF453CF80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94581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C141E-A9E0-44AD-8F16-21101E4B5A70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FF367-B0CC-44B8-901D-F0D03EE6EEFF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48364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A5F50-7E94-43CD-BC0B-EB5E581E3D5B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718C3-AEE5-470F-88D3-10864DB8EB18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8745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9E492-877F-4E76-9A82-36CC1EFB2F60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AD05D-7F4B-4BD4-8364-0888A7A49F01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17550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4186E-CC84-4476-9C7C-C231D01A23F5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6B004-06C6-46F7-8F1B-C07A547709D2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41862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EEC49-5A4E-4BEA-83DA-59C67768DA5B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4D1-D000-4092-B683-CC9D00D88CB9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800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81440-0F2E-4AFB-9E00-795DAFFCF1D1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824257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BE516-2DBA-44CB-98CE-77E6DCE2E199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9A13-2804-47BD-AABC-10E39B6A1B19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147228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62001-71CA-41B6-8609-6ED99CB76169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F06A2-5D18-4B97-97DB-ACA85A555880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48988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1933B-3EDC-43BA-B8D4-7F92BDA2B853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514FF-F719-44EE-BFA5-759D1512C552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7754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D3DBD-BD6F-4302-918D-0D78E277501A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4039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89FBF-8209-42E7-8FDF-1870A2A65B2C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2445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135F79A-25F7-4C4F-9E21-35A9F393FB60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1C14B-D01E-438E-BEEC-E39C695BFE53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44730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A3B0F-DD87-4280-A688-1EF61CFCFC7B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6726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B41C0-864C-483C-902A-C5A9176FAF17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43981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7FCCE-DE91-4D09-9470-706ACEA873F1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15739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74CB-F702-4277-9B2B-6D74A48F5333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84095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656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  <a:endParaRPr lang="de-AT" smtClean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13FB63-F5CF-44AF-9994-F9084A3135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  <p:pic>
        <p:nvPicPr>
          <p:cNvPr id="1029" name="Picture 9" descr="Logo Neue Mittelschul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57"/>
          <a:stretch>
            <a:fillRect/>
          </a:stretch>
        </p:blipFill>
        <p:spPr bwMode="auto">
          <a:xfrm>
            <a:off x="7215188" y="152400"/>
            <a:ext cx="1757362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96" y="6165304"/>
            <a:ext cx="3377224" cy="7134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94" r:id="rId5"/>
    <p:sldLayoutId id="2147483678" r:id="rId6"/>
    <p:sldLayoutId id="2147483679" r:id="rId7"/>
    <p:sldLayoutId id="2147483680" r:id="rId8"/>
    <p:sldLayoutId id="2147483695" r:id="rId9"/>
    <p:sldLayoutId id="2147483681" r:id="rId10"/>
    <p:sldLayoutId id="214748368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A31A7E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TheSansCorrespondence" pitchFamily="34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heSansCorrespondence" pitchFamily="34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heSansCorrespondence" pitchFamily="34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heSansCorrespondence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  <a:endParaRPr lang="de-AT" smtClean="0"/>
          </a:p>
        </p:txBody>
      </p:sp>
      <p:sp>
        <p:nvSpPr>
          <p:cNvPr id="2051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9BCBC6-B319-47B8-9017-52DDD0F31A5A}" type="datetimeFigureOut">
              <a:rPr lang="de-AT"/>
              <a:pPr>
                <a:defRPr/>
              </a:pPr>
              <a:t>07.12.2012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636016-A4FF-4976-91C2-730ED9C0C755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Du bist was du </a:t>
            </a:r>
            <a:r>
              <a:rPr lang="de-AT" dirty="0" smtClean="0"/>
              <a:t>übst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dirty="0"/>
              <a:t>Webbs Modell für Komplexität in der Praxis</a:t>
            </a:r>
          </a:p>
          <a:p>
            <a:r>
              <a:rPr lang="de-AT" dirty="0" smtClean="0"/>
              <a:t>Tanja Westfall-Greiter, ZLS-NMSEB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36280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Denkpause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dirty="0" smtClean="0"/>
              <a:t>Was setzt folgende „</a:t>
            </a:r>
            <a:r>
              <a:rPr lang="de-AT" dirty="0"/>
              <a:t>einfache </a:t>
            </a:r>
            <a:r>
              <a:rPr lang="de-AT" dirty="0" smtClean="0"/>
              <a:t>Aufgabe“ voraus?</a:t>
            </a:r>
          </a:p>
          <a:p>
            <a:pPr marL="0" indent="0" algn="ctr">
              <a:buNone/>
            </a:pPr>
            <a:r>
              <a:rPr lang="de-AT" dirty="0" smtClean="0">
                <a:solidFill>
                  <a:srgbClr val="CC3399"/>
                </a:solidFill>
              </a:rPr>
              <a:t>1 </a:t>
            </a:r>
            <a:r>
              <a:rPr lang="de-AT" dirty="0">
                <a:solidFill>
                  <a:srgbClr val="CC3399"/>
                </a:solidFill>
              </a:rPr>
              <a:t>+ 1 = ? </a:t>
            </a:r>
            <a:endParaRPr lang="de-AT" dirty="0" smtClean="0">
              <a:solidFill>
                <a:srgbClr val="CC3399"/>
              </a:solidFill>
            </a:endParaRPr>
          </a:p>
          <a:p>
            <a:r>
              <a:rPr lang="de-AT" dirty="0" smtClean="0"/>
              <a:t>Welches Wissen?</a:t>
            </a:r>
          </a:p>
          <a:p>
            <a:r>
              <a:rPr lang="de-AT" dirty="0" smtClean="0"/>
              <a:t>Welches Können? </a:t>
            </a:r>
            <a:endParaRPr lang="de-AT" dirty="0"/>
          </a:p>
          <a:p>
            <a:r>
              <a:rPr lang="de-AT" dirty="0" smtClean="0"/>
              <a:t>Ab wann wird diese Aufgabe einfach für einen Schüler oder eine Schülerin?</a:t>
            </a:r>
          </a:p>
          <a:p>
            <a:r>
              <a:rPr lang="de-AT" dirty="0" smtClean="0"/>
              <a:t>Welcher Bereich nach Webb?</a:t>
            </a:r>
            <a:endParaRPr lang="de-A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678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4" r="4335"/>
          <a:stretch>
            <a:fillRect/>
          </a:stretch>
        </p:blipFill>
        <p:spPr bwMode="auto">
          <a:xfrm>
            <a:off x="2473325" y="0"/>
            <a:ext cx="66706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itel 1"/>
          <p:cNvSpPr>
            <a:spLocks noGrp="1"/>
          </p:cNvSpPr>
          <p:nvPr>
            <p:ph type="title"/>
          </p:nvPr>
        </p:nvSpPr>
        <p:spPr>
          <a:xfrm>
            <a:off x="142875" y="428625"/>
            <a:ext cx="6572250" cy="1511300"/>
          </a:xfrm>
        </p:spPr>
        <p:txBody>
          <a:bodyPr/>
          <a:lstStyle/>
          <a:p>
            <a:pPr eaLnBrk="1" hangingPunct="1"/>
            <a:r>
              <a:rPr lang="de-AT" dirty="0" smtClean="0"/>
              <a:t>Webbs </a:t>
            </a:r>
            <a:br>
              <a:rPr lang="de-AT" dirty="0" smtClean="0"/>
            </a:br>
            <a:r>
              <a:rPr lang="de-AT" i="1" dirty="0" err="1" smtClean="0"/>
              <a:t>Depths</a:t>
            </a:r>
            <a:r>
              <a:rPr lang="de-AT" i="1" dirty="0" smtClean="0"/>
              <a:t> </a:t>
            </a:r>
            <a:br>
              <a:rPr lang="de-AT" i="1" dirty="0" smtClean="0"/>
            </a:br>
            <a:r>
              <a:rPr lang="de-AT" i="1" dirty="0" err="1" smtClean="0"/>
              <a:t>of</a:t>
            </a:r>
            <a:r>
              <a:rPr lang="de-AT" i="1" dirty="0" smtClean="0"/>
              <a:t> </a:t>
            </a:r>
            <a:br>
              <a:rPr lang="de-AT" i="1" dirty="0" smtClean="0"/>
            </a:br>
            <a:r>
              <a:rPr lang="de-AT" i="1" dirty="0" err="1" smtClean="0"/>
              <a:t>Knowledge</a:t>
            </a:r>
            <a:endParaRPr lang="de-AT" dirty="0" smtClean="0"/>
          </a:p>
        </p:txBody>
      </p:sp>
      <p:sp>
        <p:nvSpPr>
          <p:cNvPr id="2" name="Ellipse 1"/>
          <p:cNvSpPr/>
          <p:nvPr/>
        </p:nvSpPr>
        <p:spPr>
          <a:xfrm>
            <a:off x="3779912" y="620688"/>
            <a:ext cx="1440160" cy="64807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Rechnen</a:t>
            </a:r>
            <a:endParaRPr lang="de-AT" dirty="0"/>
          </a:p>
        </p:txBody>
      </p:sp>
      <p:sp>
        <p:nvSpPr>
          <p:cNvPr id="5" name="Ellipse 4"/>
          <p:cNvSpPr/>
          <p:nvPr/>
        </p:nvSpPr>
        <p:spPr>
          <a:xfrm>
            <a:off x="4067944" y="1421160"/>
            <a:ext cx="1440160" cy="64807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Wieder-geben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6281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 2</a:t>
            </a:r>
            <a:br>
              <a:rPr lang="de-AT" dirty="0" smtClean="0"/>
            </a:br>
            <a:r>
              <a:rPr lang="de-AT" dirty="0" smtClean="0"/>
              <a:t>Denkpause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dirty="0" smtClean="0"/>
              <a:t>Was setzt folgende Aufgabe voraus?</a:t>
            </a:r>
          </a:p>
          <a:p>
            <a:pPr marL="0" indent="0" algn="ctr">
              <a:buNone/>
            </a:pPr>
            <a:r>
              <a:rPr lang="de-AT" dirty="0" smtClean="0">
                <a:solidFill>
                  <a:srgbClr val="CC3399"/>
                </a:solidFill>
              </a:rPr>
              <a:t>12.598,22 </a:t>
            </a:r>
            <a:r>
              <a:rPr lang="de-AT" dirty="0">
                <a:solidFill>
                  <a:srgbClr val="CC3399"/>
                </a:solidFill>
              </a:rPr>
              <a:t>+ </a:t>
            </a:r>
            <a:r>
              <a:rPr lang="de-AT" dirty="0" smtClean="0">
                <a:solidFill>
                  <a:srgbClr val="CC3399"/>
                </a:solidFill>
              </a:rPr>
              <a:t>4.667,89 </a:t>
            </a:r>
            <a:r>
              <a:rPr lang="de-AT" dirty="0">
                <a:solidFill>
                  <a:srgbClr val="CC3399"/>
                </a:solidFill>
              </a:rPr>
              <a:t>= ? </a:t>
            </a:r>
            <a:endParaRPr lang="de-AT" dirty="0" smtClean="0">
              <a:solidFill>
                <a:srgbClr val="CC3399"/>
              </a:solidFill>
            </a:endParaRPr>
          </a:p>
          <a:p>
            <a:r>
              <a:rPr lang="de-AT" dirty="0" smtClean="0"/>
              <a:t>Welches Wissen?</a:t>
            </a:r>
          </a:p>
          <a:p>
            <a:r>
              <a:rPr lang="de-AT" dirty="0" smtClean="0"/>
              <a:t>Welches Können? </a:t>
            </a:r>
            <a:endParaRPr lang="de-AT" dirty="0"/>
          </a:p>
          <a:p>
            <a:r>
              <a:rPr lang="de-AT" dirty="0" smtClean="0"/>
              <a:t>Welcher Bereich nach Webb?</a:t>
            </a:r>
            <a:endParaRPr lang="de-A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4454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4" r="4335"/>
          <a:stretch>
            <a:fillRect/>
          </a:stretch>
        </p:blipFill>
        <p:spPr bwMode="auto">
          <a:xfrm>
            <a:off x="2473325" y="0"/>
            <a:ext cx="66706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itel 1"/>
          <p:cNvSpPr>
            <a:spLocks noGrp="1"/>
          </p:cNvSpPr>
          <p:nvPr>
            <p:ph type="title"/>
          </p:nvPr>
        </p:nvSpPr>
        <p:spPr>
          <a:xfrm>
            <a:off x="142875" y="428625"/>
            <a:ext cx="6572250" cy="1511300"/>
          </a:xfrm>
        </p:spPr>
        <p:txBody>
          <a:bodyPr/>
          <a:lstStyle/>
          <a:p>
            <a:pPr eaLnBrk="1" hangingPunct="1"/>
            <a:r>
              <a:rPr lang="de-AT" dirty="0" smtClean="0"/>
              <a:t>Webbs </a:t>
            </a:r>
            <a:br>
              <a:rPr lang="de-AT" dirty="0" smtClean="0"/>
            </a:br>
            <a:r>
              <a:rPr lang="de-AT" i="1" dirty="0" err="1" smtClean="0"/>
              <a:t>Depths</a:t>
            </a:r>
            <a:r>
              <a:rPr lang="de-AT" i="1" dirty="0" smtClean="0"/>
              <a:t> </a:t>
            </a:r>
            <a:br>
              <a:rPr lang="de-AT" i="1" dirty="0" smtClean="0"/>
            </a:br>
            <a:r>
              <a:rPr lang="de-AT" i="1" dirty="0" err="1" smtClean="0"/>
              <a:t>of</a:t>
            </a:r>
            <a:r>
              <a:rPr lang="de-AT" i="1" dirty="0" smtClean="0"/>
              <a:t> </a:t>
            </a:r>
            <a:br>
              <a:rPr lang="de-AT" i="1" dirty="0" smtClean="0"/>
            </a:br>
            <a:r>
              <a:rPr lang="de-AT" i="1" dirty="0" err="1" smtClean="0"/>
              <a:t>Knowledge</a:t>
            </a:r>
            <a:endParaRPr lang="de-AT" dirty="0" smtClean="0"/>
          </a:p>
        </p:txBody>
      </p:sp>
      <p:sp>
        <p:nvSpPr>
          <p:cNvPr id="2" name="Ellipse 1"/>
          <p:cNvSpPr/>
          <p:nvPr/>
        </p:nvSpPr>
        <p:spPr>
          <a:xfrm>
            <a:off x="3779912" y="620688"/>
            <a:ext cx="1440160" cy="64807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Rechnen</a:t>
            </a:r>
            <a:endParaRPr lang="de-AT" dirty="0"/>
          </a:p>
        </p:txBody>
      </p:sp>
      <p:sp>
        <p:nvSpPr>
          <p:cNvPr id="5" name="Ellipse 4"/>
          <p:cNvSpPr/>
          <p:nvPr/>
        </p:nvSpPr>
        <p:spPr>
          <a:xfrm>
            <a:off x="4067944" y="1421160"/>
            <a:ext cx="1440160" cy="64807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Wieder-geben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8316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Webb-Bereiche </a:t>
            </a:r>
            <a:r>
              <a:rPr lang="de-AT" dirty="0" smtClean="0"/>
              <a:t>in einem Thema</a:t>
            </a:r>
            <a:endParaRPr lang="de-AT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931973"/>
              </p:ext>
            </p:extLst>
          </p:nvPr>
        </p:nvGraphicFramePr>
        <p:xfrm>
          <a:off x="971600" y="1844824"/>
          <a:ext cx="7488832" cy="3888432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744416"/>
                <a:gridCol w="3744416"/>
              </a:tblGrid>
              <a:tr h="449850">
                <a:tc>
                  <a:txBody>
                    <a:bodyPr/>
                    <a:lstStyle/>
                    <a:p>
                      <a:r>
                        <a:rPr lang="de-AT" sz="2000" dirty="0" smtClean="0">
                          <a:latin typeface="TheSansCorrespondence" pitchFamily="34" charset="0"/>
                        </a:rPr>
                        <a:t>Aufgabe</a:t>
                      </a:r>
                      <a:endParaRPr lang="de-AT" sz="2000" dirty="0">
                        <a:latin typeface="TheSansCorrespondenc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000" dirty="0" smtClean="0">
                          <a:latin typeface="TheSansCorrespondence" pitchFamily="34" charset="0"/>
                        </a:rPr>
                        <a:t>Denken</a:t>
                      </a:r>
                      <a:endParaRPr lang="de-AT" sz="2000" dirty="0">
                        <a:latin typeface="TheSansCorrespondence" pitchFamily="34" charset="0"/>
                      </a:endParaRPr>
                    </a:p>
                  </a:txBody>
                  <a:tcPr/>
                </a:tc>
              </a:tr>
              <a:tr h="776454">
                <a:tc>
                  <a:txBody>
                    <a:bodyPr/>
                    <a:lstStyle/>
                    <a:p>
                      <a:r>
                        <a:rPr lang="de-AT" sz="2000" dirty="0" smtClean="0">
                          <a:latin typeface="TheSansCorrespondence" pitchFamily="34" charset="0"/>
                        </a:rPr>
                        <a:t>Daten über 4 Wochen sammeln</a:t>
                      </a:r>
                      <a:endParaRPr lang="de-AT" sz="2000" dirty="0">
                        <a:latin typeface="TheSansCorrespondenc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000" dirty="0" smtClean="0">
                          <a:latin typeface="TheSansCorrespondence" pitchFamily="34" charset="0"/>
                        </a:rPr>
                        <a:t>Erinnern (Bereich 1)</a:t>
                      </a:r>
                      <a:endParaRPr lang="de-AT" sz="2000" dirty="0">
                        <a:latin typeface="TheSansCorrespondence" pitchFamily="34" charset="0"/>
                      </a:endParaRPr>
                    </a:p>
                  </a:txBody>
                  <a:tcPr/>
                </a:tc>
              </a:tr>
              <a:tr h="776454">
                <a:tc>
                  <a:txBody>
                    <a:bodyPr/>
                    <a:lstStyle/>
                    <a:p>
                      <a:r>
                        <a:rPr lang="de-AT" sz="2000" dirty="0" smtClean="0">
                          <a:latin typeface="TheSansCorrespondence" pitchFamily="34" charset="0"/>
                        </a:rPr>
                        <a:t>Daten</a:t>
                      </a:r>
                      <a:r>
                        <a:rPr lang="de-AT" sz="2000" baseline="0" dirty="0" smtClean="0">
                          <a:latin typeface="TheSansCorrespondence" pitchFamily="34" charset="0"/>
                        </a:rPr>
                        <a:t> in einem Diagramm darstellen</a:t>
                      </a:r>
                      <a:endParaRPr lang="de-AT" sz="2000" dirty="0">
                        <a:latin typeface="TheSansCorrespondenc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000" dirty="0" smtClean="0">
                          <a:latin typeface="TheSansCorrespondence" pitchFamily="34" charset="0"/>
                        </a:rPr>
                        <a:t>Fertigkeit (Bereich 2)</a:t>
                      </a:r>
                      <a:endParaRPr lang="de-AT" sz="2000" dirty="0">
                        <a:latin typeface="TheSansCorrespondence" pitchFamily="34" charset="0"/>
                      </a:endParaRPr>
                    </a:p>
                  </a:txBody>
                  <a:tcPr/>
                </a:tc>
              </a:tr>
              <a:tr h="776454">
                <a:tc>
                  <a:txBody>
                    <a:bodyPr/>
                    <a:lstStyle/>
                    <a:p>
                      <a:r>
                        <a:rPr lang="de-AT" sz="2000" dirty="0" smtClean="0">
                          <a:latin typeface="TheSansCorrespondence" pitchFamily="34" charset="0"/>
                        </a:rPr>
                        <a:t>Diagramm verwenden, um etwas</a:t>
                      </a:r>
                      <a:r>
                        <a:rPr lang="de-AT" sz="2000" baseline="0" dirty="0" smtClean="0">
                          <a:latin typeface="TheSansCorrespondence" pitchFamily="34" charset="0"/>
                        </a:rPr>
                        <a:t> vorherzusagen</a:t>
                      </a:r>
                      <a:endParaRPr lang="de-AT" sz="2000" dirty="0">
                        <a:latin typeface="TheSansCorrespondenc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000" dirty="0" smtClean="0">
                          <a:latin typeface="TheSansCorrespondence" pitchFamily="34" charset="0"/>
                        </a:rPr>
                        <a:t>Strategisches Denken (Bereich 3)</a:t>
                      </a:r>
                      <a:endParaRPr lang="de-AT" sz="2000" dirty="0">
                        <a:latin typeface="TheSansCorrespondence" pitchFamily="34" charset="0"/>
                      </a:endParaRPr>
                    </a:p>
                  </a:txBody>
                  <a:tcPr/>
                </a:tc>
              </a:tr>
              <a:tr h="1109220">
                <a:tc>
                  <a:txBody>
                    <a:bodyPr/>
                    <a:lstStyle/>
                    <a:p>
                      <a:r>
                        <a:rPr lang="de-AT" sz="2000" dirty="0" smtClean="0">
                          <a:latin typeface="TheSansCorrespondence" pitchFamily="34" charset="0"/>
                        </a:rPr>
                        <a:t>Ein Modell aus den Daten entwickeln und in einem neuen Kontext anwenden</a:t>
                      </a:r>
                      <a:endParaRPr lang="de-AT" sz="2000" dirty="0">
                        <a:latin typeface="TheSansCorrespondenc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000" dirty="0" smtClean="0">
                          <a:latin typeface="TheSansCorrespondence" pitchFamily="34" charset="0"/>
                        </a:rPr>
                        <a:t>Erweitertes</a:t>
                      </a:r>
                      <a:r>
                        <a:rPr lang="de-AT" sz="2000" baseline="0" dirty="0" smtClean="0">
                          <a:latin typeface="TheSansCorrespondence" pitchFamily="34" charset="0"/>
                        </a:rPr>
                        <a:t> Denken (Bereich 4)</a:t>
                      </a:r>
                      <a:endParaRPr lang="de-AT" sz="2000" dirty="0">
                        <a:latin typeface="TheSansCorrespondenc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78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Beispiele Webb Bereich 1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89000"/>
            </a:pPr>
            <a:r>
              <a:rPr lang="en-US" sz="2800" dirty="0" err="1" smtClean="0">
                <a:latin typeface="Calibri" pitchFamily="34" charset="0"/>
                <a:sym typeface="Chalkboard" charset="0"/>
              </a:rPr>
              <a:t>Zähle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Tiere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auf, die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andere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Tiere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fressen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.</a:t>
            </a:r>
          </a:p>
          <a:p>
            <a:pPr>
              <a:buSzPct val="89000"/>
            </a:pPr>
            <a:r>
              <a:rPr lang="en-US" sz="2800" dirty="0" err="1" smtClean="0">
                <a:latin typeface="Calibri" pitchFamily="34" charset="0"/>
                <a:sym typeface="Chalkboard" charset="0"/>
              </a:rPr>
              <a:t>Finde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die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Informationen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im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Text.</a:t>
            </a:r>
          </a:p>
          <a:p>
            <a:pPr>
              <a:buSzPct val="89000"/>
            </a:pPr>
            <a:r>
              <a:rPr lang="en-US" sz="2800" dirty="0" err="1" smtClean="0">
                <a:latin typeface="Calibri" pitchFamily="34" charset="0"/>
                <a:sym typeface="Chalkboard" charset="0"/>
              </a:rPr>
              <a:t>Beschreibe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die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Merkmale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einer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Wüste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.</a:t>
            </a:r>
          </a:p>
          <a:p>
            <a:pPr>
              <a:buSzPct val="89000"/>
            </a:pPr>
            <a:r>
              <a:rPr lang="en-US" sz="2800" dirty="0" err="1" smtClean="0">
                <a:latin typeface="Calibri" pitchFamily="34" charset="0"/>
                <a:sym typeface="Chalkboard" charset="0"/>
              </a:rPr>
              <a:t>Berechne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den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Umfang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und die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Fläche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eines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Rechtecks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.</a:t>
            </a:r>
          </a:p>
          <a:p>
            <a:pPr>
              <a:buSzPct val="89000"/>
            </a:pPr>
            <a:r>
              <a:rPr lang="en-US" sz="2800" dirty="0" err="1" smtClean="0">
                <a:latin typeface="Calibri" pitchFamily="34" charset="0"/>
                <a:sym typeface="Chalkboard" charset="0"/>
              </a:rPr>
              <a:t>Nenne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die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musikalischen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Elemente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in “Peter und der Wolf”.</a:t>
            </a:r>
          </a:p>
          <a:p>
            <a:pPr>
              <a:buSzPct val="89000"/>
            </a:pPr>
            <a:r>
              <a:rPr lang="en-US" sz="2800" dirty="0" err="1" smtClean="0">
                <a:latin typeface="Calibri" pitchFamily="34" charset="0"/>
                <a:sym typeface="Chalkboard" charset="0"/>
              </a:rPr>
              <a:t>Erkläre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die </a:t>
            </a:r>
            <a:r>
              <a:rPr lang="en-US" sz="2800" dirty="0" err="1" smtClean="0">
                <a:latin typeface="Calibri" pitchFamily="34" charset="0"/>
                <a:sym typeface="Chalkboard" charset="0"/>
              </a:rPr>
              <a:t>Spielregeln</a:t>
            </a:r>
            <a:r>
              <a:rPr lang="en-US" sz="2800" dirty="0" smtClean="0">
                <a:latin typeface="Calibri" pitchFamily="34" charset="0"/>
                <a:sym typeface="Chalkboard" charset="0"/>
              </a:rPr>
              <a:t> für Volleyball. </a:t>
            </a:r>
            <a:endParaRPr lang="de-AT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71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Beispiele Webb Bereich 2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SzPct val="125000"/>
            </a:pPr>
            <a:r>
              <a:rPr lang="en-US" sz="2800" dirty="0" err="1">
                <a:sym typeface="Chalkboard" charset="0"/>
              </a:rPr>
              <a:t>Vergleiche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Wüste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mit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tropischem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Regenwald</a:t>
            </a:r>
            <a:r>
              <a:rPr lang="en-US" sz="2800" dirty="0">
                <a:sym typeface="Chalkboard" charset="0"/>
              </a:rPr>
              <a:t>.</a:t>
            </a:r>
          </a:p>
          <a:p>
            <a:pPr>
              <a:lnSpc>
                <a:spcPct val="110000"/>
              </a:lnSpc>
              <a:buSzPct val="125000"/>
            </a:pPr>
            <a:r>
              <a:rPr lang="en-US" sz="2800" dirty="0" err="1" smtClean="0">
                <a:sym typeface="Chalkboard" charset="0"/>
              </a:rPr>
              <a:t>Beschreibe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>
                <a:sym typeface="Chalkboard" charset="0"/>
              </a:rPr>
              <a:t>und </a:t>
            </a:r>
            <a:r>
              <a:rPr lang="en-US" sz="2800" dirty="0" err="1">
                <a:sym typeface="Chalkboard" charset="0"/>
              </a:rPr>
              <a:t>fasse</a:t>
            </a:r>
            <a:r>
              <a:rPr lang="en-US" sz="2800" dirty="0">
                <a:sym typeface="Chalkboard" charset="0"/>
              </a:rPr>
              <a:t> die </a:t>
            </a:r>
            <a:r>
              <a:rPr lang="en-US" sz="2800" dirty="0" err="1">
                <a:sym typeface="Chalkboard" charset="0"/>
              </a:rPr>
              <a:t>Hauptereignisse</a:t>
            </a:r>
            <a:r>
              <a:rPr lang="en-US" sz="2800" dirty="0">
                <a:sym typeface="Chalkboard" charset="0"/>
              </a:rPr>
              <a:t> in </a:t>
            </a:r>
            <a:r>
              <a:rPr lang="en-US" sz="2800" dirty="0" err="1">
                <a:sym typeface="Chalkboard" charset="0"/>
              </a:rPr>
              <a:t>einer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Oper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zusammen</a:t>
            </a:r>
            <a:r>
              <a:rPr lang="en-US" sz="2800" dirty="0">
                <a:sym typeface="Chalkboard" charset="0"/>
              </a:rPr>
              <a:t>.</a:t>
            </a:r>
          </a:p>
          <a:p>
            <a:pPr>
              <a:lnSpc>
                <a:spcPct val="110000"/>
              </a:lnSpc>
              <a:buSzPct val="125000"/>
            </a:pPr>
            <a:r>
              <a:rPr lang="en-US" sz="2800" dirty="0" err="1" smtClean="0">
                <a:sym typeface="Chalkboard" charset="0"/>
              </a:rPr>
              <a:t>Stelle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>
                <a:sym typeface="Chalkboard" charset="0"/>
              </a:rPr>
              <a:t>die </a:t>
            </a:r>
            <a:r>
              <a:rPr lang="en-US" sz="2800" dirty="0" err="1">
                <a:sym typeface="Chalkboard" charset="0"/>
              </a:rPr>
              <a:t>Ursachen</a:t>
            </a:r>
            <a:r>
              <a:rPr lang="en-US" sz="2800" dirty="0">
                <a:sym typeface="Chalkboard" charset="0"/>
              </a:rPr>
              <a:t> und </a:t>
            </a:r>
            <a:r>
              <a:rPr lang="en-US" sz="2800" dirty="0" err="1">
                <a:sym typeface="Chalkboard" charset="0"/>
              </a:rPr>
              <a:t>deren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Auswirkungen</a:t>
            </a:r>
            <a:r>
              <a:rPr lang="en-US" sz="2800" dirty="0">
                <a:sym typeface="Chalkboard" charset="0"/>
              </a:rPr>
              <a:t> für den </a:t>
            </a:r>
            <a:r>
              <a:rPr lang="en-US" sz="2800" dirty="0" err="1">
                <a:sym typeface="Chalkboard" charset="0"/>
              </a:rPr>
              <a:t>ersten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Weltkrieg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dar</a:t>
            </a:r>
            <a:r>
              <a:rPr lang="en-US" sz="2800" dirty="0">
                <a:sym typeface="Chalkboard" charset="0"/>
              </a:rPr>
              <a:t>.</a:t>
            </a:r>
          </a:p>
          <a:p>
            <a:pPr>
              <a:lnSpc>
                <a:spcPct val="110000"/>
              </a:lnSpc>
              <a:buSzPct val="125000"/>
            </a:pPr>
            <a:r>
              <a:rPr lang="en-US" sz="2800" dirty="0" err="1" smtClean="0">
                <a:sym typeface="Chalkboard" charset="0"/>
              </a:rPr>
              <a:t>Klassifiziere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>
                <a:sym typeface="Chalkboard" charset="0"/>
              </a:rPr>
              <a:t>in 2- und 3-dimensionale </a:t>
            </a:r>
            <a:r>
              <a:rPr lang="en-US" sz="2800" dirty="0" err="1">
                <a:sym typeface="Chalkboard" charset="0"/>
              </a:rPr>
              <a:t>Figuren</a:t>
            </a:r>
            <a:r>
              <a:rPr lang="en-US" sz="2800" dirty="0">
                <a:sym typeface="Chalkboard" charset="0"/>
              </a:rPr>
              <a:t>.</a:t>
            </a:r>
          </a:p>
          <a:p>
            <a:pPr>
              <a:lnSpc>
                <a:spcPct val="110000"/>
              </a:lnSpc>
              <a:buSzPct val="125000"/>
            </a:pPr>
            <a:r>
              <a:rPr lang="en-US" sz="2800" dirty="0" err="1">
                <a:sym typeface="Chalkboard" charset="0"/>
              </a:rPr>
              <a:t>Beschreibe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unterschiedliche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Musikstile</a:t>
            </a:r>
            <a:r>
              <a:rPr lang="en-US" sz="2800" dirty="0" smtClean="0">
                <a:sym typeface="Chalkboard" charset="0"/>
              </a:rPr>
              <a:t>.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154645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Beispiele Bereich 3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</a:pPr>
            <a:r>
              <a:rPr lang="en-US" dirty="0" err="1">
                <a:sym typeface="Chalkboard" charset="0"/>
              </a:rPr>
              <a:t>Vergleiche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Konsumentenverhalten</a:t>
            </a:r>
            <a:r>
              <a:rPr lang="en-US" dirty="0">
                <a:sym typeface="Chalkboard" charset="0"/>
              </a:rPr>
              <a:t> und </a:t>
            </a:r>
            <a:r>
              <a:rPr lang="en-US" dirty="0" err="1">
                <a:sym typeface="Chalkboard" charset="0"/>
              </a:rPr>
              <a:t>beschreibe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deren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Auswirkung</a:t>
            </a:r>
            <a:r>
              <a:rPr lang="en-US" dirty="0">
                <a:sym typeface="Chalkboard" charset="0"/>
              </a:rPr>
              <a:t> auf die </a:t>
            </a:r>
            <a:r>
              <a:rPr lang="en-US" dirty="0" err="1">
                <a:sym typeface="Chalkboard" charset="0"/>
              </a:rPr>
              <a:t>Umwelt</a:t>
            </a:r>
            <a:r>
              <a:rPr lang="en-US" dirty="0">
                <a:sym typeface="Chalkboard" charset="0"/>
              </a:rPr>
              <a:t>.</a:t>
            </a:r>
          </a:p>
          <a:p>
            <a:pPr>
              <a:buSzPct val="100000"/>
            </a:pPr>
            <a:r>
              <a:rPr lang="en-US" dirty="0" err="1">
                <a:sym typeface="Chalkboard" charset="0"/>
              </a:rPr>
              <a:t>Analysiere</a:t>
            </a:r>
            <a:r>
              <a:rPr lang="en-US" dirty="0">
                <a:sym typeface="Chalkboard" charset="0"/>
              </a:rPr>
              <a:t> die </a:t>
            </a:r>
            <a:r>
              <a:rPr lang="en-US" dirty="0" err="1">
                <a:sym typeface="Chalkboard" charset="0"/>
              </a:rPr>
              <a:t>Wirksamkeit</a:t>
            </a:r>
            <a:r>
              <a:rPr lang="en-US" dirty="0">
                <a:sym typeface="Chalkboard" charset="0"/>
              </a:rPr>
              <a:t> von </a:t>
            </a:r>
            <a:r>
              <a:rPr lang="en-US" dirty="0" err="1">
                <a:sym typeface="Chalkboard" charset="0"/>
              </a:rPr>
              <a:t>literarischen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Elementen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im</a:t>
            </a:r>
            <a:r>
              <a:rPr lang="en-US" dirty="0">
                <a:sym typeface="Chalkboard" charset="0"/>
              </a:rPr>
              <a:t> Harry Potter-Roman.</a:t>
            </a:r>
          </a:p>
          <a:p>
            <a:r>
              <a:rPr lang="en-US" dirty="0" err="1">
                <a:sym typeface="Chalkboard" charset="0"/>
              </a:rPr>
              <a:t>Löse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eine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mehrschrittige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Aufgabe</a:t>
            </a:r>
            <a:r>
              <a:rPr lang="en-US" dirty="0">
                <a:sym typeface="Chalkboard" charset="0"/>
              </a:rPr>
              <a:t> und </a:t>
            </a:r>
            <a:r>
              <a:rPr lang="en-US" dirty="0" err="1">
                <a:sym typeface="Chalkboard" charset="0"/>
              </a:rPr>
              <a:t>begründe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deine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Lösung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mit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einer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mathematischen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Erklärung</a:t>
            </a:r>
            <a:r>
              <a:rPr lang="en-US" dirty="0" smtClean="0">
                <a:sym typeface="Chalkboard" charset="0"/>
              </a:rPr>
              <a:t>.</a:t>
            </a:r>
          </a:p>
          <a:p>
            <a:pPr>
              <a:buSzPct val="78000"/>
            </a:pPr>
            <a:r>
              <a:rPr lang="en-US" dirty="0" err="1">
                <a:sym typeface="Chalkboard" charset="0"/>
              </a:rPr>
              <a:t>Schlage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Lösungen</a:t>
            </a:r>
            <a:r>
              <a:rPr lang="en-US" dirty="0">
                <a:sym typeface="Chalkboard" charset="0"/>
              </a:rPr>
              <a:t> für </a:t>
            </a:r>
            <a:r>
              <a:rPr lang="en-US" dirty="0" err="1">
                <a:sym typeface="Chalkboard" charset="0"/>
              </a:rPr>
              <a:t>Arbeitslosigkeit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vor</a:t>
            </a:r>
            <a:r>
              <a:rPr lang="en-US" dirty="0">
                <a:sym typeface="Chalkboard" charset="0"/>
              </a:rPr>
              <a:t> und </a:t>
            </a:r>
            <a:r>
              <a:rPr lang="en-US" dirty="0" err="1">
                <a:sym typeface="Chalkboard" charset="0"/>
              </a:rPr>
              <a:t>evaluiere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sie</a:t>
            </a:r>
            <a:r>
              <a:rPr lang="en-US" dirty="0">
                <a:sym typeface="Chalkboard" charset="0"/>
              </a:rPr>
              <a:t>.</a:t>
            </a:r>
          </a:p>
          <a:p>
            <a:pPr>
              <a:buSzPct val="78000"/>
            </a:pPr>
            <a:r>
              <a:rPr lang="en-US" dirty="0" err="1">
                <a:sym typeface="Chalkboard" charset="0"/>
              </a:rPr>
              <a:t>Erkläre</a:t>
            </a:r>
            <a:r>
              <a:rPr lang="en-US" dirty="0">
                <a:sym typeface="Chalkboard" charset="0"/>
              </a:rPr>
              <a:t> die </a:t>
            </a:r>
            <a:r>
              <a:rPr lang="en-US" dirty="0" err="1">
                <a:sym typeface="Chalkboard" charset="0"/>
              </a:rPr>
              <a:t>Sachlage</a:t>
            </a:r>
            <a:r>
              <a:rPr lang="en-US" dirty="0">
                <a:sym typeface="Chalkboard" charset="0"/>
              </a:rPr>
              <a:t> von </a:t>
            </a:r>
            <a:r>
              <a:rPr lang="en-US" dirty="0" err="1">
                <a:sym typeface="Chalkboard" charset="0"/>
              </a:rPr>
              <a:t>einem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Thema</a:t>
            </a:r>
            <a:r>
              <a:rPr lang="en-US" dirty="0">
                <a:sym typeface="Chalkboard" charset="0"/>
              </a:rPr>
              <a:t> und </a:t>
            </a:r>
            <a:r>
              <a:rPr lang="en-US" dirty="0" err="1">
                <a:sym typeface="Chalkboard" charset="0"/>
              </a:rPr>
              <a:t>verwende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dabei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Belegen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aus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mehreren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Quellen</a:t>
            </a:r>
            <a:r>
              <a:rPr lang="en-US" dirty="0">
                <a:sym typeface="Chalkboard" charset="0"/>
              </a:rPr>
              <a:t>.</a:t>
            </a:r>
          </a:p>
          <a:p>
            <a:pPr>
              <a:buSzPct val="78000"/>
            </a:pPr>
            <a:r>
              <a:rPr lang="en-US" dirty="0" err="1">
                <a:sym typeface="Chalkboard" charset="0"/>
              </a:rPr>
              <a:t>Erfinde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einen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Tanz</a:t>
            </a:r>
            <a:r>
              <a:rPr lang="en-US" dirty="0">
                <a:sym typeface="Chalkboard" charset="0"/>
              </a:rPr>
              <a:t>, der die </a:t>
            </a:r>
            <a:r>
              <a:rPr lang="en-US" dirty="0" err="1">
                <a:sym typeface="Chalkboard" charset="0"/>
              </a:rPr>
              <a:t>Merkmale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einer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Kultur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zum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>
                <a:sym typeface="Chalkboard" charset="0"/>
              </a:rPr>
              <a:t>Ausdruck</a:t>
            </a:r>
            <a:r>
              <a:rPr lang="en-US" dirty="0">
                <a:sym typeface="Chalkboard" charset="0"/>
              </a:rPr>
              <a:t> </a:t>
            </a:r>
            <a:r>
              <a:rPr lang="en-US" dirty="0" err="1" smtClean="0">
                <a:sym typeface="Chalkboard" charset="0"/>
              </a:rPr>
              <a:t>bringt</a:t>
            </a:r>
            <a:r>
              <a:rPr lang="en-US" dirty="0" smtClean="0">
                <a:sym typeface="Chalkboard" charset="0"/>
              </a:rPr>
              <a:t>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08686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Beispiele Bereich 4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25000"/>
            </a:pPr>
            <a:r>
              <a:rPr lang="en-US" sz="2800" dirty="0" err="1">
                <a:sym typeface="Chalkboard" charset="0"/>
              </a:rPr>
              <a:t>Sammele</a:t>
            </a:r>
            <a:r>
              <a:rPr lang="en-US" sz="2800" dirty="0">
                <a:sym typeface="Chalkboard" charset="0"/>
              </a:rPr>
              <a:t>, </a:t>
            </a:r>
            <a:r>
              <a:rPr lang="en-US" sz="2800" dirty="0" err="1">
                <a:sym typeface="Chalkboard" charset="0"/>
              </a:rPr>
              <a:t>organisiere</a:t>
            </a:r>
            <a:r>
              <a:rPr lang="en-US" sz="2800" dirty="0">
                <a:sym typeface="Chalkboard" charset="0"/>
              </a:rPr>
              <a:t> und </a:t>
            </a:r>
            <a:r>
              <a:rPr lang="en-US" sz="2800" dirty="0" err="1">
                <a:sym typeface="Chalkboard" charset="0"/>
              </a:rPr>
              <a:t>werte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Informationen</a:t>
            </a:r>
            <a:r>
              <a:rPr lang="en-US" sz="2800" dirty="0">
                <a:sym typeface="Chalkboard" charset="0"/>
              </a:rPr>
              <a:t> von </a:t>
            </a:r>
            <a:r>
              <a:rPr lang="en-US" sz="2800" dirty="0" err="1">
                <a:sym typeface="Chalkboard" charset="0"/>
              </a:rPr>
              <a:t>mehreren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Quellen</a:t>
            </a:r>
            <a:r>
              <a:rPr lang="en-US" sz="2800" dirty="0">
                <a:sym typeface="Chalkboard" charset="0"/>
              </a:rPr>
              <a:t> in </a:t>
            </a:r>
            <a:r>
              <a:rPr lang="en-US" sz="2800" dirty="0" err="1">
                <a:sym typeface="Chalkboard" charset="0"/>
              </a:rPr>
              <a:t>einem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Bericht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aus.</a:t>
            </a:r>
            <a:endParaRPr lang="en-US" sz="2800" dirty="0">
              <a:sym typeface="Chalkboard" charset="0"/>
            </a:endParaRPr>
          </a:p>
          <a:p>
            <a:pPr>
              <a:buSzPct val="125000"/>
            </a:pPr>
            <a:r>
              <a:rPr lang="en-US" sz="2800" dirty="0" err="1">
                <a:sym typeface="Chalkboard" charset="0"/>
              </a:rPr>
              <a:t>Analysiere</a:t>
            </a:r>
            <a:r>
              <a:rPr lang="en-US" sz="2800" dirty="0">
                <a:sym typeface="Chalkboard" charset="0"/>
              </a:rPr>
              <a:t> den </a:t>
            </a:r>
            <a:r>
              <a:rPr lang="en-US" sz="2800" dirty="0" err="1">
                <a:sym typeface="Chalkboard" charset="0"/>
              </a:rPr>
              <a:t>literarischen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Stil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eines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Schriftstellers</a:t>
            </a:r>
            <a:r>
              <a:rPr lang="en-US" sz="2800" dirty="0">
                <a:sym typeface="Chalkboard" charset="0"/>
              </a:rPr>
              <a:t>, </a:t>
            </a:r>
            <a:r>
              <a:rPr lang="en-US" sz="2800" dirty="0" err="1">
                <a:sym typeface="Chalkboard" charset="0"/>
              </a:rPr>
              <a:t>einer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Schriftstellerin</a:t>
            </a:r>
            <a:r>
              <a:rPr lang="en-US" sz="2800" dirty="0">
                <a:sym typeface="Chalkboard" charset="0"/>
              </a:rPr>
              <a:t>.</a:t>
            </a:r>
          </a:p>
          <a:p>
            <a:pPr>
              <a:buSzPct val="125000"/>
            </a:pPr>
            <a:r>
              <a:rPr lang="en-US" sz="2800" dirty="0" err="1">
                <a:sym typeface="Chalkboard" charset="0"/>
              </a:rPr>
              <a:t>Entwirf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eine</a:t>
            </a:r>
            <a:r>
              <a:rPr lang="en-US" sz="2800" dirty="0" err="1" smtClean="0">
                <a:sym typeface="Chalkboard" charset="0"/>
              </a:rPr>
              <a:t>n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gesunden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Speiseplan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smtClean="0">
                <a:sym typeface="Chalkboard" charset="0"/>
              </a:rPr>
              <a:t>für </a:t>
            </a:r>
            <a:r>
              <a:rPr lang="en-US" sz="2800" dirty="0" err="1">
                <a:sym typeface="Chalkboard" charset="0"/>
              </a:rPr>
              <a:t>eine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Woche</a:t>
            </a:r>
            <a:r>
              <a:rPr lang="en-US" sz="2800" dirty="0">
                <a:sym typeface="Chalkboard" charset="0"/>
              </a:rPr>
              <a:t> am </a:t>
            </a:r>
            <a:r>
              <a:rPr lang="en-US" sz="2800" dirty="0" err="1">
                <a:sym typeface="Chalkboard" charset="0"/>
              </a:rPr>
              <a:t>Sommerlager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nach</a:t>
            </a:r>
            <a:r>
              <a:rPr lang="en-US" sz="2800" dirty="0">
                <a:sym typeface="Chalkboard" charset="0"/>
              </a:rPr>
              <a:t> den </a:t>
            </a:r>
            <a:r>
              <a:rPr lang="en-US" sz="2800" dirty="0" err="1">
                <a:sym typeface="Chalkboard" charset="0"/>
              </a:rPr>
              <a:t>Prinzipien</a:t>
            </a:r>
            <a:r>
              <a:rPr lang="en-US" sz="2800" dirty="0">
                <a:sym typeface="Chalkboard" charset="0"/>
              </a:rPr>
              <a:t> der </a:t>
            </a:r>
            <a:r>
              <a:rPr lang="en-US" sz="2800" dirty="0" err="1">
                <a:sym typeface="Chalkboard" charset="0"/>
              </a:rPr>
              <a:t>Ernährungspyramide</a:t>
            </a:r>
            <a:r>
              <a:rPr lang="en-US" sz="2800" dirty="0">
                <a:sym typeface="Chalkboard" charset="0"/>
              </a:rPr>
              <a:t>.</a:t>
            </a:r>
          </a:p>
          <a:p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182614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Warum Webbs Modell?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>
                <a:sym typeface="Chalkboard" charset="0"/>
              </a:rPr>
              <a:t>Das Modell </a:t>
            </a:r>
            <a:r>
              <a:rPr lang="en-US" sz="2800" dirty="0" err="1" smtClean="0">
                <a:sym typeface="Chalkboard" charset="0"/>
              </a:rPr>
              <a:t>ist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geeignet</a:t>
            </a:r>
            <a:r>
              <a:rPr lang="en-US" sz="2800" dirty="0" smtClean="0">
                <a:sym typeface="Chalkboard" charset="0"/>
              </a:rPr>
              <a:t> für die </a:t>
            </a:r>
            <a:r>
              <a:rPr lang="en-US" sz="2800" dirty="0" err="1" smtClean="0">
                <a:sym typeface="Chalkboard" charset="0"/>
              </a:rPr>
              <a:t>Bestimmung</a:t>
            </a:r>
            <a:r>
              <a:rPr lang="en-US" sz="2800" dirty="0" smtClean="0">
                <a:sym typeface="Chalkboard" charset="0"/>
              </a:rPr>
              <a:t> von </a:t>
            </a:r>
            <a:r>
              <a:rPr lang="en-US" sz="2800" dirty="0" err="1" smtClean="0">
                <a:sym typeface="Chalkboard" charset="0"/>
              </a:rPr>
              <a:t>Komplexität</a:t>
            </a:r>
            <a:r>
              <a:rPr lang="en-US" sz="2800" dirty="0" smtClean="0">
                <a:sym typeface="Chalkboard" charset="0"/>
              </a:rPr>
              <a:t>, </a:t>
            </a:r>
            <a:r>
              <a:rPr lang="en-US" sz="2800" dirty="0" err="1" smtClean="0">
                <a:sym typeface="Chalkboard" charset="0"/>
              </a:rPr>
              <a:t>weil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es</a:t>
            </a:r>
            <a:r>
              <a:rPr lang="en-US" sz="2800" dirty="0" smtClean="0">
                <a:sym typeface="Chalkboard" charset="0"/>
              </a:rPr>
              <a:t>…</a:t>
            </a:r>
          </a:p>
          <a:p>
            <a:r>
              <a:rPr lang="en-US" sz="2800" dirty="0" smtClean="0">
                <a:sym typeface="Chalkboard" charset="0"/>
              </a:rPr>
              <a:t>die </a:t>
            </a:r>
            <a:r>
              <a:rPr lang="en-US" sz="2800" dirty="0" err="1" smtClean="0">
                <a:sym typeface="Chalkboard" charset="0"/>
              </a:rPr>
              <a:t>Komplexität</a:t>
            </a:r>
            <a:r>
              <a:rPr lang="en-US" sz="2800" dirty="0" smtClean="0">
                <a:sym typeface="Chalkboard" charset="0"/>
              </a:rPr>
              <a:t> von </a:t>
            </a:r>
            <a:r>
              <a:rPr lang="en-US" sz="2800" dirty="0" err="1" smtClean="0">
                <a:sym typeface="Chalkboard" charset="0"/>
              </a:rPr>
              <a:t>Kompetenzbeschreibungen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bzw</a:t>
            </a:r>
            <a:r>
              <a:rPr lang="en-US" sz="2800" dirty="0" smtClean="0">
                <a:sym typeface="Chalkboard" charset="0"/>
              </a:rPr>
              <a:t>. </a:t>
            </a:r>
            <a:r>
              <a:rPr lang="en-US" sz="2800" dirty="0" err="1" smtClean="0">
                <a:sym typeface="Chalkboard" charset="0"/>
              </a:rPr>
              <a:t>Bildungsstandards</a:t>
            </a:r>
            <a:r>
              <a:rPr lang="en-US" sz="2800" dirty="0" smtClean="0">
                <a:sym typeface="Chalkboard" charset="0"/>
              </a:rPr>
              <a:t> ins </a:t>
            </a:r>
            <a:r>
              <a:rPr lang="en-US" sz="2800" dirty="0" err="1" smtClean="0">
                <a:sym typeface="Chalkboard" charset="0"/>
              </a:rPr>
              <a:t>Zentrum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stell</a:t>
            </a:r>
            <a:r>
              <a:rPr lang="en-US" sz="2800" dirty="0" smtClean="0">
                <a:sym typeface="Chalkboard" charset="0"/>
              </a:rPr>
              <a:t> und </a:t>
            </a:r>
            <a:r>
              <a:rPr lang="en-US" sz="2800" dirty="0" err="1" smtClean="0">
                <a:sym typeface="Chalkboard" charset="0"/>
              </a:rPr>
              <a:t>liegt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dabei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Fokus</a:t>
            </a:r>
            <a:r>
              <a:rPr lang="en-US" sz="2800" dirty="0" smtClean="0">
                <a:sym typeface="Chalkboard" charset="0"/>
              </a:rPr>
              <a:t> auf </a:t>
            </a:r>
            <a:r>
              <a:rPr lang="en-US" sz="2800" dirty="0" err="1" smtClean="0">
                <a:sym typeface="Chalkboard" charset="0"/>
              </a:rPr>
              <a:t>Produkt</a:t>
            </a:r>
            <a:r>
              <a:rPr lang="en-US" sz="2800" dirty="0" smtClean="0">
                <a:sym typeface="Chalkboard" charset="0"/>
              </a:rPr>
              <a:t>/Outcome. </a:t>
            </a:r>
            <a:endParaRPr lang="en-US" sz="2800" dirty="0" smtClean="0">
              <a:sym typeface="Chalkboard" charset="0"/>
            </a:endParaRPr>
          </a:p>
          <a:p>
            <a:r>
              <a:rPr lang="en-US" sz="2800" dirty="0" err="1" smtClean="0">
                <a:sym typeface="Chalkboard" charset="0"/>
              </a:rPr>
              <a:t>ein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Werkzeug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ist</a:t>
            </a:r>
            <a:r>
              <a:rPr lang="en-US" sz="2800" dirty="0" smtClean="0">
                <a:sym typeface="Chalkboard" charset="0"/>
              </a:rPr>
              <a:t>, </a:t>
            </a:r>
            <a:r>
              <a:rPr lang="en-US" sz="2800" dirty="0" smtClean="0">
                <a:sym typeface="Chalkboard" charset="0"/>
              </a:rPr>
              <a:t>um die </a:t>
            </a:r>
            <a:r>
              <a:rPr lang="en-US" sz="2800" dirty="0" err="1" smtClean="0">
                <a:sym typeface="Chalkboard" charset="0"/>
              </a:rPr>
              <a:t>Anforderungen</a:t>
            </a:r>
            <a:r>
              <a:rPr lang="en-US" sz="2800" dirty="0" smtClean="0">
                <a:sym typeface="Chalkboard" charset="0"/>
              </a:rPr>
              <a:t> von </a:t>
            </a:r>
            <a:r>
              <a:rPr lang="en-US" sz="2800" dirty="0" err="1" smtClean="0">
                <a:sym typeface="Chalkboard" charset="0"/>
              </a:rPr>
              <a:t>Aufgaben</a:t>
            </a:r>
            <a:r>
              <a:rPr lang="en-US" sz="2800" dirty="0" smtClean="0">
                <a:sym typeface="Chalkboard" charset="0"/>
              </a:rPr>
              <a:t> in </a:t>
            </a:r>
            <a:r>
              <a:rPr lang="en-US" sz="2800" dirty="0" err="1" smtClean="0">
                <a:sym typeface="Chalkboard" charset="0"/>
              </a:rPr>
              <a:t>Einklang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mit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dem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Zielbild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zu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bringen</a:t>
            </a:r>
            <a:r>
              <a:rPr lang="en-US" sz="2800" dirty="0" smtClean="0">
                <a:sym typeface="Chalkboard" charset="0"/>
              </a:rPr>
              <a:t>.</a:t>
            </a:r>
          </a:p>
          <a:p>
            <a:r>
              <a:rPr lang="en-US" sz="2800" dirty="0" smtClean="0">
                <a:sym typeface="Chalkboard" charset="0"/>
              </a:rPr>
              <a:t>Lehrer/</a:t>
            </a:r>
            <a:r>
              <a:rPr lang="en-US" sz="2800" dirty="0" err="1" smtClean="0">
                <a:sym typeface="Chalkboard" charset="0"/>
              </a:rPr>
              <a:t>innen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dabei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hilft</a:t>
            </a:r>
            <a:r>
              <a:rPr lang="en-US" sz="2800" dirty="0" smtClean="0">
                <a:sym typeface="Chalkboard" charset="0"/>
              </a:rPr>
              <a:t>, </a:t>
            </a:r>
            <a:r>
              <a:rPr lang="en-US" sz="2800" dirty="0" err="1" smtClean="0">
                <a:sym typeface="Chalkboard" charset="0"/>
              </a:rPr>
              <a:t>Lern</a:t>
            </a:r>
            <a:r>
              <a:rPr lang="en-US" sz="2800" dirty="0" smtClean="0">
                <a:sym typeface="Chalkboard" charset="0"/>
              </a:rPr>
              <a:t>- </a:t>
            </a:r>
            <a:r>
              <a:rPr lang="en-US" sz="2800" dirty="0" smtClean="0">
                <a:sym typeface="Chalkboard" charset="0"/>
              </a:rPr>
              <a:t>und </a:t>
            </a:r>
            <a:r>
              <a:rPr lang="en-US" sz="2800" dirty="0" err="1" smtClean="0">
                <a:sym typeface="Chalkboard" charset="0"/>
              </a:rPr>
              <a:t>Lehrprozesse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möglichst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wirksam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hinsichtlich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Zielbildes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zu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gestalten</a:t>
            </a:r>
            <a:r>
              <a:rPr lang="en-US" sz="2800" dirty="0" smtClean="0">
                <a:sym typeface="Chalkboard" charset="0"/>
              </a:rPr>
              <a:t>. 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355094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Ein Glücksache?</a:t>
            </a:r>
            <a:endParaRPr lang="de-AT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1645">
            <a:off x="7045523" y="2402086"/>
            <a:ext cx="1928813" cy="2571750"/>
          </a:xfrm>
          <a:prstGeom prst="rect">
            <a:avLst/>
          </a:prstGeom>
          <a:noFill/>
          <a:ln>
            <a:noFill/>
          </a:ln>
          <a:effectLst>
            <a:outerShdw dist="165100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/>
          </p:cNvSpPr>
          <p:nvPr/>
        </p:nvSpPr>
        <p:spPr bwMode="auto">
          <a:xfrm>
            <a:off x="880906" y="1964928"/>
            <a:ext cx="6045398" cy="3768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marL="241093" indent="-241093"/>
            <a:r>
              <a:rPr lang="en-US" sz="2500" dirty="0">
                <a:latin typeface="Chalkboard Bold" charset="0"/>
                <a:sym typeface="Chalkboard Bold" charset="0"/>
              </a:rPr>
              <a:t>  </a:t>
            </a:r>
            <a:r>
              <a:rPr lang="en-US" sz="2500" dirty="0">
                <a:latin typeface="Chalkboard" charset="0"/>
                <a:sym typeface="Chalkboard" charset="0"/>
              </a:rPr>
              <a:t>“If a student is in one of the most </a:t>
            </a:r>
            <a:r>
              <a:rPr lang="en-US" sz="2500" dirty="0">
                <a:solidFill>
                  <a:srgbClr val="9B2C01"/>
                </a:solidFill>
                <a:latin typeface="Chalkboard" charset="0"/>
                <a:sym typeface="Chalkboard" charset="0"/>
              </a:rPr>
              <a:t>effective classrooms</a:t>
            </a:r>
            <a:r>
              <a:rPr lang="en-US" sz="2500" dirty="0">
                <a:latin typeface="Chalkboard" charset="0"/>
                <a:sym typeface="Chalkboard" charset="0"/>
              </a:rPr>
              <a:t> he or she will learn in </a:t>
            </a:r>
            <a:r>
              <a:rPr lang="en-US" sz="2500" dirty="0">
                <a:solidFill>
                  <a:srgbClr val="9B2C01"/>
                </a:solidFill>
                <a:latin typeface="Chalkboard" charset="0"/>
                <a:sym typeface="Chalkboard" charset="0"/>
              </a:rPr>
              <a:t>6 months</a:t>
            </a:r>
            <a:r>
              <a:rPr lang="en-US" sz="2500" dirty="0">
                <a:latin typeface="Chalkboard" charset="0"/>
                <a:sym typeface="Chalkboard" charset="0"/>
              </a:rPr>
              <a:t> what those in an average classroom will take a year to learn. And if a student is in one of the </a:t>
            </a:r>
            <a:r>
              <a:rPr lang="en-US" sz="2500" dirty="0">
                <a:solidFill>
                  <a:srgbClr val="9B2C01"/>
                </a:solidFill>
                <a:latin typeface="Chalkboard" charset="0"/>
                <a:sym typeface="Chalkboard" charset="0"/>
              </a:rPr>
              <a:t>least effective classrooms</a:t>
            </a:r>
            <a:r>
              <a:rPr lang="en-US" sz="2500" dirty="0">
                <a:latin typeface="Chalkboard" charset="0"/>
                <a:sym typeface="Chalkboard" charset="0"/>
              </a:rPr>
              <a:t> in that school, the same amount of learning take </a:t>
            </a:r>
            <a:r>
              <a:rPr lang="en-US" sz="2500" dirty="0">
                <a:solidFill>
                  <a:srgbClr val="9B2C01"/>
                </a:solidFill>
                <a:latin typeface="Chalkboard" charset="0"/>
                <a:sym typeface="Chalkboard" charset="0"/>
              </a:rPr>
              <a:t>2 years.</a:t>
            </a:r>
            <a:r>
              <a:rPr lang="en-US" sz="2500" dirty="0">
                <a:latin typeface="Chalkboard" charset="0"/>
                <a:sym typeface="Chalkboard" charset="0"/>
              </a:rPr>
              <a:t>”</a:t>
            </a:r>
            <a:endParaRPr lang="en-US" sz="2500" dirty="0">
              <a:latin typeface="Chalkboard Bold" charset="0"/>
              <a:sym typeface="Chalkboard Bold" charset="0"/>
            </a:endParaRPr>
          </a:p>
          <a:p>
            <a:pPr marL="241093" indent="-241093"/>
            <a:endParaRPr lang="en-US" sz="2500" dirty="0">
              <a:latin typeface="Chalkboard" charset="0"/>
              <a:sym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204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Webbs Modell ist </a:t>
            </a:r>
            <a:r>
              <a:rPr lang="de-AT" i="1" dirty="0" smtClean="0"/>
              <a:t>nicht</a:t>
            </a:r>
            <a:r>
              <a:rPr lang="de-AT" dirty="0" smtClean="0"/>
              <a:t>…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2800" dirty="0" smtClean="0"/>
              <a:t>Eine Taxonomie</a:t>
            </a:r>
          </a:p>
          <a:p>
            <a:r>
              <a:rPr lang="de-AT" sz="2800" dirty="0" smtClean="0"/>
              <a:t>Ein System für die Bestimmung von „Schwierigkeit“</a:t>
            </a:r>
          </a:p>
          <a:p>
            <a:r>
              <a:rPr lang="de-AT" sz="2800" dirty="0" smtClean="0"/>
              <a:t>Eingeschränkt auf Verben</a:t>
            </a:r>
            <a:endParaRPr lang="de-AT" sz="2800" dirty="0"/>
          </a:p>
        </p:txBody>
      </p:sp>
      <p:sp>
        <p:nvSpPr>
          <p:cNvPr id="4" name="Rectangle 2"/>
          <p:cNvSpPr>
            <a:spLocks/>
          </p:cNvSpPr>
          <p:nvPr/>
        </p:nvSpPr>
        <p:spPr bwMode="auto">
          <a:xfrm>
            <a:off x="1115616" y="2996952"/>
            <a:ext cx="7197328" cy="3321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marL="330387" indent="-330387" algn="ctr"/>
            <a:r>
              <a:rPr lang="en-US" sz="3400" dirty="0">
                <a:solidFill>
                  <a:srgbClr val="420000"/>
                </a:solidFill>
                <a:latin typeface="Chalkboard" charset="0"/>
                <a:sym typeface="Chalkboard" charset="0"/>
              </a:rPr>
              <a:t>  </a:t>
            </a:r>
            <a:r>
              <a:rPr lang="en-US" sz="3400" dirty="0" smtClean="0">
                <a:solidFill>
                  <a:srgbClr val="A31A7E"/>
                </a:solidFill>
                <a:latin typeface="+mn-lt"/>
                <a:sym typeface="Chalkboard" charset="0"/>
              </a:rPr>
              <a:t>Die </a:t>
            </a:r>
            <a:r>
              <a:rPr lang="en-US" sz="3400" dirty="0" err="1" smtClean="0">
                <a:solidFill>
                  <a:srgbClr val="A31A7E"/>
                </a:solidFill>
                <a:latin typeface="+mn-lt"/>
                <a:sym typeface="Chalkboard" charset="0"/>
              </a:rPr>
              <a:t>Wissenstiefe</a:t>
            </a:r>
            <a:r>
              <a:rPr lang="en-US" sz="3400" dirty="0" smtClean="0">
                <a:solidFill>
                  <a:srgbClr val="A31A7E"/>
                </a:solidFill>
                <a:latin typeface="+mn-lt"/>
                <a:sym typeface="Chalkboard" charset="0"/>
              </a:rPr>
              <a:t> </a:t>
            </a:r>
            <a:r>
              <a:rPr lang="en-US" sz="3400" dirty="0" err="1" smtClean="0">
                <a:solidFill>
                  <a:srgbClr val="A31A7E"/>
                </a:solidFill>
                <a:latin typeface="+mn-lt"/>
                <a:sym typeface="Chalkboard" charset="0"/>
              </a:rPr>
              <a:t>ist</a:t>
            </a:r>
            <a:r>
              <a:rPr lang="en-US" sz="3400" dirty="0" smtClean="0">
                <a:solidFill>
                  <a:srgbClr val="A31A7E"/>
                </a:solidFill>
                <a:latin typeface="+mn-lt"/>
                <a:sym typeface="Chalkboard" charset="0"/>
              </a:rPr>
              <a:t> NICHT </a:t>
            </a:r>
            <a:r>
              <a:rPr lang="en-US" sz="3400" dirty="0" err="1" smtClean="0">
                <a:solidFill>
                  <a:srgbClr val="A31A7E"/>
                </a:solidFill>
                <a:latin typeface="+mn-lt"/>
                <a:sym typeface="Chalkboard" charset="0"/>
              </a:rPr>
              <a:t>vom</a:t>
            </a:r>
            <a:r>
              <a:rPr lang="en-US" sz="3400" dirty="0" smtClean="0">
                <a:solidFill>
                  <a:srgbClr val="A31A7E"/>
                </a:solidFill>
                <a:latin typeface="+mn-lt"/>
                <a:sym typeface="Chalkboard" charset="0"/>
              </a:rPr>
              <a:t> Verb </a:t>
            </a:r>
            <a:r>
              <a:rPr lang="en-US" sz="3400" dirty="0" err="1" smtClean="0">
                <a:solidFill>
                  <a:srgbClr val="A31A7E"/>
                </a:solidFill>
                <a:latin typeface="+mn-lt"/>
                <a:sym typeface="Chalkboard" charset="0"/>
              </a:rPr>
              <a:t>bestimmt</a:t>
            </a:r>
            <a:r>
              <a:rPr lang="en-US" sz="3400" dirty="0" smtClean="0">
                <a:solidFill>
                  <a:srgbClr val="A31A7E"/>
                </a:solidFill>
                <a:latin typeface="+mn-lt"/>
                <a:sym typeface="Chalkboard" charset="0"/>
              </a:rPr>
              <a:t> </a:t>
            </a:r>
            <a:r>
              <a:rPr lang="en-US" sz="3400" dirty="0" err="1" smtClean="0">
                <a:solidFill>
                  <a:srgbClr val="A31A7E"/>
                </a:solidFill>
                <a:latin typeface="+mn-lt"/>
                <a:sym typeface="Chalkboard" charset="0"/>
              </a:rPr>
              <a:t>sondern</a:t>
            </a:r>
            <a:r>
              <a:rPr lang="en-US" sz="3400" dirty="0" smtClean="0">
                <a:solidFill>
                  <a:srgbClr val="A31A7E"/>
                </a:solidFill>
                <a:latin typeface="+mn-lt"/>
                <a:sym typeface="Chalkboard" charset="0"/>
              </a:rPr>
              <a:t> von </a:t>
            </a:r>
            <a:r>
              <a:rPr lang="en-US" sz="3400" dirty="0" err="1" smtClean="0">
                <a:solidFill>
                  <a:srgbClr val="A31A7E"/>
                </a:solidFill>
                <a:latin typeface="+mn-lt"/>
                <a:sym typeface="Chalkboard" charset="0"/>
              </a:rPr>
              <a:t>dem</a:t>
            </a:r>
            <a:r>
              <a:rPr lang="en-US" sz="3400" dirty="0" smtClean="0">
                <a:solidFill>
                  <a:srgbClr val="A31A7E"/>
                </a:solidFill>
                <a:latin typeface="+mn-lt"/>
                <a:sym typeface="Chalkboard" charset="0"/>
              </a:rPr>
              <a:t> </a:t>
            </a:r>
            <a:r>
              <a:rPr lang="en-US" sz="3400" dirty="0" err="1" smtClean="0">
                <a:solidFill>
                  <a:srgbClr val="A31A7E"/>
                </a:solidFill>
                <a:latin typeface="+mn-lt"/>
                <a:sym typeface="Chalkboard" charset="0"/>
              </a:rPr>
              <a:t>Kontext</a:t>
            </a:r>
            <a:r>
              <a:rPr lang="en-US" sz="3400" dirty="0" smtClean="0">
                <a:solidFill>
                  <a:srgbClr val="A31A7E"/>
                </a:solidFill>
                <a:latin typeface="+mn-lt"/>
                <a:sym typeface="Chalkboard" charset="0"/>
              </a:rPr>
              <a:t>, in </a:t>
            </a:r>
            <a:r>
              <a:rPr lang="en-US" sz="3400" dirty="0" err="1" smtClean="0">
                <a:solidFill>
                  <a:srgbClr val="A31A7E"/>
                </a:solidFill>
                <a:latin typeface="+mn-lt"/>
                <a:sym typeface="Chalkboard" charset="0"/>
              </a:rPr>
              <a:t>dem</a:t>
            </a:r>
            <a:r>
              <a:rPr lang="en-US" sz="3400" dirty="0" smtClean="0">
                <a:solidFill>
                  <a:srgbClr val="A31A7E"/>
                </a:solidFill>
                <a:latin typeface="+mn-lt"/>
                <a:sym typeface="Chalkboard" charset="0"/>
              </a:rPr>
              <a:t> der Verb </a:t>
            </a:r>
            <a:r>
              <a:rPr lang="en-US" sz="3400" dirty="0" err="1" smtClean="0">
                <a:solidFill>
                  <a:srgbClr val="A31A7E"/>
                </a:solidFill>
                <a:latin typeface="+mn-lt"/>
                <a:sym typeface="Chalkboard" charset="0"/>
              </a:rPr>
              <a:t>verwendet</a:t>
            </a:r>
            <a:r>
              <a:rPr lang="en-US" sz="3400" dirty="0" smtClean="0">
                <a:solidFill>
                  <a:srgbClr val="A31A7E"/>
                </a:solidFill>
                <a:latin typeface="+mn-lt"/>
                <a:sym typeface="Chalkboard" charset="0"/>
              </a:rPr>
              <a:t> </a:t>
            </a:r>
            <a:r>
              <a:rPr lang="en-US" sz="3400" dirty="0" err="1" smtClean="0">
                <a:solidFill>
                  <a:srgbClr val="A31A7E"/>
                </a:solidFill>
                <a:latin typeface="+mn-lt"/>
                <a:sym typeface="Chalkboard" charset="0"/>
              </a:rPr>
              <a:t>wird</a:t>
            </a:r>
            <a:r>
              <a:rPr lang="en-US" sz="3400" dirty="0" smtClean="0">
                <a:solidFill>
                  <a:srgbClr val="A31A7E"/>
                </a:solidFill>
                <a:latin typeface="+mn-lt"/>
                <a:sym typeface="Chalkboard" charset="0"/>
              </a:rPr>
              <a:t>. </a:t>
            </a:r>
            <a:endParaRPr lang="en-US" sz="3000" dirty="0">
              <a:solidFill>
                <a:srgbClr val="A31A7E"/>
              </a:solidFill>
              <a:latin typeface="+mn-lt"/>
              <a:sym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86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 1: „Komplexe“ Verben bei einfachen Aufgaben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3000"/>
            </a:pPr>
            <a:r>
              <a:rPr lang="en-US" sz="2800" dirty="0">
                <a:sym typeface="Chalkboard" charset="0"/>
              </a:rPr>
              <a:t>“</a:t>
            </a:r>
            <a:r>
              <a:rPr lang="en-US" sz="2800" dirty="0" err="1">
                <a:sym typeface="Chalkboard" charset="0"/>
              </a:rPr>
              <a:t>Erkläre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mir</a:t>
            </a:r>
            <a:r>
              <a:rPr lang="en-US" sz="2800" dirty="0">
                <a:sym typeface="Chalkboard" charset="0"/>
              </a:rPr>
              <a:t>, </a:t>
            </a:r>
            <a:r>
              <a:rPr lang="en-US" sz="2800" dirty="0" err="1">
                <a:sym typeface="Chalkboard" charset="0"/>
              </a:rPr>
              <a:t>wo</a:t>
            </a:r>
            <a:r>
              <a:rPr lang="en-US" sz="2800" dirty="0">
                <a:sym typeface="Chalkboard" charset="0"/>
              </a:rPr>
              <a:t> du </a:t>
            </a:r>
            <a:r>
              <a:rPr lang="en-US" sz="2800" dirty="0" err="1" smtClean="0">
                <a:sym typeface="Chalkboard" charset="0"/>
              </a:rPr>
              <a:t>wohnst</a:t>
            </a:r>
            <a:r>
              <a:rPr lang="en-US" sz="2800" dirty="0" smtClean="0">
                <a:sym typeface="Chalkboard" charset="0"/>
              </a:rPr>
              <a:t>” </a:t>
            </a:r>
            <a:r>
              <a:rPr lang="en-US" sz="2800" dirty="0" smtClean="0">
                <a:solidFill>
                  <a:srgbClr val="FF0000"/>
                </a:solidFill>
                <a:sym typeface="Chalkboard" charset="0"/>
              </a:rPr>
              <a:t>= </a:t>
            </a:r>
            <a:r>
              <a:rPr lang="en-US" sz="2800" dirty="0" err="1" smtClean="0">
                <a:solidFill>
                  <a:srgbClr val="FF0000"/>
                </a:solidFill>
                <a:sym typeface="Chalkboard" charset="0"/>
              </a:rPr>
              <a:t>sich</a:t>
            </a:r>
            <a:r>
              <a:rPr lang="en-US" sz="2800" dirty="0" smtClean="0">
                <a:solidFill>
                  <a:srgbClr val="FF0000"/>
                </a:solidFill>
                <a:sym typeface="Chalkboard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Chalkboard" charset="0"/>
              </a:rPr>
              <a:t>erinnern</a:t>
            </a:r>
            <a:r>
              <a:rPr lang="en-US" sz="2800" dirty="0">
                <a:sym typeface="Chalkboard" charset="0"/>
              </a:rPr>
              <a:t>. </a:t>
            </a:r>
          </a:p>
          <a:p>
            <a:pPr>
              <a:buSzPct val="103000"/>
            </a:pPr>
            <a:r>
              <a:rPr lang="en-US" sz="2800" dirty="0">
                <a:sym typeface="Chalkboard" charset="0"/>
              </a:rPr>
              <a:t>“</a:t>
            </a:r>
            <a:r>
              <a:rPr lang="en-US" sz="2800" dirty="0" err="1">
                <a:sym typeface="Chalkboard" charset="0"/>
              </a:rPr>
              <a:t>Analysiere</a:t>
            </a:r>
            <a:r>
              <a:rPr lang="en-US" sz="2800" dirty="0">
                <a:sym typeface="Chalkboard" charset="0"/>
              </a:rPr>
              <a:t> die </a:t>
            </a:r>
            <a:r>
              <a:rPr lang="en-US" sz="2800" dirty="0" err="1">
                <a:sym typeface="Chalkboard" charset="0"/>
              </a:rPr>
              <a:t>Satzstruktur</a:t>
            </a:r>
            <a:r>
              <a:rPr lang="en-US" sz="2800" dirty="0">
                <a:sym typeface="Chalkboard" charset="0"/>
              </a:rPr>
              <a:t>, um </a:t>
            </a:r>
            <a:r>
              <a:rPr lang="en-US" sz="2800" dirty="0" err="1">
                <a:sym typeface="Chalkboard" charset="0"/>
              </a:rPr>
              <a:t>zu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bestimmen</a:t>
            </a:r>
            <a:r>
              <a:rPr lang="en-US" sz="2800" dirty="0">
                <a:sym typeface="Chalkboard" charset="0"/>
              </a:rPr>
              <a:t>, </a:t>
            </a:r>
            <a:r>
              <a:rPr lang="en-US" sz="2800" dirty="0" err="1">
                <a:sym typeface="Chalkboard" charset="0"/>
              </a:rPr>
              <a:t>ob</a:t>
            </a:r>
            <a:r>
              <a:rPr lang="en-US" sz="2800" dirty="0">
                <a:sym typeface="Chalkboard" charset="0"/>
              </a:rPr>
              <a:t> die </a:t>
            </a:r>
            <a:r>
              <a:rPr lang="en-US" sz="2800" dirty="0" err="1">
                <a:sym typeface="Chalkboard" charset="0"/>
              </a:rPr>
              <a:t>Beistriche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richtig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gesetzt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sind</a:t>
            </a:r>
            <a:r>
              <a:rPr lang="en-US" sz="2800" dirty="0">
                <a:sym typeface="Chalkboard" charset="0"/>
              </a:rPr>
              <a:t>” </a:t>
            </a:r>
            <a:r>
              <a:rPr lang="en-US" sz="2800" dirty="0">
                <a:solidFill>
                  <a:srgbClr val="FF0000"/>
                </a:solidFill>
                <a:sym typeface="Chalkboard" charset="0"/>
              </a:rPr>
              <a:t>= </a:t>
            </a:r>
            <a:r>
              <a:rPr lang="en-US" sz="2800" dirty="0" err="1">
                <a:solidFill>
                  <a:srgbClr val="FF0000"/>
                </a:solidFill>
                <a:sym typeface="Chalkboard" charset="0"/>
              </a:rPr>
              <a:t>keine</a:t>
            </a:r>
            <a:r>
              <a:rPr lang="en-US" sz="2800" dirty="0">
                <a:solidFill>
                  <a:srgbClr val="FF0000"/>
                </a:solidFill>
                <a:sym typeface="Chalkboard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Chalkboard" charset="0"/>
              </a:rPr>
              <a:t>kognitiv</a:t>
            </a:r>
            <a:r>
              <a:rPr lang="en-US" sz="2800" dirty="0">
                <a:solidFill>
                  <a:srgbClr val="FF0000"/>
                </a:solidFill>
                <a:sym typeface="Chalkboard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Chalkboard" charset="0"/>
              </a:rPr>
              <a:t>anspruchsvolle</a:t>
            </a:r>
            <a:r>
              <a:rPr lang="en-US" sz="2800" dirty="0">
                <a:solidFill>
                  <a:srgbClr val="FF0000"/>
                </a:solidFill>
                <a:sym typeface="Chalkboard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Chalkboard" charset="0"/>
              </a:rPr>
              <a:t>Aufgabe</a:t>
            </a:r>
            <a:r>
              <a:rPr lang="en-US" sz="2800" dirty="0">
                <a:solidFill>
                  <a:srgbClr val="FF0000"/>
                </a:solidFill>
                <a:sym typeface="Chalkboard" charset="0"/>
              </a:rPr>
              <a:t>! </a:t>
            </a:r>
            <a:r>
              <a:rPr lang="en-US" sz="2800" dirty="0" err="1">
                <a:solidFill>
                  <a:srgbClr val="FF0000"/>
                </a:solidFill>
                <a:sym typeface="Chalkboard" charset="0"/>
              </a:rPr>
              <a:t>Schüler</a:t>
            </a:r>
            <a:r>
              <a:rPr lang="en-US" sz="2800" dirty="0">
                <a:solidFill>
                  <a:srgbClr val="FF0000"/>
                </a:solidFill>
                <a:sym typeface="Chalkboard" charset="0"/>
              </a:rPr>
              <a:t>/</a:t>
            </a:r>
            <a:r>
              <a:rPr lang="en-US" sz="2800" dirty="0" err="1">
                <a:solidFill>
                  <a:srgbClr val="FF0000"/>
                </a:solidFill>
                <a:sym typeface="Chalkboard" charset="0"/>
              </a:rPr>
              <a:t>innen</a:t>
            </a:r>
            <a:r>
              <a:rPr lang="en-US" sz="2800" dirty="0">
                <a:solidFill>
                  <a:srgbClr val="FF0000"/>
                </a:solidFill>
                <a:sym typeface="Chalkboard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Chalkboard" charset="0"/>
              </a:rPr>
              <a:t>können</a:t>
            </a:r>
            <a:r>
              <a:rPr lang="en-US" sz="2800" dirty="0">
                <a:solidFill>
                  <a:srgbClr val="FF0000"/>
                </a:solidFill>
                <a:sym typeface="Chalkboard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sym typeface="Chalkboard" charset="0"/>
              </a:rPr>
              <a:t>einfach</a:t>
            </a:r>
            <a:r>
              <a:rPr lang="en-US" sz="2800" dirty="0">
                <a:solidFill>
                  <a:srgbClr val="FF0000"/>
                </a:solidFill>
                <a:sym typeface="Chalkboard" charset="0"/>
              </a:rPr>
              <a:t> die </a:t>
            </a:r>
            <a:r>
              <a:rPr lang="en-US" sz="2800" dirty="0" err="1">
                <a:solidFill>
                  <a:srgbClr val="FF0000"/>
                </a:solidFill>
                <a:sym typeface="Chalkboard" charset="0"/>
              </a:rPr>
              <a:t>gelernte</a:t>
            </a:r>
            <a:r>
              <a:rPr lang="en-US" sz="2800" dirty="0">
                <a:solidFill>
                  <a:srgbClr val="FF0000"/>
                </a:solidFill>
                <a:sym typeface="Chalkboard" charset="0"/>
              </a:rPr>
              <a:t> Regel </a:t>
            </a:r>
            <a:r>
              <a:rPr lang="en-US" sz="2800" dirty="0" err="1">
                <a:solidFill>
                  <a:srgbClr val="FF0000"/>
                </a:solidFill>
                <a:sym typeface="Chalkboard" charset="0"/>
              </a:rPr>
              <a:t>verwenden</a:t>
            </a:r>
            <a:endParaRPr lang="de-AT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14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 2: Gleiches Verb, 3 Bereiche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41093" indent="-241093"/>
            <a:r>
              <a:rPr lang="en-US" sz="2800" dirty="0" smtClean="0">
                <a:sym typeface="Chalkboard Bold" charset="0"/>
              </a:rPr>
              <a:t>1 -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>
                <a:sym typeface="Chalkboard Bold" charset="0"/>
              </a:rPr>
              <a:t>Beschreibe</a:t>
            </a:r>
            <a:r>
              <a:rPr lang="en-US" sz="2800" dirty="0">
                <a:sym typeface="Chalkboard Bold" charset="0"/>
              </a:rPr>
              <a:t> </a:t>
            </a:r>
            <a:r>
              <a:rPr lang="en-US" sz="2800" dirty="0" err="1">
                <a:sym typeface="Chalkboard" charset="0"/>
              </a:rPr>
              <a:t>drei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Merkmale</a:t>
            </a:r>
            <a:r>
              <a:rPr lang="en-US" sz="2800" dirty="0">
                <a:sym typeface="Chalkboard" charset="0"/>
              </a:rPr>
              <a:t> von </a:t>
            </a:r>
            <a:r>
              <a:rPr lang="en-US" sz="2800" dirty="0" err="1" smtClean="0">
                <a:sym typeface="Chalkboard" charset="0"/>
              </a:rPr>
              <a:t>Demokratie</a:t>
            </a:r>
            <a:r>
              <a:rPr lang="en-US" sz="2800" dirty="0" smtClean="0">
                <a:sym typeface="Chalkboard" charset="0"/>
              </a:rPr>
              <a:t> </a:t>
            </a:r>
            <a:br>
              <a:rPr lang="en-US" sz="2800" dirty="0" smtClean="0">
                <a:sym typeface="Chalkboard" charset="0"/>
              </a:rPr>
            </a:br>
            <a:r>
              <a:rPr lang="en-US" sz="2800" dirty="0" smtClean="0">
                <a:solidFill>
                  <a:srgbClr val="D90B00"/>
                </a:solidFill>
                <a:sym typeface="Chalkboard Bold" charset="0"/>
              </a:rPr>
              <a:t>(</a:t>
            </a:r>
            <a:r>
              <a:rPr lang="en-US" sz="2800" dirty="0" err="1">
                <a:solidFill>
                  <a:srgbClr val="D90B00"/>
                </a:solidFill>
                <a:sym typeface="Chalkboard Bold" charset="0"/>
              </a:rPr>
              <a:t>einfache</a:t>
            </a:r>
            <a:r>
              <a:rPr lang="en-US" sz="2800" dirty="0">
                <a:solidFill>
                  <a:srgbClr val="D90B00"/>
                </a:solidFill>
                <a:sym typeface="Chalkboard Bol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sym typeface="Chalkboard Bold" charset="0"/>
              </a:rPr>
              <a:t>Wiedergabe</a:t>
            </a:r>
            <a:r>
              <a:rPr lang="en-US" sz="2800" dirty="0">
                <a:solidFill>
                  <a:srgbClr val="D90B00"/>
                </a:solidFill>
                <a:sym typeface="Chalkboard Bold" charset="0"/>
              </a:rPr>
              <a:t>) </a:t>
            </a:r>
          </a:p>
          <a:p>
            <a:pPr marL="241093" indent="-241093"/>
            <a:r>
              <a:rPr lang="en-US" sz="2800" dirty="0" smtClean="0">
                <a:sym typeface="Chalkboard Bold" charset="0"/>
              </a:rPr>
              <a:t>2 -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>
                <a:sym typeface="Chalkboard Bold" charset="0"/>
              </a:rPr>
              <a:t>Beschreibe</a:t>
            </a:r>
            <a:r>
              <a:rPr lang="en-US" sz="2800" dirty="0">
                <a:sym typeface="Chalkboard Bold" charset="0"/>
              </a:rPr>
              <a:t> </a:t>
            </a:r>
            <a:r>
              <a:rPr lang="en-US" sz="2800" dirty="0">
                <a:sym typeface="Chalkboard" charset="0"/>
              </a:rPr>
              <a:t>den </a:t>
            </a:r>
            <a:r>
              <a:rPr lang="en-US" sz="2800" dirty="0" err="1">
                <a:sym typeface="Chalkboard" charset="0"/>
              </a:rPr>
              <a:t>Unterschied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>
                <a:sym typeface="Chalkboard" charset="0"/>
              </a:rPr>
              <a:t>zwischen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Demokratie</a:t>
            </a:r>
            <a:r>
              <a:rPr lang="en-US" sz="2800" dirty="0" smtClean="0">
                <a:sym typeface="Chalkboard" charset="0"/>
              </a:rPr>
              <a:t> und </a:t>
            </a:r>
            <a:r>
              <a:rPr lang="en-US" sz="2800" dirty="0" err="1" smtClean="0">
                <a:sym typeface="Chalkboard" charset="0"/>
              </a:rPr>
              <a:t>Monarchie</a:t>
            </a:r>
            <a:r>
              <a:rPr lang="en-US" sz="2800" dirty="0" smtClean="0">
                <a:sym typeface="Chalkboard" charset="0"/>
              </a:rPr>
              <a:t>. </a:t>
            </a:r>
            <a:br>
              <a:rPr lang="en-US" sz="2800" dirty="0" smtClean="0">
                <a:sym typeface="Chalkboard" charset="0"/>
              </a:rPr>
            </a:br>
            <a:r>
              <a:rPr lang="en-US" sz="2800" dirty="0" smtClean="0">
                <a:solidFill>
                  <a:srgbClr val="D90B00"/>
                </a:solidFill>
                <a:sym typeface="Chalkboard Bold" charset="0"/>
              </a:rPr>
              <a:t>(</a:t>
            </a:r>
            <a:r>
              <a:rPr lang="en-US" sz="2800" dirty="0" err="1">
                <a:solidFill>
                  <a:srgbClr val="D90B00"/>
                </a:solidFill>
                <a:sym typeface="Chalkboard Bold" charset="0"/>
              </a:rPr>
              <a:t>Denkarbeit</a:t>
            </a:r>
            <a:r>
              <a:rPr lang="en-US" sz="2800" dirty="0">
                <a:solidFill>
                  <a:srgbClr val="D90B00"/>
                </a:solidFill>
                <a:sym typeface="Chalkboard Bold" charset="0"/>
              </a:rPr>
              <a:t>, um die </a:t>
            </a:r>
            <a:r>
              <a:rPr lang="en-US" sz="2800" dirty="0" err="1">
                <a:solidFill>
                  <a:srgbClr val="D90B00"/>
                </a:solidFill>
                <a:sym typeface="Chalkboard Bold" charset="0"/>
              </a:rPr>
              <a:t>Unterschiede</a:t>
            </a:r>
            <a:r>
              <a:rPr lang="en-US" sz="2800" dirty="0">
                <a:solidFill>
                  <a:srgbClr val="D90B00"/>
                </a:solidFill>
                <a:sym typeface="Chalkboard Bol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sym typeface="Chalkboard Bold" charset="0"/>
              </a:rPr>
              <a:t>zu</a:t>
            </a:r>
            <a:r>
              <a:rPr lang="en-US" sz="2800" dirty="0">
                <a:solidFill>
                  <a:srgbClr val="D90B00"/>
                </a:solidFill>
                <a:sym typeface="Chalkboard Bol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sym typeface="Chalkboard Bold" charset="0"/>
              </a:rPr>
              <a:t>finden</a:t>
            </a:r>
            <a:r>
              <a:rPr lang="en-US" sz="2800" dirty="0">
                <a:solidFill>
                  <a:srgbClr val="D90B00"/>
                </a:solidFill>
                <a:sym typeface="Chalkboard Bold" charset="0"/>
              </a:rPr>
              <a:t>)</a:t>
            </a:r>
          </a:p>
          <a:p>
            <a:pPr marL="241093" indent="-241093"/>
            <a:r>
              <a:rPr lang="en-US" sz="2800" dirty="0" smtClean="0">
                <a:sym typeface="Chalkboard Bold" charset="0"/>
              </a:rPr>
              <a:t>3 -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>
                <a:sym typeface="Chalkboard Bold" charset="0"/>
              </a:rPr>
              <a:t>Beschreibe</a:t>
            </a:r>
            <a:r>
              <a:rPr lang="en-US" sz="2800" dirty="0">
                <a:sym typeface="Chalkboard Bold" charset="0"/>
              </a:rPr>
              <a:t> </a:t>
            </a:r>
            <a:r>
              <a:rPr lang="en-US" sz="2800" dirty="0" err="1">
                <a:sym typeface="Chalkboard" charset="0"/>
              </a:rPr>
              <a:t>ein</a:t>
            </a:r>
            <a:r>
              <a:rPr lang="en-US" sz="2800" dirty="0">
                <a:sym typeface="Chalkboard" charset="0"/>
              </a:rPr>
              <a:t> </a:t>
            </a:r>
            <a:r>
              <a:rPr lang="en-US" sz="2800" dirty="0" smtClean="0">
                <a:sym typeface="Chalkboard" charset="0"/>
              </a:rPr>
              <a:t>Modell, das du </a:t>
            </a:r>
            <a:r>
              <a:rPr lang="en-US" sz="2800" dirty="0" err="1" smtClean="0">
                <a:sym typeface="Chalkboard" charset="0"/>
              </a:rPr>
              <a:t>verwenden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könntest</a:t>
            </a:r>
            <a:r>
              <a:rPr lang="en-US" sz="2800" dirty="0" smtClean="0">
                <a:sym typeface="Chalkboard" charset="0"/>
              </a:rPr>
              <a:t>, um die </a:t>
            </a:r>
            <a:r>
              <a:rPr lang="en-US" sz="2800" dirty="0" err="1" smtClean="0">
                <a:sym typeface="Chalkboard" charset="0"/>
              </a:rPr>
              <a:t>Wechselwirkung</a:t>
            </a:r>
            <a:r>
              <a:rPr lang="en-US" sz="2800" dirty="0" smtClean="0">
                <a:sym typeface="Chalkboard" charset="0"/>
              </a:rPr>
              <a:t> von den </a:t>
            </a:r>
            <a:r>
              <a:rPr lang="en-US" sz="2800" dirty="0" err="1" smtClean="0">
                <a:sym typeface="Chalkboard" charset="0"/>
              </a:rPr>
              <a:t>Merkmalen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einer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Demokratie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zu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analysieren</a:t>
            </a:r>
            <a:r>
              <a:rPr lang="en-US" sz="2800" dirty="0" smtClean="0">
                <a:sym typeface="Chalkboard" charset="0"/>
              </a:rPr>
              <a:t>. </a:t>
            </a:r>
            <a:br>
              <a:rPr lang="en-US" sz="2800" dirty="0" smtClean="0">
                <a:sym typeface="Chalkboard" charset="0"/>
              </a:rPr>
            </a:br>
            <a:r>
              <a:rPr lang="en-US" sz="2800" dirty="0" smtClean="0">
                <a:solidFill>
                  <a:srgbClr val="D90B00"/>
                </a:solidFill>
                <a:sym typeface="Chalkboard Bold" charset="0"/>
              </a:rPr>
              <a:t>(</a:t>
            </a:r>
            <a:r>
              <a:rPr lang="en-US" sz="2800" dirty="0" err="1">
                <a:solidFill>
                  <a:srgbClr val="D90B00"/>
                </a:solidFill>
                <a:sym typeface="Chalkboard Bold" charset="0"/>
              </a:rPr>
              <a:t>setzt</a:t>
            </a:r>
            <a:r>
              <a:rPr lang="en-US" sz="2800" dirty="0">
                <a:solidFill>
                  <a:srgbClr val="D90B00"/>
                </a:solidFill>
                <a:sym typeface="Chalkboard Bol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sym typeface="Chalkboard Bold" charset="0"/>
              </a:rPr>
              <a:t>vertieftes</a:t>
            </a:r>
            <a:r>
              <a:rPr lang="en-US" sz="2800" dirty="0">
                <a:solidFill>
                  <a:srgbClr val="D90B00"/>
                </a:solidFill>
                <a:sym typeface="Chalkboard Bol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sym typeface="Chalkboard Bold" charset="0"/>
              </a:rPr>
              <a:t>Verständnis</a:t>
            </a:r>
            <a:r>
              <a:rPr lang="en-US" sz="2800" dirty="0">
                <a:solidFill>
                  <a:srgbClr val="D90B00"/>
                </a:solidFill>
                <a:sym typeface="Chalkboard Bold" charset="0"/>
              </a:rPr>
              <a:t> von </a:t>
            </a:r>
            <a:r>
              <a:rPr lang="en-US" sz="2800" dirty="0" err="1" smtClean="0">
                <a:solidFill>
                  <a:srgbClr val="D90B00"/>
                </a:solidFill>
                <a:sym typeface="Chalkboard Bold" charset="0"/>
              </a:rPr>
              <a:t>Demokratie</a:t>
            </a:r>
            <a:r>
              <a:rPr lang="en-US" sz="2800" dirty="0" smtClean="0">
                <a:solidFill>
                  <a:srgbClr val="D90B00"/>
                </a:solidFill>
                <a:sym typeface="Chalkboard Bold" charset="0"/>
              </a:rPr>
              <a:t> </a:t>
            </a:r>
            <a:r>
              <a:rPr lang="en-US" sz="2800" dirty="0" err="1" smtClean="0">
                <a:solidFill>
                  <a:srgbClr val="D90B00"/>
                </a:solidFill>
                <a:sym typeface="Chalkboard Bold" charset="0"/>
              </a:rPr>
              <a:t>voraus</a:t>
            </a:r>
            <a:r>
              <a:rPr lang="en-US" sz="2800" dirty="0" smtClean="0">
                <a:solidFill>
                  <a:srgbClr val="D90B00"/>
                </a:solidFill>
                <a:sym typeface="Chalkboard Bold" charset="0"/>
              </a:rPr>
              <a:t>)</a:t>
            </a:r>
            <a:endParaRPr lang="en-US" sz="2800" dirty="0">
              <a:solidFill>
                <a:srgbClr val="D90B00"/>
              </a:solidFill>
              <a:sym typeface="Chalkboard Bold" charset="0"/>
            </a:endParaRPr>
          </a:p>
          <a:p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320223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err="1" smtClean="0">
                <a:sym typeface="Chalkboard Bold" charset="0"/>
              </a:rPr>
              <a:t>Wissenscheck</a:t>
            </a:r>
            <a:endParaRPr lang="en-US" sz="3200" dirty="0" smtClean="0">
              <a:sym typeface="Chalkboard" charset="0"/>
            </a:endParaRPr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sym typeface="Chalkboard" charset="0"/>
              </a:rPr>
              <a:t>Geben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 smtClean="0">
                <a:sym typeface="Chalkboard" charset="0"/>
              </a:rPr>
              <a:t>Sie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 smtClean="0">
                <a:sym typeface="Chalkboard" charset="0"/>
              </a:rPr>
              <a:t>ein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 smtClean="0">
                <a:sym typeface="Chalkboard" charset="0"/>
              </a:rPr>
              <a:t>Beispiel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einer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Aufgabe</a:t>
            </a:r>
            <a:r>
              <a:rPr lang="en-US" sz="2400" dirty="0">
                <a:sym typeface="Chalkboard" charset="0"/>
              </a:rPr>
              <a:t>, die </a:t>
            </a:r>
            <a:r>
              <a:rPr lang="en-US" sz="2400" dirty="0" err="1">
                <a:sym typeface="Chalkboard" charset="0"/>
              </a:rPr>
              <a:t>nach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Bereich</a:t>
            </a:r>
            <a:r>
              <a:rPr lang="en-US" sz="2400" dirty="0">
                <a:sym typeface="Chalkboard" charset="0"/>
              </a:rPr>
              <a:t> 3 </a:t>
            </a:r>
            <a:r>
              <a:rPr lang="en-US" sz="2400" dirty="0" err="1">
                <a:sym typeface="Chalkboard" charset="0"/>
              </a:rPr>
              <a:t>oder</a:t>
            </a:r>
            <a:r>
              <a:rPr lang="en-US" sz="2400" dirty="0">
                <a:sym typeface="Chalkboard" charset="0"/>
              </a:rPr>
              <a:t> 4 </a:t>
            </a:r>
            <a:r>
              <a:rPr lang="en-US" sz="2400" dirty="0" err="1">
                <a:sym typeface="Chalkboard" charset="0"/>
              </a:rPr>
              <a:t>klingt</a:t>
            </a:r>
            <a:r>
              <a:rPr lang="en-US" sz="2400" dirty="0">
                <a:sym typeface="Chalkboard" charset="0"/>
              </a:rPr>
              <a:t>, </a:t>
            </a:r>
            <a:r>
              <a:rPr lang="en-US" sz="2400" dirty="0" err="1" smtClean="0">
                <a:sym typeface="Chalkboard" charset="0"/>
              </a:rPr>
              <a:t>aber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 smtClean="0">
                <a:sym typeface="Chalkboard" charset="0"/>
              </a:rPr>
              <a:t>eigentlich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 smtClean="0">
                <a:sym typeface="Chalkboard" charset="0"/>
              </a:rPr>
              <a:t>kognitive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 smtClean="0">
                <a:sym typeface="Chalkboard" charset="0"/>
              </a:rPr>
              <a:t>Leistung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 smtClean="0">
                <a:sym typeface="Chalkboard" charset="0"/>
              </a:rPr>
              <a:t>im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 smtClean="0">
                <a:sym typeface="Chalkboard" charset="0"/>
              </a:rPr>
              <a:t>Bereich</a:t>
            </a:r>
            <a:r>
              <a:rPr lang="en-US" sz="2400" dirty="0" smtClean="0">
                <a:sym typeface="Chalkboard" charset="0"/>
              </a:rPr>
              <a:t> 1 </a:t>
            </a:r>
            <a:r>
              <a:rPr lang="en-US" sz="2400" dirty="0" err="1" smtClean="0">
                <a:sym typeface="Chalkboard" charset="0"/>
              </a:rPr>
              <a:t>oder</a:t>
            </a:r>
            <a:r>
              <a:rPr lang="en-US" sz="2400" dirty="0" smtClean="0">
                <a:sym typeface="Chalkboard" charset="0"/>
              </a:rPr>
              <a:t> 2 </a:t>
            </a:r>
            <a:r>
              <a:rPr lang="en-US" sz="2400" dirty="0" err="1" smtClean="0">
                <a:sym typeface="Chalkboard" charset="0"/>
              </a:rPr>
              <a:t>erfordert</a:t>
            </a:r>
            <a:r>
              <a:rPr lang="en-US" sz="2400" dirty="0" smtClean="0">
                <a:sym typeface="Chalkboard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ym typeface="Chalkboard" charset="0"/>
              </a:rPr>
              <a:t>Was </a:t>
            </a:r>
            <a:r>
              <a:rPr lang="en-US" sz="2400" dirty="0" err="1">
                <a:sym typeface="Chalkboard" charset="0"/>
              </a:rPr>
              <a:t>ist</a:t>
            </a:r>
            <a:r>
              <a:rPr lang="en-US" sz="2400" dirty="0">
                <a:sym typeface="Chalkboard" charset="0"/>
              </a:rPr>
              <a:t> der </a:t>
            </a:r>
            <a:r>
              <a:rPr lang="en-US" sz="2400" dirty="0" err="1">
                <a:sym typeface="Chalkboard" charset="0"/>
              </a:rPr>
              <a:t>Unterschied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zwischen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Komplexität</a:t>
            </a:r>
            <a:r>
              <a:rPr lang="en-US" sz="2400" dirty="0">
                <a:sym typeface="Chalkboard" charset="0"/>
              </a:rPr>
              <a:t> und </a:t>
            </a:r>
            <a:r>
              <a:rPr lang="en-US" sz="2400" dirty="0" err="1">
                <a:sym typeface="Chalkboard" charset="0"/>
              </a:rPr>
              <a:t>Schwierigkeit</a:t>
            </a:r>
            <a:r>
              <a:rPr lang="en-US" sz="2400" dirty="0">
                <a:sym typeface="Chalkboard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ym typeface="Chalkboard" charset="0"/>
              </a:rPr>
              <a:t>Was muss </a:t>
            </a:r>
            <a:r>
              <a:rPr lang="en-US" sz="2400" dirty="0" err="1" smtClean="0">
                <a:sym typeface="Chalkboard" charset="0"/>
              </a:rPr>
              <a:t>ich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 smtClean="0">
                <a:sym typeface="Chalkboard" charset="0"/>
              </a:rPr>
              <a:t>beachten</a:t>
            </a:r>
            <a:r>
              <a:rPr lang="en-US" sz="2400" dirty="0" smtClean="0">
                <a:sym typeface="Chalkboard" charset="0"/>
              </a:rPr>
              <a:t>, um den </a:t>
            </a:r>
            <a:r>
              <a:rPr lang="en-US" sz="2400" dirty="0" err="1" smtClean="0">
                <a:sym typeface="Chalkboard" charset="0"/>
              </a:rPr>
              <a:t>Komplexitätsgrad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 smtClean="0">
                <a:sym typeface="Chalkboard" charset="0"/>
              </a:rPr>
              <a:t>einer</a:t>
            </a:r>
            <a:r>
              <a:rPr lang="en-US" sz="2400" dirty="0" smtClean="0">
                <a:sym typeface="Chalkboard" charset="0"/>
              </a:rPr>
              <a:t> </a:t>
            </a:r>
            <a:r>
              <a:rPr lang="en-US" sz="2400" dirty="0" err="1" smtClean="0">
                <a:sym typeface="Chalkboard" charset="0"/>
              </a:rPr>
              <a:t>Aufgabe</a:t>
            </a:r>
            <a:r>
              <a:rPr lang="en-US" sz="2400" dirty="0" smtClean="0">
                <a:sym typeface="Chalkboard" charset="0"/>
              </a:rPr>
              <a:t>  </a:t>
            </a:r>
            <a:r>
              <a:rPr lang="en-US" sz="2400" dirty="0" err="1" smtClean="0">
                <a:sym typeface="Chalkboard" charset="0"/>
              </a:rPr>
              <a:t>festzu</a:t>
            </a:r>
            <a:r>
              <a:rPr lang="en-US" sz="2400" dirty="0" err="1" smtClean="0">
                <a:sym typeface="Chalkboard" charset="0"/>
              </a:rPr>
              <a:t>stellen</a:t>
            </a:r>
            <a:r>
              <a:rPr lang="en-US" sz="2400" dirty="0" smtClean="0">
                <a:sym typeface="Chalkboard" charset="0"/>
              </a:rPr>
              <a:t>?</a:t>
            </a:r>
            <a:endParaRPr lang="en-US" sz="2400" dirty="0">
              <a:sym typeface="Chalkboard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sym typeface="Chalkboard" charset="0"/>
              </a:rPr>
              <a:t>Welche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Relevanz</a:t>
            </a:r>
            <a:r>
              <a:rPr lang="en-US" sz="2400" dirty="0">
                <a:sym typeface="Chalkboard" charset="0"/>
              </a:rPr>
              <a:t> hat Webb für </a:t>
            </a:r>
            <a:r>
              <a:rPr lang="en-US" sz="2400" dirty="0" err="1">
                <a:sym typeface="Chalkboard" charset="0"/>
              </a:rPr>
              <a:t>uns</a:t>
            </a:r>
            <a:r>
              <a:rPr lang="en-US" sz="2400" dirty="0">
                <a:sym typeface="Chalkboard" charset="0"/>
              </a:rPr>
              <a:t> am </a:t>
            </a:r>
            <a:r>
              <a:rPr lang="en-US" sz="2400" dirty="0" err="1">
                <a:sym typeface="Chalkboard" charset="0"/>
              </a:rPr>
              <a:t>Standort</a:t>
            </a:r>
            <a:r>
              <a:rPr lang="en-US" sz="2400" dirty="0">
                <a:sym typeface="Chalkboard" charset="0"/>
              </a:rPr>
              <a:t>?</a:t>
            </a:r>
          </a:p>
          <a:p>
            <a:endParaRPr lang="de-AT" sz="24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8915" name="Rectangle 2"/>
          <p:cNvSpPr>
            <a:spLocks/>
          </p:cNvSpPr>
          <p:nvPr/>
        </p:nvSpPr>
        <p:spPr bwMode="auto">
          <a:xfrm>
            <a:off x="588243" y="1317129"/>
            <a:ext cx="6090047" cy="6090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marL="428610" indent="-428610"/>
            <a:r>
              <a:rPr lang="en-US" sz="2500" dirty="0">
                <a:latin typeface="Chalkboard" charset="0"/>
                <a:sym typeface="Chalkboard" charset="0"/>
              </a:rPr>
              <a:t>1</a:t>
            </a:r>
            <a:r>
              <a:rPr lang="en-US" sz="2500" dirty="0" smtClean="0">
                <a:latin typeface="Chalkboard" charset="0"/>
                <a:sym typeface="Chalkboard" charset="0"/>
              </a:rPr>
              <a:t>)</a:t>
            </a:r>
            <a:endParaRPr lang="en-US" sz="2200" dirty="0">
              <a:latin typeface="Chalkboard" charset="0"/>
              <a:sym typeface="Chalkboard" charset="0"/>
            </a:endParaRPr>
          </a:p>
          <a:p>
            <a:pPr marL="428610" indent="-42861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831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Sind komplexe Aufgaben für alle? </a:t>
            </a:r>
            <a:endParaRPr lang="de-AT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sz="4400" b="1" dirty="0" smtClean="0">
                <a:solidFill>
                  <a:srgbClr val="00B050"/>
                </a:solidFill>
              </a:rPr>
              <a:t>JA!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7658025" y="1417866"/>
            <a:ext cx="128588" cy="441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3600" b="1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44" name="Abgerundetes Rechteck 43"/>
          <p:cNvSpPr/>
          <p:nvPr/>
        </p:nvSpPr>
        <p:spPr>
          <a:xfrm>
            <a:off x="2051720" y="1638761"/>
            <a:ext cx="5841734" cy="426893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2400" dirty="0" smtClean="0"/>
              <a:t>Komplexe Aufgaben fördern und fördern das Denken. Sie eignen sich als Einstieg zum neuen Thema, weil sie ein Problem darstellen, dessen Lösung angestrebt werden kann. Komplexe Aufgabe fungieren als </a:t>
            </a:r>
            <a:r>
              <a:rPr lang="de-AT" sz="2400" dirty="0" err="1" smtClean="0"/>
              <a:t>Zielbild</a:t>
            </a:r>
            <a:r>
              <a:rPr lang="de-AT" sz="2400" dirty="0" smtClean="0"/>
              <a:t> für Lern- und Lehrprozesse und sind nötig, um das gesamte Leistungsspektrum bei der Leistungsfeststellung sichtbar zu machen.</a:t>
            </a:r>
            <a:endParaRPr lang="de-AT" sz="2400" dirty="0"/>
          </a:p>
        </p:txBody>
      </p:sp>
    </p:spTree>
    <p:extLst>
      <p:ext uri="{BB962C8B-B14F-4D97-AF65-F5344CB8AC3E}">
        <p14:creationId xmlns:p14="http://schemas.microsoft.com/office/powerpoint/2010/main" val="274364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Beurteilungsstufen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sz="2000" dirty="0"/>
              <a:t>„Die Definition der Notenstufen stellt sehr hohe Ansprüche nicht nur an die Schüler/innen, sondern auch an den Unterricht. Denn schon der Genügend-Schüler braucht Anwendungskompetenz, der Befriedigend-Schüler muss „das Wesentliche zur Gänze“ beherrschen und für bessere Bewertungen sind Transferfähigkeit und Eigenständigkeit gefordert. Diese Forderungen finden nicht immer Entsprechung im Unterricht; Stoff- und Vollständigkeitsorientierung verdrängen manchmal die Orientierung am Exemplarischen; das Üben, die Anwendung des Gelernten an neuen Beispielen kommt oft zu kurz. „Dem Stand des Unterrichts“ entsprechend dürften dann Lernziele höheren Niveaus nicht eingefordert werden – fairerweise gegenüber dem/der Lernenden und korrekterweise angesichts der </a:t>
            </a:r>
            <a:r>
              <a:rPr lang="de-AT" sz="2000" dirty="0" err="1"/>
              <a:t>legistischen</a:t>
            </a:r>
            <a:r>
              <a:rPr lang="de-AT" sz="2000" dirty="0"/>
              <a:t> Vorgaben</a:t>
            </a:r>
            <a:r>
              <a:rPr lang="de-AT" sz="2000" dirty="0" smtClean="0"/>
              <a:t>.“ (Eder et al, 2009)</a:t>
            </a:r>
            <a:endParaRPr lang="de-AT" sz="2000" dirty="0"/>
          </a:p>
          <a:p>
            <a:pPr marL="0" indent="0">
              <a:buNone/>
            </a:pPr>
            <a:endParaRPr lang="de-AT" sz="2000" dirty="0"/>
          </a:p>
        </p:txBody>
      </p:sp>
    </p:spTree>
    <p:extLst>
      <p:ext uri="{BB962C8B-B14F-4D97-AF65-F5344CB8AC3E}">
        <p14:creationId xmlns:p14="http://schemas.microsoft.com/office/powerpoint/2010/main" val="325666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Überlegenswert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96000"/>
              <a:buFont typeface="+mj-lt"/>
              <a:buAutoNum type="arabicPeriod"/>
            </a:pPr>
            <a:r>
              <a:rPr lang="en-US" sz="2400" dirty="0" err="1">
                <a:sym typeface="Chalkboard" charset="0"/>
              </a:rPr>
              <a:t>Welcher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Prozentanteil</a:t>
            </a:r>
            <a:r>
              <a:rPr lang="en-US" sz="2400" dirty="0">
                <a:sym typeface="Chalkboard" charset="0"/>
              </a:rPr>
              <a:t> von </a:t>
            </a:r>
            <a:r>
              <a:rPr lang="en-US" sz="2400" dirty="0" err="1">
                <a:sym typeface="Chalkboard" charset="0"/>
              </a:rPr>
              <a:t>BiSt-Prüfungen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sind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im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Bereich</a:t>
            </a:r>
            <a:r>
              <a:rPr lang="en-US" sz="2400" dirty="0">
                <a:sym typeface="Chalkboard" charset="0"/>
              </a:rPr>
              <a:t> 1? </a:t>
            </a:r>
            <a:r>
              <a:rPr lang="en-US" sz="2400" dirty="0" err="1">
                <a:sym typeface="Chalkboard" charset="0"/>
              </a:rPr>
              <a:t>Im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Bereich</a:t>
            </a:r>
            <a:r>
              <a:rPr lang="en-US" sz="2400" dirty="0">
                <a:sym typeface="Chalkboard" charset="0"/>
              </a:rPr>
              <a:t> 2? 3? 4?</a:t>
            </a:r>
          </a:p>
          <a:p>
            <a:pPr marL="457200" indent="-457200">
              <a:buSzPct val="96000"/>
              <a:buFont typeface="+mj-lt"/>
              <a:buAutoNum type="arabicPeriod"/>
            </a:pPr>
            <a:r>
              <a:rPr lang="en-US" sz="2400" dirty="0" err="1">
                <a:sym typeface="Chalkboard" charset="0"/>
              </a:rPr>
              <a:t>Welcher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Prozentanteil</a:t>
            </a:r>
            <a:r>
              <a:rPr lang="en-US" sz="2400" dirty="0">
                <a:sym typeface="Chalkboard" charset="0"/>
              </a:rPr>
              <a:t> von </a:t>
            </a:r>
            <a:r>
              <a:rPr lang="en-US" sz="2400" dirty="0" err="1">
                <a:sym typeface="Chalkboard" charset="0"/>
              </a:rPr>
              <a:t>Aufgaben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im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Unterricht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bzw</a:t>
            </a:r>
            <a:r>
              <a:rPr lang="en-US" sz="2400" dirty="0">
                <a:sym typeface="Chalkboard" charset="0"/>
              </a:rPr>
              <a:t>. auf </a:t>
            </a:r>
            <a:r>
              <a:rPr lang="en-US" sz="2400" dirty="0" err="1">
                <a:sym typeface="Chalkboard" charset="0"/>
              </a:rPr>
              <a:t>Schularbeiten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sind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im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Bereich</a:t>
            </a:r>
            <a:r>
              <a:rPr lang="en-US" sz="2400" dirty="0">
                <a:sym typeface="Chalkboard" charset="0"/>
              </a:rPr>
              <a:t> 1? </a:t>
            </a:r>
            <a:r>
              <a:rPr lang="en-US" sz="2400" dirty="0" err="1">
                <a:sym typeface="Chalkboard" charset="0"/>
              </a:rPr>
              <a:t>Im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Bereich</a:t>
            </a:r>
            <a:r>
              <a:rPr lang="en-US" sz="2400" dirty="0">
                <a:sym typeface="Chalkboard" charset="0"/>
              </a:rPr>
              <a:t> 2? 3? 4? </a:t>
            </a:r>
          </a:p>
          <a:p>
            <a:pPr marL="457200" indent="-457200">
              <a:buSzPct val="96000"/>
              <a:buFont typeface="+mj-lt"/>
              <a:buAutoNum type="arabicPeriod"/>
            </a:pPr>
            <a:r>
              <a:rPr lang="en-US" sz="2400" dirty="0" err="1">
                <a:sym typeface="Chalkboard" charset="0"/>
              </a:rPr>
              <a:t>Wenn</a:t>
            </a:r>
            <a:r>
              <a:rPr lang="en-US" sz="2400" dirty="0">
                <a:sym typeface="Chalkboard" charset="0"/>
              </a:rPr>
              <a:t> der </a:t>
            </a:r>
            <a:r>
              <a:rPr lang="en-US" sz="2400" dirty="0" err="1">
                <a:sym typeface="Chalkboard" charset="0"/>
              </a:rPr>
              <a:t>überwiegende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Teil</a:t>
            </a:r>
            <a:r>
              <a:rPr lang="en-US" sz="2400" dirty="0">
                <a:sym typeface="Chalkboard" charset="0"/>
              </a:rPr>
              <a:t> von </a:t>
            </a:r>
            <a:r>
              <a:rPr lang="en-US" sz="2400" dirty="0" err="1">
                <a:sym typeface="Chalkboard" charset="0"/>
              </a:rPr>
              <a:t>BiSt-Prüfungsaufgaben</a:t>
            </a:r>
            <a:r>
              <a:rPr lang="en-US" sz="2400" dirty="0">
                <a:sym typeface="Chalkboard" charset="0"/>
              </a:rPr>
              <a:t> (und </a:t>
            </a:r>
            <a:r>
              <a:rPr lang="en-US" sz="2400" dirty="0" err="1">
                <a:sym typeface="Chalkboard" charset="0"/>
              </a:rPr>
              <a:t>im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Leben</a:t>
            </a:r>
            <a:r>
              <a:rPr lang="en-US" sz="2400" dirty="0">
                <a:sym typeface="Chalkboard" charset="0"/>
              </a:rPr>
              <a:t>) </a:t>
            </a:r>
            <a:r>
              <a:rPr lang="en-US" sz="2400" dirty="0" err="1">
                <a:sym typeface="Chalkboard" charset="0"/>
              </a:rPr>
              <a:t>im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Bereich</a:t>
            </a:r>
            <a:r>
              <a:rPr lang="en-US" sz="2400" dirty="0">
                <a:sym typeface="Chalkboard" charset="0"/>
              </a:rPr>
              <a:t> 3 </a:t>
            </a:r>
            <a:r>
              <a:rPr lang="en-US" sz="2400" dirty="0" err="1">
                <a:sym typeface="Chalkboard" charset="0"/>
              </a:rPr>
              <a:t>oder</a:t>
            </a:r>
            <a:r>
              <a:rPr lang="en-US" sz="2400" dirty="0">
                <a:sym typeface="Chalkboard" charset="0"/>
              </a:rPr>
              <a:t> 4 </a:t>
            </a:r>
            <a:r>
              <a:rPr lang="en-US" sz="2400" dirty="0" err="1">
                <a:sym typeface="Chalkboard" charset="0"/>
              </a:rPr>
              <a:t>sind</a:t>
            </a:r>
            <a:r>
              <a:rPr lang="en-US" sz="2400" dirty="0">
                <a:sym typeface="Chalkboard" charset="0"/>
              </a:rPr>
              <a:t>, was </a:t>
            </a:r>
            <a:r>
              <a:rPr lang="en-US" sz="2400" dirty="0" err="1">
                <a:sym typeface="Chalkboard" charset="0"/>
              </a:rPr>
              <a:t>machen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wir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im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Unterricht</a:t>
            </a:r>
            <a:r>
              <a:rPr lang="en-US" sz="2400" dirty="0">
                <a:sym typeface="Chalkboard" charset="0"/>
              </a:rPr>
              <a:t>, um </a:t>
            </a:r>
            <a:r>
              <a:rPr lang="en-US" sz="2400" dirty="0" err="1">
                <a:sym typeface="Chalkboard" charset="0"/>
              </a:rPr>
              <a:t>diese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Kompetenzen</a:t>
            </a:r>
            <a:r>
              <a:rPr lang="en-US" sz="2400" dirty="0">
                <a:sym typeface="Chalkboard" charset="0"/>
              </a:rPr>
              <a:t> in der </a:t>
            </a:r>
            <a:r>
              <a:rPr lang="en-US" sz="2400" dirty="0" err="1">
                <a:sym typeface="Chalkboard" charset="0"/>
              </a:rPr>
              <a:t>Schule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zu</a:t>
            </a:r>
            <a:r>
              <a:rPr lang="en-US" sz="2400" dirty="0">
                <a:sym typeface="Chalkboard" charset="0"/>
              </a:rPr>
              <a:t> </a:t>
            </a:r>
            <a:r>
              <a:rPr lang="en-US" sz="2400" dirty="0" err="1">
                <a:sym typeface="Chalkboard" charset="0"/>
              </a:rPr>
              <a:t>entwickeln</a:t>
            </a:r>
            <a:r>
              <a:rPr lang="en-US" sz="2400" dirty="0" smtClean="0">
                <a:sym typeface="Chalkboard" charset="0"/>
              </a:rPr>
              <a:t>?</a:t>
            </a:r>
            <a:endParaRPr lang="en-US" sz="2400" dirty="0">
              <a:sym typeface="Chalkboard" charset="0"/>
            </a:endParaRPr>
          </a:p>
          <a:p>
            <a:pPr marL="457200" indent="-457200">
              <a:buFont typeface="+mj-lt"/>
              <a:buAutoNum type="arabicPeriod"/>
            </a:pPr>
            <a:endParaRPr lang="de-AT" sz="240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AT" sz="2800" dirty="0" smtClean="0">
                <a:solidFill>
                  <a:srgbClr val="A31A7E"/>
                </a:solidFill>
              </a:rPr>
              <a:t>Energie folgt Aufmerksamkeit!</a:t>
            </a:r>
            <a:endParaRPr lang="de-AT" sz="2800" dirty="0">
              <a:solidFill>
                <a:srgbClr val="A31A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58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6562725" cy="1143000"/>
          </a:xfrm>
        </p:spPr>
        <p:txBody>
          <a:bodyPr/>
          <a:lstStyle/>
          <a:p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>„Grundlegend“ und „vertieft“ als mehr oder weniger Komplex</a:t>
            </a:r>
            <a:br>
              <a:rPr lang="de-AT" dirty="0" smtClean="0"/>
            </a:br>
            <a:endParaRPr lang="de-AT" sz="2000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953136"/>
            <a:ext cx="8003232" cy="4173027"/>
          </a:xfrm>
        </p:spPr>
        <p:txBody>
          <a:bodyPr/>
          <a:lstStyle/>
          <a:p>
            <a:pPr marL="0" indent="0">
              <a:buNone/>
            </a:pPr>
            <a:r>
              <a:rPr lang="de-AT" sz="2800" dirty="0" smtClean="0"/>
              <a:t>Die Gesetzgebung sieht die Beurteilung einer Leistung entlang des Grades ihrer Komplexität </a:t>
            </a:r>
            <a:r>
              <a:rPr lang="de-AT" sz="2800" dirty="0" smtClean="0"/>
              <a:t>vor (s. </a:t>
            </a:r>
            <a:r>
              <a:rPr lang="de-AT" sz="2800" dirty="0" err="1" smtClean="0"/>
              <a:t>SchOG</a:t>
            </a:r>
            <a:r>
              <a:rPr lang="de-AT" sz="2800" dirty="0" smtClean="0"/>
              <a:t> §8).  </a:t>
            </a:r>
            <a:r>
              <a:rPr lang="de-AT" sz="2800" dirty="0" smtClean="0"/>
              <a:t>Was ist Komplexität? Wie können wir das umsetzen? </a:t>
            </a:r>
          </a:p>
          <a:p>
            <a:pPr marL="0" indent="0">
              <a:buNone/>
            </a:pPr>
            <a:r>
              <a:rPr lang="de-AT" sz="2800" dirty="0" smtClean="0"/>
              <a:t>Zwei Aspekte sind für die Praxis relevant:</a:t>
            </a:r>
          </a:p>
          <a:p>
            <a:r>
              <a:rPr lang="de-AT" sz="2800" dirty="0" smtClean="0"/>
              <a:t>Komplexitätsgrad einer </a:t>
            </a:r>
            <a:r>
              <a:rPr lang="de-AT" sz="2800" i="1" dirty="0" smtClean="0"/>
              <a:t>Aufgabe</a:t>
            </a:r>
          </a:p>
          <a:p>
            <a:r>
              <a:rPr lang="de-AT" sz="2800" dirty="0"/>
              <a:t>Komplexitätsgrad einer </a:t>
            </a:r>
            <a:r>
              <a:rPr lang="de-AT" sz="2800" i="1" dirty="0" smtClean="0"/>
              <a:t>Leistung</a:t>
            </a:r>
          </a:p>
        </p:txBody>
      </p:sp>
    </p:spTree>
    <p:extLst>
      <p:ext uri="{BB962C8B-B14F-4D97-AF65-F5344CB8AC3E}">
        <p14:creationId xmlns:p14="http://schemas.microsoft.com/office/powerpoint/2010/main" val="236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Was ist Komplexität?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SzPct val="125000"/>
              <a:buNone/>
            </a:pPr>
            <a:r>
              <a:rPr lang="en-US" sz="2800" dirty="0" err="1" smtClean="0">
                <a:sym typeface="Chalkboard" charset="0"/>
              </a:rPr>
              <a:t>Komplexität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als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Fachbegriff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im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Schulwesen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bezieht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sich</a:t>
            </a:r>
            <a:r>
              <a:rPr lang="en-US" sz="2800" dirty="0" smtClean="0">
                <a:sym typeface="Chalkboard" charset="0"/>
              </a:rPr>
              <a:t> auf </a:t>
            </a:r>
            <a:r>
              <a:rPr lang="en-US" sz="2800" dirty="0" err="1" smtClean="0">
                <a:sym typeface="Chalkboard" charset="0"/>
              </a:rPr>
              <a:t>kognitiven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Anspruch</a:t>
            </a:r>
            <a:r>
              <a:rPr lang="en-US" sz="2800" dirty="0" smtClean="0">
                <a:sym typeface="Chalkboard" charset="0"/>
              </a:rPr>
              <a:t>:</a:t>
            </a:r>
          </a:p>
          <a:p>
            <a:pPr>
              <a:buSzPct val="125000"/>
            </a:pPr>
            <a:r>
              <a:rPr lang="en-US" sz="2800" dirty="0" smtClean="0">
                <a:sym typeface="Chalkboard" charset="0"/>
              </a:rPr>
              <a:t>Die Art und </a:t>
            </a:r>
            <a:r>
              <a:rPr lang="en-US" sz="2800" dirty="0" err="1" smtClean="0">
                <a:sym typeface="Chalkboard" charset="0"/>
              </a:rPr>
              <a:t>Komplexität</a:t>
            </a:r>
            <a:r>
              <a:rPr lang="en-US" sz="2800" dirty="0" smtClean="0">
                <a:sym typeface="Chalkboard" charset="0"/>
              </a:rPr>
              <a:t> des </a:t>
            </a:r>
            <a:r>
              <a:rPr lang="en-US" sz="2800" dirty="0" err="1" smtClean="0">
                <a:sym typeface="Chalkboard" charset="0"/>
              </a:rPr>
              <a:t>Denkens</a:t>
            </a:r>
            <a:r>
              <a:rPr lang="en-US" sz="2800" dirty="0" smtClean="0">
                <a:sym typeface="Chalkboard" charset="0"/>
              </a:rPr>
              <a:t>, die von </a:t>
            </a:r>
            <a:r>
              <a:rPr lang="en-US" sz="2800" dirty="0" err="1" smtClean="0">
                <a:sym typeface="Chalkboard" charset="0"/>
              </a:rPr>
              <a:t>Schüler</a:t>
            </a:r>
            <a:r>
              <a:rPr lang="en-US" sz="2800" dirty="0" smtClean="0">
                <a:sym typeface="Chalkboard" charset="0"/>
              </a:rPr>
              <a:t>/</a:t>
            </a:r>
            <a:r>
              <a:rPr lang="en-US" sz="2800" dirty="0" err="1" smtClean="0">
                <a:sym typeface="Chalkboard" charset="0"/>
              </a:rPr>
              <a:t>innen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verlangt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wird</a:t>
            </a:r>
            <a:r>
              <a:rPr lang="en-US" sz="2800" dirty="0" smtClean="0">
                <a:sym typeface="Chalkboard" charset="0"/>
              </a:rPr>
              <a:t>, um </a:t>
            </a:r>
            <a:r>
              <a:rPr lang="en-US" sz="2800" dirty="0" err="1" smtClean="0">
                <a:sym typeface="Chalkboard" charset="0"/>
              </a:rPr>
              <a:t>eine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Aufgabe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erfolgreich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zu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" charset="0"/>
              </a:rPr>
              <a:t>lösen</a:t>
            </a:r>
            <a:r>
              <a:rPr lang="en-US" sz="2800" dirty="0" smtClean="0">
                <a:sym typeface="Chalkboard" charset="0"/>
              </a:rPr>
              <a:t>.</a:t>
            </a:r>
          </a:p>
          <a:p>
            <a:pPr>
              <a:buSzPct val="125000"/>
            </a:pPr>
            <a:r>
              <a:rPr lang="en-US" sz="2800" dirty="0" smtClean="0">
                <a:sym typeface="Chalkboard" charset="0"/>
              </a:rPr>
              <a:t>Die Art und Weise </a:t>
            </a:r>
            <a:r>
              <a:rPr lang="en-US" sz="2800" dirty="0" err="1" smtClean="0">
                <a:sym typeface="Chalkboard" charset="0"/>
              </a:rPr>
              <a:t>wie</a:t>
            </a:r>
            <a:r>
              <a:rPr lang="en-US" sz="2800" dirty="0" smtClean="0">
                <a:sym typeface="Chalkboard" charset="0"/>
              </a:rPr>
              <a:t> </a:t>
            </a:r>
            <a:r>
              <a:rPr lang="en-US" sz="2800" dirty="0" err="1" smtClean="0">
                <a:sym typeface="Chalkboard Bold" charset="0"/>
              </a:rPr>
              <a:t>Schüler</a:t>
            </a:r>
            <a:r>
              <a:rPr lang="en-US" sz="2800" dirty="0" smtClean="0">
                <a:sym typeface="Chalkboard Bold" charset="0"/>
              </a:rPr>
              <a:t>/</a:t>
            </a:r>
            <a:r>
              <a:rPr lang="en-US" sz="2800" dirty="0" err="1" smtClean="0">
                <a:sym typeface="Chalkboard Bold" charset="0"/>
              </a:rPr>
              <a:t>innen</a:t>
            </a:r>
            <a:r>
              <a:rPr lang="en-US" sz="2800" dirty="0" smtClean="0">
                <a:sym typeface="Chalkboard Bold" charset="0"/>
              </a:rPr>
              <a:t> </a:t>
            </a:r>
            <a:r>
              <a:rPr lang="en-US" sz="2800" dirty="0" err="1" smtClean="0">
                <a:sym typeface="Chalkboard Bold" charset="0"/>
              </a:rPr>
              <a:t>sich</a:t>
            </a:r>
            <a:r>
              <a:rPr lang="en-US" sz="2800" dirty="0" smtClean="0">
                <a:sym typeface="Chalkboard Bold" charset="0"/>
              </a:rPr>
              <a:t> </a:t>
            </a:r>
            <a:r>
              <a:rPr lang="en-US" sz="2800" dirty="0" err="1" smtClean="0">
                <a:sym typeface="Chalkboard Bold" charset="0"/>
              </a:rPr>
              <a:t>mit</a:t>
            </a:r>
            <a:r>
              <a:rPr lang="en-US" sz="2800" dirty="0" smtClean="0">
                <a:sym typeface="Chalkboard Bold" charset="0"/>
              </a:rPr>
              <a:t> den </a:t>
            </a:r>
            <a:r>
              <a:rPr lang="en-US" sz="2800" dirty="0" err="1" smtClean="0">
                <a:sym typeface="Chalkboard Bold" charset="0"/>
              </a:rPr>
              <a:t>Inhalten</a:t>
            </a:r>
            <a:r>
              <a:rPr lang="en-US" sz="2800" dirty="0" smtClean="0">
                <a:sym typeface="Chalkboard Bold" charset="0"/>
              </a:rPr>
              <a:t> </a:t>
            </a:r>
            <a:r>
              <a:rPr lang="en-US" sz="2800" dirty="0" err="1" smtClean="0">
                <a:sym typeface="Chalkboard Bold" charset="0"/>
              </a:rPr>
              <a:t>auseinander</a:t>
            </a:r>
            <a:r>
              <a:rPr lang="en-US" sz="2800" dirty="0" smtClean="0">
                <a:sym typeface="Chalkboard Bold" charset="0"/>
              </a:rPr>
              <a:t> </a:t>
            </a:r>
            <a:r>
              <a:rPr lang="en-US" sz="2800" dirty="0" err="1" smtClean="0">
                <a:sym typeface="Chalkboard Bold" charset="0"/>
              </a:rPr>
              <a:t>setzen</a:t>
            </a:r>
            <a:endParaRPr lang="en-US" sz="2800" dirty="0">
              <a:sym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107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Komplexität </a:t>
            </a:r>
            <a:r>
              <a:rPr lang="de-AT" dirty="0" smtClean="0"/>
              <a:t>≠ Schwierigkeit!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423317"/>
            <a:ext cx="8568952" cy="4525963"/>
          </a:xfrm>
        </p:spPr>
        <p:txBody>
          <a:bodyPr/>
          <a:lstStyle/>
          <a:p>
            <a:pPr marL="0" indent="0" algn="ctr">
              <a:buSzPct val="125000"/>
              <a:buNone/>
            </a:pPr>
            <a:r>
              <a:rPr lang="de-AT" sz="2800" b="1" dirty="0"/>
              <a:t>Schwierigkeit bezieht sich auf die Häufigkeit von korrekten Antworten zu einer Frage. </a:t>
            </a:r>
            <a:endParaRPr lang="de-AT" sz="2800" b="1" dirty="0" smtClean="0"/>
          </a:p>
          <a:p>
            <a:pPr marL="0" indent="0">
              <a:buSzPct val="125000"/>
              <a:buNone/>
            </a:pPr>
            <a:r>
              <a:rPr lang="de-AT" sz="2800" dirty="0" smtClean="0"/>
              <a:t>Beispiel</a:t>
            </a:r>
            <a:r>
              <a:rPr lang="de-AT" sz="2800" dirty="0"/>
              <a:t>: </a:t>
            </a:r>
            <a:endParaRPr lang="de-AT" sz="2800" dirty="0" smtClean="0"/>
          </a:p>
          <a:p>
            <a:pPr>
              <a:buSzPct val="125000"/>
            </a:pPr>
            <a:r>
              <a:rPr lang="de-AT" sz="2800" dirty="0" smtClean="0"/>
              <a:t>„</a:t>
            </a:r>
            <a:r>
              <a:rPr lang="de-AT" sz="2800" dirty="0"/>
              <a:t>Was bedeutet ‚unklar‘?“ </a:t>
            </a: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>
                <a:solidFill>
                  <a:srgbClr val="FF0000"/>
                </a:solidFill>
              </a:rPr>
              <a:t>Wenn </a:t>
            </a:r>
            <a:r>
              <a:rPr lang="de-AT" sz="2800" dirty="0">
                <a:solidFill>
                  <a:srgbClr val="FF0000"/>
                </a:solidFill>
              </a:rPr>
              <a:t>viele </a:t>
            </a:r>
            <a:r>
              <a:rPr lang="de-AT" sz="2800" dirty="0" smtClean="0">
                <a:solidFill>
                  <a:srgbClr val="FF0000"/>
                </a:solidFill>
              </a:rPr>
              <a:t>Prüflinge diese </a:t>
            </a:r>
            <a:r>
              <a:rPr lang="de-AT" sz="2800" dirty="0">
                <a:solidFill>
                  <a:srgbClr val="FF0000"/>
                </a:solidFill>
              </a:rPr>
              <a:t>Frage beantworten können, ist es leicht. </a:t>
            </a:r>
            <a:endParaRPr lang="de-AT" sz="2800" dirty="0" smtClean="0">
              <a:solidFill>
                <a:srgbClr val="FF0000"/>
              </a:solidFill>
            </a:endParaRPr>
          </a:p>
          <a:p>
            <a:pPr>
              <a:buSzPct val="125000"/>
            </a:pPr>
            <a:r>
              <a:rPr lang="de-AT" sz="2800" dirty="0" smtClean="0"/>
              <a:t>„</a:t>
            </a:r>
            <a:r>
              <a:rPr lang="de-AT" sz="2800" dirty="0"/>
              <a:t>Was bedeutet ‚Ambiguitätstoleranz‘?“ </a:t>
            </a: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>
                <a:solidFill>
                  <a:srgbClr val="FF0000"/>
                </a:solidFill>
              </a:rPr>
              <a:t>Wenn </a:t>
            </a:r>
            <a:r>
              <a:rPr lang="de-AT" sz="2800" dirty="0">
                <a:solidFill>
                  <a:srgbClr val="FF0000"/>
                </a:solidFill>
              </a:rPr>
              <a:t>wenige </a:t>
            </a:r>
            <a:r>
              <a:rPr lang="de-AT" sz="2800" dirty="0" smtClean="0">
                <a:solidFill>
                  <a:srgbClr val="FF0000"/>
                </a:solidFill>
              </a:rPr>
              <a:t>Prüflinge diese </a:t>
            </a:r>
            <a:r>
              <a:rPr lang="de-AT" sz="2800" dirty="0">
                <a:solidFill>
                  <a:srgbClr val="FF0000"/>
                </a:solidFill>
              </a:rPr>
              <a:t>Frage beantworten können, ist es schwierig. </a:t>
            </a:r>
            <a:endParaRPr lang="de-AT" sz="2800" dirty="0" smtClean="0">
              <a:solidFill>
                <a:srgbClr val="FF0000"/>
              </a:solidFill>
            </a:endParaRPr>
          </a:p>
          <a:p>
            <a:pPr marL="0" indent="0">
              <a:buSzPct val="125000"/>
              <a:buNone/>
            </a:pPr>
            <a:r>
              <a:rPr lang="de-AT" sz="2800" b="1" dirty="0" smtClean="0">
                <a:sym typeface="Chalkboard" charset="0"/>
              </a:rPr>
              <a:t>BEIDE Fragen stellen den gleichen kognitiven Anspruch!</a:t>
            </a:r>
            <a:endParaRPr lang="en-US" sz="2800" b="1" dirty="0">
              <a:sym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31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Überlegungswert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ctr">
              <a:buNone/>
            </a:pPr>
            <a:r>
              <a:rPr lang="de-AT" sz="3600" dirty="0" smtClean="0">
                <a:solidFill>
                  <a:srgbClr val="A31A7E"/>
                </a:solidFill>
              </a:rPr>
              <a:t>Wir können vielleicht </a:t>
            </a:r>
            <a:r>
              <a:rPr lang="de-AT" sz="3600" dirty="0" smtClean="0">
                <a:solidFill>
                  <a:srgbClr val="A31A7E"/>
                </a:solidFill>
              </a:rPr>
              <a:t>andere dort </a:t>
            </a:r>
            <a:r>
              <a:rPr lang="de-AT" sz="3600" dirty="0" smtClean="0">
                <a:solidFill>
                  <a:srgbClr val="A31A7E"/>
                </a:solidFill>
              </a:rPr>
              <a:t>nicht abholen, wo sie sind, weil wir das </a:t>
            </a:r>
            <a:r>
              <a:rPr lang="de-AT" sz="3600" dirty="0" smtClean="0">
                <a:solidFill>
                  <a:srgbClr val="A31A7E"/>
                </a:solidFill>
              </a:rPr>
              <a:t>nie wirklich </a:t>
            </a:r>
            <a:r>
              <a:rPr lang="de-AT" sz="3600" dirty="0" smtClean="0">
                <a:solidFill>
                  <a:srgbClr val="A31A7E"/>
                </a:solidFill>
              </a:rPr>
              <a:t>wissen können, wo sie im Moment sind, ABER: wir können jedem Kind, jedem Mensch als Denkende begegnen und entsprechenden Anspruch stellen</a:t>
            </a:r>
            <a:r>
              <a:rPr lang="de-AT" sz="3600" dirty="0" smtClean="0">
                <a:solidFill>
                  <a:srgbClr val="A31A7E"/>
                </a:solidFill>
              </a:rPr>
              <a:t>.</a:t>
            </a:r>
            <a:endParaRPr lang="de-AT" sz="3600" dirty="0" smtClean="0">
              <a:solidFill>
                <a:srgbClr val="A31A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23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Kernidee</a:t>
            </a:r>
            <a:endParaRPr lang="de-AT" dirty="0"/>
          </a:p>
        </p:txBody>
      </p:sp>
      <p:pic>
        <p:nvPicPr>
          <p:cNvPr id="1026" name="Picture 2" descr="http://www.sethskim.com/wp-content/uploads/2011/08/Kid-Thinking.jpg"/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6"/>
          <a:stretch/>
        </p:blipFill>
        <p:spPr bwMode="auto">
          <a:xfrm>
            <a:off x="2191870" y="1988840"/>
            <a:ext cx="4946199" cy="338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2555776" y="19888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eSansCorrespondence" pitchFamily="34" charset="0"/>
              </a:rPr>
              <a:t>Jede/r denkt!</a:t>
            </a:r>
            <a:endParaRPr lang="de-AT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eSansCorrespondenc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85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AutoShape 3"/>
          <p:cNvSpPr>
            <a:spLocks noChangeAspect="1" noChangeArrowheads="1" noTextEdit="1"/>
          </p:cNvSpPr>
          <p:nvPr/>
        </p:nvSpPr>
        <p:spPr bwMode="auto">
          <a:xfrm>
            <a:off x="2763044" y="1403941"/>
            <a:ext cx="6629400" cy="5407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6742907" y="1417866"/>
            <a:ext cx="128588" cy="441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3600" b="1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2763044" y="1822946"/>
            <a:ext cx="42863" cy="146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2763044" y="1963458"/>
            <a:ext cx="42863" cy="146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5129" name="Rectangle 10"/>
          <p:cNvSpPr>
            <a:spLocks noChangeArrowheads="1"/>
          </p:cNvSpPr>
          <p:nvPr/>
        </p:nvSpPr>
        <p:spPr bwMode="auto">
          <a:xfrm>
            <a:off x="4528344" y="2109033"/>
            <a:ext cx="77788" cy="26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FF"/>
                </a:solidFill>
              </a:rPr>
              <a:t> </a:t>
            </a:r>
            <a:endParaRPr lang="en-US"/>
          </a:p>
        </p:txBody>
      </p:sp>
      <p:sp>
        <p:nvSpPr>
          <p:cNvPr id="5131" name="Rectangle 12"/>
          <p:cNvSpPr>
            <a:spLocks noChangeArrowheads="1"/>
          </p:cNvSpPr>
          <p:nvPr/>
        </p:nvSpPr>
        <p:spPr bwMode="auto">
          <a:xfrm>
            <a:off x="8908257" y="2364740"/>
            <a:ext cx="77788" cy="26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5132" name="Rectangle 13"/>
          <p:cNvSpPr>
            <a:spLocks noChangeArrowheads="1"/>
          </p:cNvSpPr>
          <p:nvPr/>
        </p:nvSpPr>
        <p:spPr bwMode="auto">
          <a:xfrm>
            <a:off x="2763044" y="2621713"/>
            <a:ext cx="77788" cy="26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5134" name="Rectangle 15"/>
          <p:cNvSpPr>
            <a:spLocks noChangeArrowheads="1"/>
          </p:cNvSpPr>
          <p:nvPr/>
        </p:nvSpPr>
        <p:spPr bwMode="auto">
          <a:xfrm>
            <a:off x="5350669" y="2876154"/>
            <a:ext cx="77788" cy="26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FF"/>
                </a:solidFill>
              </a:rPr>
              <a:t> </a:t>
            </a:r>
            <a:endParaRPr lang="en-US"/>
          </a:p>
        </p:txBody>
      </p:sp>
      <p:sp>
        <p:nvSpPr>
          <p:cNvPr id="5136" name="Rectangle 18"/>
          <p:cNvSpPr>
            <a:spLocks noChangeArrowheads="1"/>
          </p:cNvSpPr>
          <p:nvPr/>
        </p:nvSpPr>
        <p:spPr bwMode="auto">
          <a:xfrm>
            <a:off x="6130132" y="3388833"/>
            <a:ext cx="77788" cy="26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5137" name="Rectangle 19"/>
          <p:cNvSpPr>
            <a:spLocks noChangeArrowheads="1"/>
          </p:cNvSpPr>
          <p:nvPr/>
        </p:nvSpPr>
        <p:spPr bwMode="auto">
          <a:xfrm>
            <a:off x="2763044" y="3645806"/>
            <a:ext cx="77788" cy="26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5139" name="Rectangle 21"/>
          <p:cNvSpPr>
            <a:spLocks noChangeArrowheads="1"/>
          </p:cNvSpPr>
          <p:nvPr/>
        </p:nvSpPr>
        <p:spPr bwMode="auto">
          <a:xfrm>
            <a:off x="5901532" y="3901512"/>
            <a:ext cx="77788" cy="26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FF"/>
                </a:solidFill>
              </a:rPr>
              <a:t> </a:t>
            </a:r>
            <a:endParaRPr lang="en-US"/>
          </a:p>
        </p:txBody>
      </p:sp>
      <p:sp>
        <p:nvSpPr>
          <p:cNvPr id="5141" name="Rectangle 26"/>
          <p:cNvSpPr>
            <a:spLocks noChangeArrowheads="1"/>
          </p:cNvSpPr>
          <p:nvPr/>
        </p:nvSpPr>
        <p:spPr bwMode="auto">
          <a:xfrm>
            <a:off x="6996907" y="4669899"/>
            <a:ext cx="77788" cy="26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5142" name="Rectangle 27"/>
          <p:cNvSpPr>
            <a:spLocks noChangeArrowheads="1"/>
          </p:cNvSpPr>
          <p:nvPr/>
        </p:nvSpPr>
        <p:spPr bwMode="auto">
          <a:xfrm>
            <a:off x="2763044" y="4925605"/>
            <a:ext cx="77788" cy="26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5144" name="Rectangle 29"/>
          <p:cNvSpPr>
            <a:spLocks noChangeArrowheads="1"/>
          </p:cNvSpPr>
          <p:nvPr/>
        </p:nvSpPr>
        <p:spPr bwMode="auto">
          <a:xfrm>
            <a:off x="5963444" y="5182578"/>
            <a:ext cx="77788" cy="26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FF"/>
                </a:solidFill>
              </a:rPr>
              <a:t> </a:t>
            </a:r>
            <a:endParaRPr lang="en-US"/>
          </a:p>
        </p:txBody>
      </p:sp>
      <p:sp>
        <p:nvSpPr>
          <p:cNvPr id="5146" name="Rectangle 32"/>
          <p:cNvSpPr>
            <a:spLocks noChangeArrowheads="1"/>
          </p:cNvSpPr>
          <p:nvPr/>
        </p:nvSpPr>
        <p:spPr bwMode="auto">
          <a:xfrm>
            <a:off x="8979694" y="5693991"/>
            <a:ext cx="77788" cy="269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sp>
        <p:nvSpPr>
          <p:cNvPr id="5123" name="Titel 32"/>
          <p:cNvSpPr>
            <a:spLocks noGrp="1"/>
          </p:cNvSpPr>
          <p:nvPr>
            <p:ph type="title"/>
          </p:nvPr>
        </p:nvSpPr>
        <p:spPr>
          <a:xfrm>
            <a:off x="285750" y="0"/>
            <a:ext cx="6858000" cy="1511300"/>
          </a:xfrm>
        </p:spPr>
        <p:txBody>
          <a:bodyPr/>
          <a:lstStyle/>
          <a:p>
            <a:r>
              <a:rPr lang="de-AT" dirty="0" smtClean="0"/>
              <a:t>Webbs Modell „</a:t>
            </a:r>
            <a:r>
              <a:rPr lang="de-AT" dirty="0" err="1" smtClean="0"/>
              <a:t>Depths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Knowledge</a:t>
            </a:r>
            <a:r>
              <a:rPr lang="de-AT" dirty="0" smtClean="0"/>
              <a:t>“</a:t>
            </a:r>
          </a:p>
        </p:txBody>
      </p:sp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3247340328"/>
              </p:ext>
            </p:extLst>
          </p:nvPr>
        </p:nvGraphicFramePr>
        <p:xfrm>
          <a:off x="1187624" y="1604027"/>
          <a:ext cx="679241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616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85D9D09-CAA9-4AA8-8E75-3F5BB817AC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685D9D09-CAA9-4AA8-8E75-3F5BB817AC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2891B3E-E651-4339-ADA5-47692CA29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D2891B3E-E651-4339-ADA5-47692CA296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F8C3297-3299-4024-B184-B2F2DBFDEE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4F8C3297-3299-4024-B184-B2F2DBFDEE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8B5FA89-57BF-46E7-96DC-CC0C665F56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graphicEl>
                                              <a:dgm id="{88B5FA89-57BF-46E7-96DC-CC0C665F56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47CC7B-AF64-47F8-9694-8B8AF95AC7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graphicEl>
                                              <a:dgm id="{3247CC7B-AF64-47F8-9694-8B8AF95AC7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546AF53-6E98-4866-BD82-E5930CCBAD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A546AF53-6E98-4866-BD82-E5930CCBAD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267B62A-7E9F-4845-A214-9D4C9DC758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8267B62A-7E9F-4845-A214-9D4C9DC758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32FDA7-405D-43DA-A304-399BA08B1D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graphicEl>
                                              <a:dgm id="{AC32FDA7-405D-43DA-A304-399BA08B1D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5E58322-64B9-423F-B4C6-1FEC5C91FF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>
                                            <p:graphicEl>
                                              <a:dgm id="{E5E58322-64B9-423F-B4C6-1FEC5C91FF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550AF2B-FEF1-43C7-9E54-D0938A9993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>
                                            <p:graphicEl>
                                              <a:dgm id="{8550AF2B-FEF1-43C7-9E54-D0938A9993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4" r="4335"/>
          <a:stretch>
            <a:fillRect/>
          </a:stretch>
        </p:blipFill>
        <p:spPr bwMode="auto">
          <a:xfrm>
            <a:off x="2473325" y="0"/>
            <a:ext cx="66706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itel 1"/>
          <p:cNvSpPr>
            <a:spLocks noGrp="1"/>
          </p:cNvSpPr>
          <p:nvPr>
            <p:ph type="title"/>
          </p:nvPr>
        </p:nvSpPr>
        <p:spPr>
          <a:xfrm>
            <a:off x="142875" y="428625"/>
            <a:ext cx="3060973" cy="1511300"/>
          </a:xfrm>
        </p:spPr>
        <p:txBody>
          <a:bodyPr/>
          <a:lstStyle/>
          <a:p>
            <a:pPr eaLnBrk="1" hangingPunct="1"/>
            <a:r>
              <a:rPr lang="de-AT" dirty="0" smtClean="0"/>
              <a:t>Webbs </a:t>
            </a:r>
            <a:br>
              <a:rPr lang="de-AT" dirty="0" smtClean="0"/>
            </a:br>
            <a:r>
              <a:rPr lang="de-AT" dirty="0" smtClean="0"/>
              <a:t>Modell</a:t>
            </a:r>
            <a:r>
              <a:rPr lang="de-AT" smtClean="0"/>
              <a:t>: </a:t>
            </a:r>
            <a:br>
              <a:rPr lang="de-AT" smtClean="0"/>
            </a:br>
            <a:r>
              <a:rPr lang="de-AT" smtClean="0"/>
              <a:t>Verb </a:t>
            </a:r>
            <a:r>
              <a:rPr lang="de-AT" dirty="0" smtClean="0"/>
              <a:t>als Orientierung</a:t>
            </a:r>
          </a:p>
        </p:txBody>
      </p:sp>
    </p:spTree>
    <p:extLst>
      <p:ext uri="{BB962C8B-B14F-4D97-AF65-F5344CB8AC3E}">
        <p14:creationId xmlns:p14="http://schemas.microsoft.com/office/powerpoint/2010/main" val="175284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ZLSVorlage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ZLSVorlage</Template>
  <TotalTime>0</TotalTime>
  <Words>1412</Words>
  <Application>Microsoft Office PowerPoint</Application>
  <PresentationFormat>Bildschirmpräsentation (4:3)</PresentationFormat>
  <Paragraphs>157</Paragraphs>
  <Slides>26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26</vt:i4>
      </vt:variant>
    </vt:vector>
  </HeadingPairs>
  <TitlesOfParts>
    <vt:vector size="28" baseType="lpstr">
      <vt:lpstr>ZLSVorlage</vt:lpstr>
      <vt:lpstr>Benutzerdefiniertes Design</vt:lpstr>
      <vt:lpstr>Du bist was du übst</vt:lpstr>
      <vt:lpstr>Ein Glücksache?</vt:lpstr>
      <vt:lpstr> „Grundlegend“ und „vertieft“ als mehr oder weniger Komplex </vt:lpstr>
      <vt:lpstr>Was ist Komplexität?</vt:lpstr>
      <vt:lpstr>Komplexität ≠ Schwierigkeit!</vt:lpstr>
      <vt:lpstr>Überlegungswert</vt:lpstr>
      <vt:lpstr>Kernidee</vt:lpstr>
      <vt:lpstr>Webbs Modell „Depths of Knowledge“</vt:lpstr>
      <vt:lpstr>Webbs  Modell:  Verb als Orientierung</vt:lpstr>
      <vt:lpstr>Denkpause</vt:lpstr>
      <vt:lpstr>Webbs  Depths  of  Knowledge</vt:lpstr>
      <vt:lpstr>Beispiel 2 Denkpause</vt:lpstr>
      <vt:lpstr>Webbs  Depths  of  Knowledge</vt:lpstr>
      <vt:lpstr>Webb-Bereiche in einem Thema</vt:lpstr>
      <vt:lpstr>Beispiele Webb Bereich 1</vt:lpstr>
      <vt:lpstr>Beispiele Webb Bereich 2</vt:lpstr>
      <vt:lpstr>Beispiele Bereich 3</vt:lpstr>
      <vt:lpstr>Beispiele Bereich 4</vt:lpstr>
      <vt:lpstr>Warum Webbs Modell?</vt:lpstr>
      <vt:lpstr>Webbs Modell ist nicht…</vt:lpstr>
      <vt:lpstr>Beispiel 1: „Komplexe“ Verben bei einfachen Aufgaben</vt:lpstr>
      <vt:lpstr>Beispiel 2: Gleiches Verb, 3 Bereiche</vt:lpstr>
      <vt:lpstr>Wissenscheck</vt:lpstr>
      <vt:lpstr>Sind komplexe Aufgaben für alle? </vt:lpstr>
      <vt:lpstr>Beurteilungsstufen</vt:lpstr>
      <vt:lpstr>Überlegenswert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Tanja</dc:creator>
  <cp:lastModifiedBy>Tanja</cp:lastModifiedBy>
  <cp:revision>67</cp:revision>
  <dcterms:created xsi:type="dcterms:W3CDTF">2012-09-09T09:00:32Z</dcterms:created>
  <dcterms:modified xsi:type="dcterms:W3CDTF">2012-12-07T16:28:51Z</dcterms:modified>
</cp:coreProperties>
</file>