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handoutMasterIdLst>
    <p:handoutMasterId r:id="rId13"/>
  </p:handoutMasterIdLst>
  <p:sldIdLst>
    <p:sldId id="382" r:id="rId3"/>
    <p:sldId id="459" r:id="rId4"/>
    <p:sldId id="446" r:id="rId5"/>
    <p:sldId id="453" r:id="rId6"/>
    <p:sldId id="454" r:id="rId7"/>
    <p:sldId id="455" r:id="rId8"/>
    <p:sldId id="456" r:id="rId9"/>
    <p:sldId id="457" r:id="rId10"/>
    <p:sldId id="458" r:id="rId11"/>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1A7E"/>
    <a:srgbClr val="E28AC5"/>
    <a:srgbClr val="CC3399"/>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5915" autoAdjust="0"/>
  </p:normalViewPr>
  <p:slideViewPr>
    <p:cSldViewPr>
      <p:cViewPr varScale="1">
        <p:scale>
          <a:sx n="67" d="100"/>
          <a:sy n="67" d="100"/>
        </p:scale>
        <p:origin x="-1158"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7E55ADF-7824-48BD-9D0D-DDE2F558E36A}" type="datetimeFigureOut">
              <a:rPr lang="de-AT"/>
              <a:pPr>
                <a:defRPr/>
              </a:pPr>
              <a:t>23.04.2013</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A488EE8-4CB2-4957-840C-142C87DA49BC}" type="slidenum">
              <a:rPr lang="de-AT"/>
              <a:pPr>
                <a:defRPr/>
              </a:pPr>
              <a:t>‹Nr.›</a:t>
            </a:fld>
            <a:endParaRPr lang="de-AT"/>
          </a:p>
        </p:txBody>
      </p:sp>
    </p:spTree>
    <p:extLst>
      <p:ext uri="{BB962C8B-B14F-4D97-AF65-F5344CB8AC3E}">
        <p14:creationId xmlns:p14="http://schemas.microsoft.com/office/powerpoint/2010/main" val="173965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D58CA98-A5AD-4E08-B72B-7E15400CF9B4}" type="datetimeFigureOut">
              <a:rPr lang="de-AT"/>
              <a:pPr>
                <a:defRPr/>
              </a:pPr>
              <a:t>23.04.2013</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3217C7A-F850-4F17-AE62-F956DF249615}" type="slidenum">
              <a:rPr lang="de-AT"/>
              <a:pPr>
                <a:defRPr/>
              </a:pPr>
              <a:t>‹Nr.›</a:t>
            </a:fld>
            <a:endParaRPr lang="de-AT"/>
          </a:p>
        </p:txBody>
      </p:sp>
    </p:spTree>
    <p:extLst>
      <p:ext uri="{BB962C8B-B14F-4D97-AF65-F5344CB8AC3E}">
        <p14:creationId xmlns:p14="http://schemas.microsoft.com/office/powerpoint/2010/main" val="26923250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Foliennummernplatzhalter 5"/>
          <p:cNvSpPr>
            <a:spLocks noGrp="1"/>
          </p:cNvSpPr>
          <p:nvPr>
            <p:ph type="sldNum" sz="quarter" idx="10"/>
          </p:nvPr>
        </p:nvSpPr>
        <p:spPr/>
        <p:txBody>
          <a:bodyPr/>
          <a:lstStyle>
            <a:lvl1pPr>
              <a:defRPr/>
            </a:lvl1pPr>
          </a:lstStyle>
          <a:p>
            <a:pPr>
              <a:defRPr/>
            </a:pPr>
            <a:fld id="{17B59147-E17F-407A-ACD8-2200BF4193A8}" type="slidenum">
              <a:rPr lang="de-AT"/>
              <a:pPr>
                <a:defRPr/>
              </a:pPr>
              <a:t>‹Nr.›</a:t>
            </a:fld>
            <a:endParaRPr lang="de-AT"/>
          </a:p>
        </p:txBody>
      </p:sp>
    </p:spTree>
    <p:extLst>
      <p:ext uri="{BB962C8B-B14F-4D97-AF65-F5344CB8AC3E}">
        <p14:creationId xmlns:p14="http://schemas.microsoft.com/office/powerpoint/2010/main" val="404996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5"/>
          <p:cNvSpPr>
            <a:spLocks noGrp="1"/>
          </p:cNvSpPr>
          <p:nvPr>
            <p:ph type="sldNum" sz="quarter" idx="10"/>
          </p:nvPr>
        </p:nvSpPr>
        <p:spPr/>
        <p:txBody>
          <a:bodyPr/>
          <a:lstStyle>
            <a:lvl1pPr>
              <a:defRPr/>
            </a:lvl1pPr>
          </a:lstStyle>
          <a:p>
            <a:pPr>
              <a:defRPr/>
            </a:pPr>
            <a:fld id="{6C94B1B2-7D51-4BE1-B590-B623FEAE0C32}" type="slidenum">
              <a:rPr lang="de-AT"/>
              <a:pPr>
                <a:defRPr/>
              </a:pPr>
              <a:t>‹Nr.›</a:t>
            </a:fld>
            <a:endParaRPr lang="de-AT"/>
          </a:p>
        </p:txBody>
      </p:sp>
    </p:spTree>
    <p:extLst>
      <p:ext uri="{BB962C8B-B14F-4D97-AF65-F5344CB8AC3E}">
        <p14:creationId xmlns:p14="http://schemas.microsoft.com/office/powerpoint/2010/main" val="2631111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5"/>
          <p:cNvSpPr>
            <a:spLocks noGrp="1"/>
          </p:cNvSpPr>
          <p:nvPr>
            <p:ph type="sldNum" sz="quarter" idx="10"/>
          </p:nvPr>
        </p:nvSpPr>
        <p:spPr/>
        <p:txBody>
          <a:bodyPr/>
          <a:lstStyle>
            <a:lvl1pPr>
              <a:defRPr/>
            </a:lvl1pPr>
          </a:lstStyle>
          <a:p>
            <a:pPr>
              <a:defRPr/>
            </a:pPr>
            <a:fld id="{8A810B39-80D5-46A7-ADE8-402BBCB2AD7F}" type="slidenum">
              <a:rPr lang="de-AT"/>
              <a:pPr>
                <a:defRPr/>
              </a:pPr>
              <a:t>‹Nr.›</a:t>
            </a:fld>
            <a:endParaRPr lang="de-AT"/>
          </a:p>
        </p:txBody>
      </p:sp>
    </p:spTree>
    <p:extLst>
      <p:ext uri="{BB962C8B-B14F-4D97-AF65-F5344CB8AC3E}">
        <p14:creationId xmlns:p14="http://schemas.microsoft.com/office/powerpoint/2010/main" val="1517025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12C6D3D1-FE7E-4667-98C5-E8D174B7169B}" type="datetimeFigureOut">
              <a:rPr lang="de-AT"/>
              <a:pPr>
                <a:defRPr/>
              </a:pPr>
              <a:t>23.04.2013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B24D092-74FD-4B4D-8879-38410823660A}" type="slidenum">
              <a:rPr lang="de-AT"/>
              <a:pPr>
                <a:defRPr/>
              </a:pPr>
              <a:t>‹Nr.›</a:t>
            </a:fld>
            <a:endParaRPr lang="de-AT"/>
          </a:p>
        </p:txBody>
      </p:sp>
    </p:spTree>
    <p:extLst>
      <p:ext uri="{BB962C8B-B14F-4D97-AF65-F5344CB8AC3E}">
        <p14:creationId xmlns:p14="http://schemas.microsoft.com/office/powerpoint/2010/main" val="685083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863E0E25-8BE8-4131-947D-563916C06DF5}" type="datetimeFigureOut">
              <a:rPr lang="de-AT"/>
              <a:pPr>
                <a:defRPr/>
              </a:pPr>
              <a:t>23.04.2013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5445F8A-33B5-479D-BFFF-E231D461FCD2}" type="slidenum">
              <a:rPr lang="de-AT"/>
              <a:pPr>
                <a:defRPr/>
              </a:pPr>
              <a:t>‹Nr.›</a:t>
            </a:fld>
            <a:endParaRPr lang="de-AT"/>
          </a:p>
        </p:txBody>
      </p:sp>
    </p:spTree>
    <p:extLst>
      <p:ext uri="{BB962C8B-B14F-4D97-AF65-F5344CB8AC3E}">
        <p14:creationId xmlns:p14="http://schemas.microsoft.com/office/powerpoint/2010/main" val="1881916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B4A4C317-6ED1-4E73-97F6-2CF8F5EE70E2}" type="datetimeFigureOut">
              <a:rPr lang="de-AT"/>
              <a:pPr>
                <a:defRPr/>
              </a:pPr>
              <a:t>23.04.2013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3B57EBD-401B-449B-A5B6-609CF453CF80}" type="slidenum">
              <a:rPr lang="de-AT"/>
              <a:pPr>
                <a:defRPr/>
              </a:pPr>
              <a:t>‹Nr.›</a:t>
            </a:fld>
            <a:endParaRPr lang="de-AT"/>
          </a:p>
        </p:txBody>
      </p:sp>
    </p:spTree>
    <p:extLst>
      <p:ext uri="{BB962C8B-B14F-4D97-AF65-F5344CB8AC3E}">
        <p14:creationId xmlns:p14="http://schemas.microsoft.com/office/powerpoint/2010/main" val="1194581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3"/>
          <p:cNvSpPr>
            <a:spLocks noGrp="1"/>
          </p:cNvSpPr>
          <p:nvPr>
            <p:ph type="dt" sz="half" idx="10"/>
          </p:nvPr>
        </p:nvSpPr>
        <p:spPr/>
        <p:txBody>
          <a:bodyPr/>
          <a:lstStyle>
            <a:lvl1pPr>
              <a:defRPr/>
            </a:lvl1pPr>
          </a:lstStyle>
          <a:p>
            <a:pPr>
              <a:defRPr/>
            </a:pPr>
            <a:fld id="{9FDC141E-A9E0-44AD-8F16-21101E4B5A70}" type="datetimeFigureOut">
              <a:rPr lang="de-AT"/>
              <a:pPr>
                <a:defRPr/>
              </a:pPr>
              <a:t>23.04.2013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B1FF367-B0CC-44B8-901D-F0D03EE6EEFF}" type="slidenum">
              <a:rPr lang="de-AT"/>
              <a:pPr>
                <a:defRPr/>
              </a:pPr>
              <a:t>‹Nr.›</a:t>
            </a:fld>
            <a:endParaRPr lang="de-AT"/>
          </a:p>
        </p:txBody>
      </p:sp>
    </p:spTree>
    <p:extLst>
      <p:ext uri="{BB962C8B-B14F-4D97-AF65-F5344CB8AC3E}">
        <p14:creationId xmlns:p14="http://schemas.microsoft.com/office/powerpoint/2010/main" val="394836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3"/>
          <p:cNvSpPr>
            <a:spLocks noGrp="1"/>
          </p:cNvSpPr>
          <p:nvPr>
            <p:ph type="dt" sz="half" idx="10"/>
          </p:nvPr>
        </p:nvSpPr>
        <p:spPr/>
        <p:txBody>
          <a:bodyPr/>
          <a:lstStyle>
            <a:lvl1pPr>
              <a:defRPr/>
            </a:lvl1pPr>
          </a:lstStyle>
          <a:p>
            <a:pPr>
              <a:defRPr/>
            </a:pPr>
            <a:fld id="{70DA5F50-7E94-43CD-BC0B-EB5E581E3D5B}" type="datetimeFigureOut">
              <a:rPr lang="de-AT"/>
              <a:pPr>
                <a:defRPr/>
              </a:pPr>
              <a:t>23.04.2013</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D67718C3-AEE5-470F-88D3-10864DB8EB18}" type="slidenum">
              <a:rPr lang="de-AT"/>
              <a:pPr>
                <a:defRPr/>
              </a:pPr>
              <a:t>‹Nr.›</a:t>
            </a:fld>
            <a:endParaRPr lang="de-AT"/>
          </a:p>
        </p:txBody>
      </p:sp>
    </p:spTree>
    <p:extLst>
      <p:ext uri="{BB962C8B-B14F-4D97-AF65-F5344CB8AC3E}">
        <p14:creationId xmlns:p14="http://schemas.microsoft.com/office/powerpoint/2010/main" val="26874585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84B9E492-877F-4E76-9A82-36CC1EFB2F60}" type="datetimeFigureOut">
              <a:rPr lang="de-AT"/>
              <a:pPr>
                <a:defRPr/>
              </a:pPr>
              <a:t>23.04.2013</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503AD05D-7F4B-4BD4-8364-0888A7A49F01}" type="slidenum">
              <a:rPr lang="de-AT"/>
              <a:pPr>
                <a:defRPr/>
              </a:pPr>
              <a:t>‹Nr.›</a:t>
            </a:fld>
            <a:endParaRPr lang="de-AT"/>
          </a:p>
        </p:txBody>
      </p:sp>
    </p:spTree>
    <p:extLst>
      <p:ext uri="{BB962C8B-B14F-4D97-AF65-F5344CB8AC3E}">
        <p14:creationId xmlns:p14="http://schemas.microsoft.com/office/powerpoint/2010/main" val="1217550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6BD4186E-CC84-4476-9C7C-C231D01A23F5}" type="datetimeFigureOut">
              <a:rPr lang="de-AT"/>
              <a:pPr>
                <a:defRPr/>
              </a:pPr>
              <a:t>23.04.2013</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4DF6B004-06C6-46F7-8F1B-C07A547709D2}" type="slidenum">
              <a:rPr lang="de-AT"/>
              <a:pPr>
                <a:defRPr/>
              </a:pPr>
              <a:t>‹Nr.›</a:t>
            </a:fld>
            <a:endParaRPr lang="de-AT"/>
          </a:p>
        </p:txBody>
      </p:sp>
    </p:spTree>
    <p:extLst>
      <p:ext uri="{BB962C8B-B14F-4D97-AF65-F5344CB8AC3E}">
        <p14:creationId xmlns:p14="http://schemas.microsoft.com/office/powerpoint/2010/main" val="244186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68AEEC49-5A4E-4BEA-83DA-59C67768DA5B}" type="datetimeFigureOut">
              <a:rPr lang="de-AT"/>
              <a:pPr>
                <a:defRPr/>
              </a:pPr>
              <a:t>23.04.2013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42EA4D1-D000-4092-B683-CC9D00D88CB9}" type="slidenum">
              <a:rPr lang="de-AT"/>
              <a:pPr>
                <a:defRPr/>
              </a:pPr>
              <a:t>‹Nr.›</a:t>
            </a:fld>
            <a:endParaRPr lang="de-AT"/>
          </a:p>
        </p:txBody>
      </p:sp>
    </p:spTree>
    <p:extLst>
      <p:ext uri="{BB962C8B-B14F-4D97-AF65-F5344CB8AC3E}">
        <p14:creationId xmlns:p14="http://schemas.microsoft.com/office/powerpoint/2010/main" val="364800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200"/>
            </a:lvl1pPr>
          </a:lstStyle>
          <a:p>
            <a:r>
              <a:rPr lang="de-DE" dirty="0" smtClean="0"/>
              <a:t>Titelmasterformat durch Klicken bearbeiten</a:t>
            </a:r>
            <a:endParaRPr lang="de-AT" dirty="0"/>
          </a:p>
        </p:txBody>
      </p:sp>
      <p:sp>
        <p:nvSpPr>
          <p:cNvPr id="3" name="Inhaltsplatzhalter 2"/>
          <p:cNvSpPr>
            <a:spLocks noGrp="1"/>
          </p:cNvSpPr>
          <p:nvPr>
            <p:ph idx="1"/>
          </p:nvPr>
        </p:nvSpPr>
        <p:spPr/>
        <p:txBody>
          <a:bodyPr/>
          <a:lstStyle>
            <a:lvl1pPr>
              <a:defRPr sz="2800"/>
            </a:lvl1pPr>
            <a:lvl2pPr>
              <a:defRPr sz="2400"/>
            </a:lvl2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a:p>
        </p:txBody>
      </p:sp>
      <p:sp>
        <p:nvSpPr>
          <p:cNvPr id="4" name="Foliennummernplatzhalter 5"/>
          <p:cNvSpPr>
            <a:spLocks noGrp="1"/>
          </p:cNvSpPr>
          <p:nvPr>
            <p:ph type="sldNum" sz="quarter" idx="10"/>
          </p:nvPr>
        </p:nvSpPr>
        <p:spPr/>
        <p:txBody>
          <a:bodyPr/>
          <a:lstStyle>
            <a:lvl1pPr>
              <a:defRPr/>
            </a:lvl1pPr>
          </a:lstStyle>
          <a:p>
            <a:pPr>
              <a:defRPr/>
            </a:pPr>
            <a:fld id="{49781440-0F2E-4AFB-9E00-795DAFFCF1D1}" type="slidenum">
              <a:rPr lang="de-AT"/>
              <a:pPr>
                <a:defRPr/>
              </a:pPr>
              <a:t>‹Nr.›</a:t>
            </a:fld>
            <a:endParaRPr lang="de-AT"/>
          </a:p>
        </p:txBody>
      </p:sp>
    </p:spTree>
    <p:extLst>
      <p:ext uri="{BB962C8B-B14F-4D97-AF65-F5344CB8AC3E}">
        <p14:creationId xmlns:p14="http://schemas.microsoft.com/office/powerpoint/2010/main" val="882425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6FBBE516-2DBA-44CB-98CE-77E6DCE2E199}" type="datetimeFigureOut">
              <a:rPr lang="de-AT"/>
              <a:pPr>
                <a:defRPr/>
              </a:pPr>
              <a:t>23.04.2013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612E9A13-2804-47BD-AABC-10E39B6A1B19}" type="slidenum">
              <a:rPr lang="de-AT"/>
              <a:pPr>
                <a:defRPr/>
              </a:pPr>
              <a:t>‹Nr.›</a:t>
            </a:fld>
            <a:endParaRPr lang="de-AT"/>
          </a:p>
        </p:txBody>
      </p:sp>
    </p:spTree>
    <p:extLst>
      <p:ext uri="{BB962C8B-B14F-4D97-AF65-F5344CB8AC3E}">
        <p14:creationId xmlns:p14="http://schemas.microsoft.com/office/powerpoint/2010/main" val="19147228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AA862001-71CA-41B6-8609-6ED99CB76169}" type="datetimeFigureOut">
              <a:rPr lang="de-AT"/>
              <a:pPr>
                <a:defRPr/>
              </a:pPr>
              <a:t>23.04.2013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E6DF06A2-5D18-4B97-97DB-ACA85A555880}" type="slidenum">
              <a:rPr lang="de-AT"/>
              <a:pPr>
                <a:defRPr/>
              </a:pPr>
              <a:t>‹Nr.›</a:t>
            </a:fld>
            <a:endParaRPr lang="de-AT"/>
          </a:p>
        </p:txBody>
      </p:sp>
    </p:spTree>
    <p:extLst>
      <p:ext uri="{BB962C8B-B14F-4D97-AF65-F5344CB8AC3E}">
        <p14:creationId xmlns:p14="http://schemas.microsoft.com/office/powerpoint/2010/main" val="3248988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6361933B-3EDC-43BA-B8D4-7F92BDA2B853}" type="datetimeFigureOut">
              <a:rPr lang="de-AT"/>
              <a:pPr>
                <a:defRPr/>
              </a:pPr>
              <a:t>23.04.2013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32514FF-F719-44EE-BFA5-759D1512C552}" type="slidenum">
              <a:rPr lang="de-AT"/>
              <a:pPr>
                <a:defRPr/>
              </a:pPr>
              <a:t>‹Nr.›</a:t>
            </a:fld>
            <a:endParaRPr lang="de-AT"/>
          </a:p>
        </p:txBody>
      </p:sp>
    </p:spTree>
    <p:extLst>
      <p:ext uri="{BB962C8B-B14F-4D97-AF65-F5344CB8AC3E}">
        <p14:creationId xmlns:p14="http://schemas.microsoft.com/office/powerpoint/2010/main" val="3777543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Foliennummernplatzhalter 5"/>
          <p:cNvSpPr>
            <a:spLocks noGrp="1"/>
          </p:cNvSpPr>
          <p:nvPr>
            <p:ph type="sldNum" sz="quarter" idx="10"/>
          </p:nvPr>
        </p:nvSpPr>
        <p:spPr/>
        <p:txBody>
          <a:bodyPr/>
          <a:lstStyle>
            <a:lvl1pPr>
              <a:defRPr/>
            </a:lvl1pPr>
          </a:lstStyle>
          <a:p>
            <a:pPr>
              <a:defRPr/>
            </a:pPr>
            <a:fld id="{CBBD3DBD-BD6F-4302-918D-0D78E277501A}" type="slidenum">
              <a:rPr lang="de-AT"/>
              <a:pPr>
                <a:defRPr/>
              </a:pPr>
              <a:t>‹Nr.›</a:t>
            </a:fld>
            <a:endParaRPr lang="de-AT"/>
          </a:p>
        </p:txBody>
      </p:sp>
    </p:spTree>
    <p:extLst>
      <p:ext uri="{BB962C8B-B14F-4D97-AF65-F5344CB8AC3E}">
        <p14:creationId xmlns:p14="http://schemas.microsoft.com/office/powerpoint/2010/main" val="2640399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Foliennummernplatzhalter 5"/>
          <p:cNvSpPr>
            <a:spLocks noGrp="1"/>
          </p:cNvSpPr>
          <p:nvPr>
            <p:ph type="sldNum" sz="quarter" idx="10"/>
          </p:nvPr>
        </p:nvSpPr>
        <p:spPr/>
        <p:txBody>
          <a:bodyPr/>
          <a:lstStyle>
            <a:lvl1pPr>
              <a:defRPr/>
            </a:lvl1pPr>
          </a:lstStyle>
          <a:p>
            <a:pPr>
              <a:defRPr/>
            </a:pPr>
            <a:fld id="{3EB89FBF-8209-42E7-8FDF-1870A2A65B2C}" type="slidenum">
              <a:rPr lang="de-AT"/>
              <a:pPr>
                <a:defRPr/>
              </a:pPr>
              <a:t>‹Nr.›</a:t>
            </a:fld>
            <a:endParaRPr lang="de-AT"/>
          </a:p>
        </p:txBody>
      </p:sp>
    </p:spTree>
    <p:extLst>
      <p:ext uri="{BB962C8B-B14F-4D97-AF65-F5344CB8AC3E}">
        <p14:creationId xmlns:p14="http://schemas.microsoft.com/office/powerpoint/2010/main" val="222445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dirty="0"/>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7" name="Datumsplatzhalt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35F79A-25F7-4C4F-9E21-35A9F393FB60}" type="datetimeFigureOut">
              <a:rPr lang="de-AT"/>
              <a:pPr>
                <a:defRPr/>
              </a:pPr>
              <a:t>23.04.2013</a:t>
            </a:fld>
            <a:endParaRPr lang="de-AT"/>
          </a:p>
        </p:txBody>
      </p:sp>
      <p:sp>
        <p:nvSpPr>
          <p:cNvPr id="8" name="Fußzeilenplatzhalt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AT"/>
          </a:p>
        </p:txBody>
      </p:sp>
      <p:sp>
        <p:nvSpPr>
          <p:cNvPr id="9" name="Foliennummernplatzhalter 8"/>
          <p:cNvSpPr>
            <a:spLocks noGrp="1"/>
          </p:cNvSpPr>
          <p:nvPr>
            <p:ph type="sldNum" sz="quarter" idx="12"/>
          </p:nvPr>
        </p:nvSpPr>
        <p:spPr/>
        <p:txBody>
          <a:bodyPr/>
          <a:lstStyle>
            <a:lvl1pPr>
              <a:defRPr/>
            </a:lvl1pPr>
          </a:lstStyle>
          <a:p>
            <a:pPr>
              <a:defRPr/>
            </a:pPr>
            <a:fld id="{6231C14B-D01E-438E-BEEC-E39C695BFE53}" type="slidenum">
              <a:rPr lang="de-AT"/>
              <a:pPr>
                <a:defRPr/>
              </a:pPr>
              <a:t>‹Nr.›</a:t>
            </a:fld>
            <a:endParaRPr lang="de-AT"/>
          </a:p>
        </p:txBody>
      </p:sp>
    </p:spTree>
    <p:extLst>
      <p:ext uri="{BB962C8B-B14F-4D97-AF65-F5344CB8AC3E}">
        <p14:creationId xmlns:p14="http://schemas.microsoft.com/office/powerpoint/2010/main" val="3544730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dirty="0"/>
          </a:p>
        </p:txBody>
      </p:sp>
      <p:sp>
        <p:nvSpPr>
          <p:cNvPr id="3" name="Foliennummernplatzhalter 5"/>
          <p:cNvSpPr>
            <a:spLocks noGrp="1"/>
          </p:cNvSpPr>
          <p:nvPr>
            <p:ph type="sldNum" sz="quarter" idx="10"/>
          </p:nvPr>
        </p:nvSpPr>
        <p:spPr/>
        <p:txBody>
          <a:bodyPr/>
          <a:lstStyle>
            <a:lvl1pPr>
              <a:defRPr/>
            </a:lvl1pPr>
          </a:lstStyle>
          <a:p>
            <a:pPr>
              <a:defRPr/>
            </a:pPr>
            <a:fld id="{725A3B0F-DD87-4280-A688-1EF61CFCFC7B}" type="slidenum">
              <a:rPr lang="de-AT"/>
              <a:pPr>
                <a:defRPr/>
              </a:pPr>
              <a:t>‹Nr.›</a:t>
            </a:fld>
            <a:endParaRPr lang="de-AT"/>
          </a:p>
        </p:txBody>
      </p:sp>
    </p:spTree>
    <p:extLst>
      <p:ext uri="{BB962C8B-B14F-4D97-AF65-F5344CB8AC3E}">
        <p14:creationId xmlns:p14="http://schemas.microsoft.com/office/powerpoint/2010/main" val="326726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5"/>
          <p:cNvSpPr>
            <a:spLocks noGrp="1"/>
          </p:cNvSpPr>
          <p:nvPr>
            <p:ph type="sldNum" sz="quarter" idx="10"/>
          </p:nvPr>
        </p:nvSpPr>
        <p:spPr/>
        <p:txBody>
          <a:bodyPr/>
          <a:lstStyle>
            <a:lvl1pPr>
              <a:defRPr/>
            </a:lvl1pPr>
          </a:lstStyle>
          <a:p>
            <a:pPr>
              <a:defRPr/>
            </a:pPr>
            <a:fld id="{A07B41C0-864C-483C-902A-C5A9176FAF17}" type="slidenum">
              <a:rPr lang="de-AT"/>
              <a:pPr>
                <a:defRPr/>
              </a:pPr>
              <a:t>‹Nr.›</a:t>
            </a:fld>
            <a:endParaRPr lang="de-AT"/>
          </a:p>
        </p:txBody>
      </p:sp>
    </p:spTree>
    <p:extLst>
      <p:ext uri="{BB962C8B-B14F-4D97-AF65-F5344CB8AC3E}">
        <p14:creationId xmlns:p14="http://schemas.microsoft.com/office/powerpoint/2010/main" val="174398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400" b="1"/>
            </a:lvl1pPr>
          </a:lstStyle>
          <a:p>
            <a:r>
              <a:rPr lang="de-DE" smtClean="0"/>
              <a:t>Titelmasterformat durch Klicken bearbeiten</a:t>
            </a:r>
            <a:endParaRPr lang="de-AT" dirty="0"/>
          </a:p>
        </p:txBody>
      </p:sp>
      <p:sp>
        <p:nvSpPr>
          <p:cNvPr id="3" name="Inhaltsplatzhalter 2"/>
          <p:cNvSpPr>
            <a:spLocks noGrp="1"/>
          </p:cNvSpPr>
          <p:nvPr>
            <p:ph idx="1"/>
          </p:nvPr>
        </p:nvSpPr>
        <p:spPr>
          <a:xfrm>
            <a:off x="3575050" y="1412776"/>
            <a:ext cx="5111750" cy="4713387"/>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Textplatzhalter 3"/>
          <p:cNvSpPr>
            <a:spLocks noGrp="1"/>
          </p:cNvSpPr>
          <p:nvPr>
            <p:ph type="body" sz="half" idx="2"/>
          </p:nvPr>
        </p:nvSpPr>
        <p:spPr>
          <a:xfrm>
            <a:off x="457200" y="1435100"/>
            <a:ext cx="3008313"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Foliennummernplatzhalter 5"/>
          <p:cNvSpPr>
            <a:spLocks noGrp="1"/>
          </p:cNvSpPr>
          <p:nvPr>
            <p:ph type="sldNum" sz="quarter" idx="10"/>
          </p:nvPr>
        </p:nvSpPr>
        <p:spPr/>
        <p:txBody>
          <a:bodyPr/>
          <a:lstStyle>
            <a:lvl1pPr>
              <a:defRPr/>
            </a:lvl1pPr>
          </a:lstStyle>
          <a:p>
            <a:pPr>
              <a:defRPr/>
            </a:pPr>
            <a:fld id="{9E27FCCE-DE91-4D09-9470-706ACEA873F1}" type="slidenum">
              <a:rPr lang="de-AT"/>
              <a:pPr>
                <a:defRPr/>
              </a:pPr>
              <a:t>‹Nr.›</a:t>
            </a:fld>
            <a:endParaRPr lang="de-AT"/>
          </a:p>
        </p:txBody>
      </p:sp>
    </p:spTree>
    <p:extLst>
      <p:ext uri="{BB962C8B-B14F-4D97-AF65-F5344CB8AC3E}">
        <p14:creationId xmlns:p14="http://schemas.microsoft.com/office/powerpoint/2010/main" val="191573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7" name="Foliennummernplatzhalter 6"/>
          <p:cNvSpPr>
            <a:spLocks noGrp="1"/>
          </p:cNvSpPr>
          <p:nvPr>
            <p:ph type="sldNum" sz="quarter" idx="12"/>
          </p:nvPr>
        </p:nvSpPr>
        <p:spPr/>
        <p:txBody>
          <a:bodyPr/>
          <a:lstStyle>
            <a:lvl1pPr>
              <a:defRPr/>
            </a:lvl1pPr>
          </a:lstStyle>
          <a:p>
            <a:pPr>
              <a:defRPr/>
            </a:pPr>
            <a:fld id="{2D9174CB-F702-4277-9B2B-6D74A48F5333}" type="slidenum">
              <a:rPr lang="de-AT"/>
              <a:pPr>
                <a:defRPr/>
              </a:pPr>
              <a:t>‹Nr.›</a:t>
            </a:fld>
            <a:endParaRPr lang="de-AT"/>
          </a:p>
        </p:txBody>
      </p:sp>
    </p:spTree>
    <p:extLst>
      <p:ext uri="{BB962C8B-B14F-4D97-AF65-F5344CB8AC3E}">
        <p14:creationId xmlns:p14="http://schemas.microsoft.com/office/powerpoint/2010/main" val="268409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auto">
          <a:xfrm>
            <a:off x="457200" y="274638"/>
            <a:ext cx="656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dirty="0" smtClean="0"/>
              <a:t>Titelmasterformat durch Klicken bearbeiten</a:t>
            </a:r>
            <a:endParaRPr lang="de-AT" dirty="0" smtClean="0"/>
          </a:p>
        </p:txBody>
      </p:sp>
      <p:sp>
        <p:nvSpPr>
          <p:cNvPr id="3"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smtClean="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313FB63-F5CF-44AF-9994-F9084A3135DE}" type="slidenum">
              <a:rPr lang="de-AT"/>
              <a:pPr>
                <a:defRPr/>
              </a:pPr>
              <a:t>‹Nr.›</a:t>
            </a:fld>
            <a:endParaRPr lang="de-AT"/>
          </a:p>
        </p:txBody>
      </p:sp>
      <p:pic>
        <p:nvPicPr>
          <p:cNvPr id="1029" name="Picture 9" descr="Logo Neue Mittelschule"/>
          <p:cNvPicPr>
            <a:picLocks noChangeAspect="1" noChangeArrowheads="1"/>
          </p:cNvPicPr>
          <p:nvPr/>
        </p:nvPicPr>
        <p:blipFill>
          <a:blip r:embed="rId13" cstate="print">
            <a:extLst>
              <a:ext uri="{28A0092B-C50C-407E-A947-70E740481C1C}">
                <a14:useLocalDpi xmlns:a14="http://schemas.microsoft.com/office/drawing/2010/main" val="0"/>
              </a:ext>
            </a:extLst>
          </a:blip>
          <a:srcRect t="13857"/>
          <a:stretch>
            <a:fillRect/>
          </a:stretch>
        </p:blipFill>
        <p:spPr bwMode="auto">
          <a:xfrm>
            <a:off x="7215188" y="152400"/>
            <a:ext cx="1757362"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4696" y="6165304"/>
            <a:ext cx="3377224" cy="713412"/>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94" r:id="rId5"/>
    <p:sldLayoutId id="2147483678" r:id="rId6"/>
    <p:sldLayoutId id="2147483679" r:id="rId7"/>
    <p:sldLayoutId id="2147483680" r:id="rId8"/>
    <p:sldLayoutId id="2147483695" r:id="rId9"/>
    <p:sldLayoutId id="2147483681" r:id="rId10"/>
    <p:sldLayoutId id="214748368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txStyles>
    <p:titleStyle>
      <a:lvl1pPr algn="l" rtl="0" eaLnBrk="1" fontAlgn="base" hangingPunct="1">
        <a:spcBef>
          <a:spcPct val="0"/>
        </a:spcBef>
        <a:spcAft>
          <a:spcPct val="0"/>
        </a:spcAft>
        <a:defRPr sz="3200" kern="1200">
          <a:solidFill>
            <a:schemeClr val="tx1"/>
          </a:solidFill>
          <a:latin typeface="+mn-lt"/>
          <a:ea typeface="+mj-ea"/>
          <a:cs typeface="+mj-cs"/>
        </a:defRPr>
      </a:lvl1pPr>
      <a:lvl2pPr algn="l" rtl="0" eaLnBrk="1" fontAlgn="base" hangingPunct="1">
        <a:spcBef>
          <a:spcPct val="0"/>
        </a:spcBef>
        <a:spcAft>
          <a:spcPct val="0"/>
        </a:spcAft>
        <a:defRPr sz="3600">
          <a:solidFill>
            <a:schemeClr val="tx1"/>
          </a:solidFill>
          <a:latin typeface="Calibri" pitchFamily="34" charset="0"/>
        </a:defRPr>
      </a:lvl2pPr>
      <a:lvl3pPr algn="l" rtl="0" eaLnBrk="1" fontAlgn="base" hangingPunct="1">
        <a:spcBef>
          <a:spcPct val="0"/>
        </a:spcBef>
        <a:spcAft>
          <a:spcPct val="0"/>
        </a:spcAft>
        <a:defRPr sz="3600">
          <a:solidFill>
            <a:schemeClr val="tx1"/>
          </a:solidFill>
          <a:latin typeface="Calibri" pitchFamily="34" charset="0"/>
        </a:defRPr>
      </a:lvl3pPr>
      <a:lvl4pPr algn="l" rtl="0" eaLnBrk="1" fontAlgn="base" hangingPunct="1">
        <a:spcBef>
          <a:spcPct val="0"/>
        </a:spcBef>
        <a:spcAft>
          <a:spcPct val="0"/>
        </a:spcAft>
        <a:defRPr sz="3600">
          <a:solidFill>
            <a:schemeClr val="tx1"/>
          </a:solidFill>
          <a:latin typeface="Calibri" pitchFamily="34" charset="0"/>
        </a:defRPr>
      </a:lvl4pPr>
      <a:lvl5pPr algn="l" rtl="0" eaLnBrk="1" fontAlgn="base" hangingPunct="1">
        <a:spcBef>
          <a:spcPct val="0"/>
        </a:spcBef>
        <a:spcAft>
          <a:spcPct val="0"/>
        </a:spcAft>
        <a:defRPr sz="3600">
          <a:solidFill>
            <a:schemeClr val="tx1"/>
          </a:solidFill>
          <a:latin typeface="Calibri" pitchFamily="34" charset="0"/>
        </a:defRPr>
      </a:lvl5pPr>
      <a:lvl6pPr marL="457200" algn="l" rtl="0" eaLnBrk="1" fontAlgn="base" hangingPunct="1">
        <a:spcBef>
          <a:spcPct val="0"/>
        </a:spcBef>
        <a:spcAft>
          <a:spcPct val="0"/>
        </a:spcAft>
        <a:defRPr sz="3600">
          <a:solidFill>
            <a:schemeClr val="tx1"/>
          </a:solidFill>
          <a:latin typeface="Calibri" pitchFamily="34" charset="0"/>
        </a:defRPr>
      </a:lvl6pPr>
      <a:lvl7pPr marL="914400" algn="l" rtl="0" eaLnBrk="1" fontAlgn="base" hangingPunct="1">
        <a:spcBef>
          <a:spcPct val="0"/>
        </a:spcBef>
        <a:spcAft>
          <a:spcPct val="0"/>
        </a:spcAft>
        <a:defRPr sz="3600">
          <a:solidFill>
            <a:schemeClr val="tx1"/>
          </a:solidFill>
          <a:latin typeface="Calibri" pitchFamily="34" charset="0"/>
        </a:defRPr>
      </a:lvl7pPr>
      <a:lvl8pPr marL="1371600" algn="l" rtl="0" eaLnBrk="1" fontAlgn="base" hangingPunct="1">
        <a:spcBef>
          <a:spcPct val="0"/>
        </a:spcBef>
        <a:spcAft>
          <a:spcPct val="0"/>
        </a:spcAft>
        <a:defRPr sz="3600">
          <a:solidFill>
            <a:schemeClr val="tx1"/>
          </a:solidFill>
          <a:latin typeface="Calibri" pitchFamily="34" charset="0"/>
        </a:defRPr>
      </a:lvl8pPr>
      <a:lvl9pPr marL="1828800" algn="l" rtl="0" eaLnBrk="1" fontAlgn="base" hangingPunct="1">
        <a:spcBef>
          <a:spcPct val="0"/>
        </a:spcBef>
        <a:spcAft>
          <a:spcPct val="0"/>
        </a:spcAft>
        <a:defRPr sz="3600">
          <a:solidFill>
            <a:schemeClr val="tx1"/>
          </a:solidFill>
          <a:latin typeface="Calibri" pitchFamily="34" charset="0"/>
        </a:defRPr>
      </a:lvl9pPr>
    </p:titleStyle>
    <p:bodyStyle>
      <a:lvl1pPr marL="342900" indent="-342900" algn="l" rtl="0" eaLnBrk="1" fontAlgn="base" hangingPunct="1">
        <a:spcBef>
          <a:spcPct val="20000"/>
        </a:spcBef>
        <a:spcAft>
          <a:spcPct val="0"/>
        </a:spcAft>
        <a:buClr>
          <a:srgbClr val="A31A7E"/>
        </a:buClr>
        <a:buFont typeface="Wingdings" pitchFamily="2" charset="2"/>
        <a:buChar char="§"/>
        <a:defRPr sz="28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de-AT" smtClean="0"/>
          </a:p>
        </p:txBody>
      </p:sp>
      <p:sp>
        <p:nvSpPr>
          <p:cNvPr id="2051"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A9BCBC6-B319-47B8-9017-52DDD0F31A5A}" type="datetimeFigureOut">
              <a:rPr lang="de-AT"/>
              <a:pPr>
                <a:defRPr/>
              </a:pPr>
              <a:t>23.04.2013</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A636016-A4FF-4976-91C2-730ED9C0C755}" type="slidenum">
              <a:rPr lang="de-AT"/>
              <a:pPr>
                <a:defRPr/>
              </a:pPr>
              <a:t>‹Nr.›</a:t>
            </a:fld>
            <a:endParaRPr lang="de-AT"/>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educationworld.com/a_issues/chat/chat107.s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rotWithShape="1">
          <a:blip r:embed="rId2" cstate="print">
            <a:extLst>
              <a:ext uri="{28A0092B-C50C-407E-A947-70E740481C1C}">
                <a14:useLocalDpi xmlns:a14="http://schemas.microsoft.com/office/drawing/2010/main" val="0"/>
              </a:ext>
            </a:extLst>
          </a:blip>
          <a:srcRect t="-13790" r="84198" b="13790"/>
          <a:stretch/>
        </p:blipFill>
        <p:spPr>
          <a:xfrm>
            <a:off x="1907704" y="836712"/>
            <a:ext cx="3866000" cy="5168149"/>
          </a:xfrm>
          <a:prstGeom prst="rect">
            <a:avLst/>
          </a:prstGeom>
        </p:spPr>
      </p:pic>
      <p:sp>
        <p:nvSpPr>
          <p:cNvPr id="2" name="Titel 1"/>
          <p:cNvSpPr>
            <a:spLocks noGrp="1"/>
          </p:cNvSpPr>
          <p:nvPr>
            <p:ph type="title"/>
          </p:nvPr>
        </p:nvSpPr>
        <p:spPr>
          <a:xfrm>
            <a:off x="251520" y="404664"/>
            <a:ext cx="6562725" cy="1143000"/>
          </a:xfrm>
        </p:spPr>
        <p:txBody>
          <a:bodyPr/>
          <a:lstStyle/>
          <a:p>
            <a:r>
              <a:rPr lang="de-AT" sz="4800" b="1" dirty="0" smtClean="0"/>
              <a:t>Transferfragen für die Hochschule</a:t>
            </a:r>
            <a:endParaRPr lang="de-AT" sz="4800" b="1" dirty="0"/>
          </a:p>
        </p:txBody>
      </p:sp>
    </p:spTree>
    <p:extLst>
      <p:ext uri="{BB962C8B-B14F-4D97-AF65-F5344CB8AC3E}">
        <p14:creationId xmlns:p14="http://schemas.microsoft.com/office/powerpoint/2010/main" val="2153238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0"/>
            <a:ext cx="8229600" cy="1143000"/>
          </a:xfrm>
        </p:spPr>
        <p:txBody>
          <a:bodyPr/>
          <a:lstStyle/>
          <a:p>
            <a:r>
              <a:rPr lang="de-AT" b="1" dirty="0" smtClean="0">
                <a:solidFill>
                  <a:srgbClr val="A31A7E"/>
                </a:solidFill>
              </a:rPr>
              <a:t>Theseninterview</a:t>
            </a:r>
            <a:endParaRPr lang="de-AT" b="1" dirty="0">
              <a:solidFill>
                <a:srgbClr val="A31A7E"/>
              </a:solidFill>
            </a:endParaRPr>
          </a:p>
        </p:txBody>
      </p:sp>
      <p:sp>
        <p:nvSpPr>
          <p:cNvPr id="3" name="Inhaltsplatzhalter 2"/>
          <p:cNvSpPr>
            <a:spLocks noGrp="1"/>
          </p:cNvSpPr>
          <p:nvPr>
            <p:ph idx="1"/>
          </p:nvPr>
        </p:nvSpPr>
        <p:spPr>
          <a:xfrm>
            <a:off x="323528" y="908720"/>
            <a:ext cx="8229600" cy="4525963"/>
          </a:xfrm>
        </p:spPr>
        <p:txBody>
          <a:bodyPr/>
          <a:lstStyle/>
          <a:p>
            <a:r>
              <a:rPr lang="de-AT" dirty="0" smtClean="0"/>
              <a:t>Jeder von Ihnen hat eine These zu einem Teilaspekt des Hauses der NMS. Holen Sie bitte 3 bis 4 „Interviews“ zu Ihrer These ein:</a:t>
            </a:r>
          </a:p>
          <a:p>
            <a:pPr lvl="1"/>
            <a:r>
              <a:rPr lang="de-AT" dirty="0" smtClean="0"/>
              <a:t>Inwieweit schlägt sich das in unserer Hochschuldidaktik bzw. im Curriculum nieder? Was hat sich bewährt?</a:t>
            </a:r>
          </a:p>
          <a:p>
            <a:pPr lvl="1"/>
            <a:r>
              <a:rPr lang="de-AT" dirty="0" smtClean="0"/>
              <a:t>Was ist meines Erachtens daran problematisch? Was fehlt? Was blenden wir bislang aus?</a:t>
            </a:r>
          </a:p>
          <a:p>
            <a:r>
              <a:rPr lang="de-AT" dirty="0" smtClean="0"/>
              <a:t>DANACH setzen sich die Personen mit der gleichen These zusammen und verdichten die eingeholten Aussagen bzw. ergänzen sie um die eigene Sichtweise.</a:t>
            </a:r>
            <a:endParaRPr lang="de-AT" dirty="0"/>
          </a:p>
        </p:txBody>
      </p:sp>
    </p:spTree>
    <p:extLst>
      <p:ext uri="{BB962C8B-B14F-4D97-AF65-F5344CB8AC3E}">
        <p14:creationId xmlns:p14="http://schemas.microsoft.com/office/powerpoint/2010/main" val="609939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feld 2"/>
          <p:cNvSpPr txBox="1">
            <a:spLocks noChangeArrowheads="1"/>
          </p:cNvSpPr>
          <p:nvPr/>
        </p:nvSpPr>
        <p:spPr bwMode="auto">
          <a:xfrm>
            <a:off x="562880" y="2276872"/>
            <a:ext cx="74295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latin typeface="+mn-lt"/>
              </a:rPr>
              <a:t>Je </a:t>
            </a:r>
            <a:r>
              <a:rPr lang="en-US" sz="2800" dirty="0" err="1">
                <a:latin typeface="+mn-lt"/>
              </a:rPr>
              <a:t>höher</a:t>
            </a:r>
            <a:r>
              <a:rPr lang="en-US" sz="2800" dirty="0">
                <a:latin typeface="+mn-lt"/>
              </a:rPr>
              <a:t> die </a:t>
            </a:r>
            <a:r>
              <a:rPr lang="en-US" sz="2800" dirty="0" err="1">
                <a:latin typeface="+mn-lt"/>
              </a:rPr>
              <a:t>Qualität</a:t>
            </a:r>
            <a:r>
              <a:rPr lang="en-US" sz="2800" dirty="0">
                <a:latin typeface="+mn-lt"/>
              </a:rPr>
              <a:t> </a:t>
            </a:r>
            <a:r>
              <a:rPr lang="en-US" sz="2800" dirty="0" err="1">
                <a:latin typeface="+mn-lt"/>
              </a:rPr>
              <a:t>dessen</a:t>
            </a:r>
            <a:r>
              <a:rPr lang="en-US" sz="2800" dirty="0">
                <a:latin typeface="+mn-lt"/>
              </a:rPr>
              <a:t>, das </a:t>
            </a:r>
            <a:r>
              <a:rPr lang="en-US" sz="2800" dirty="0" err="1">
                <a:latin typeface="+mn-lt"/>
              </a:rPr>
              <a:t>wir</a:t>
            </a:r>
            <a:r>
              <a:rPr lang="en-US" sz="2800" dirty="0">
                <a:latin typeface="+mn-lt"/>
              </a:rPr>
              <a:t> </a:t>
            </a:r>
            <a:r>
              <a:rPr lang="en-US" sz="2800" dirty="0" err="1">
                <a:latin typeface="+mn-lt"/>
              </a:rPr>
              <a:t>differenzieren</a:t>
            </a:r>
            <a:r>
              <a:rPr lang="en-US" sz="2800" dirty="0">
                <a:latin typeface="+mn-lt"/>
              </a:rPr>
              <a:t>, </a:t>
            </a:r>
            <a:r>
              <a:rPr lang="en-US" sz="2800" dirty="0" err="1">
                <a:latin typeface="+mn-lt"/>
              </a:rPr>
              <a:t>desto</a:t>
            </a:r>
            <a:r>
              <a:rPr lang="en-US" sz="2800" dirty="0">
                <a:latin typeface="+mn-lt"/>
              </a:rPr>
              <a:t> </a:t>
            </a:r>
            <a:r>
              <a:rPr lang="en-US" sz="2800" dirty="0" err="1">
                <a:latin typeface="+mn-lt"/>
              </a:rPr>
              <a:t>höher</a:t>
            </a:r>
            <a:r>
              <a:rPr lang="en-US" sz="2800" dirty="0">
                <a:latin typeface="+mn-lt"/>
              </a:rPr>
              <a:t> die </a:t>
            </a:r>
            <a:r>
              <a:rPr lang="en-US" sz="2800" dirty="0" err="1">
                <a:latin typeface="+mn-lt"/>
              </a:rPr>
              <a:t>Wahrscheinlichkeit</a:t>
            </a:r>
            <a:r>
              <a:rPr lang="en-US" sz="2800" dirty="0">
                <a:latin typeface="+mn-lt"/>
              </a:rPr>
              <a:t> des </a:t>
            </a:r>
            <a:r>
              <a:rPr lang="en-US" sz="2800" dirty="0" err="1">
                <a:latin typeface="+mn-lt"/>
              </a:rPr>
              <a:t>Erfolgs</a:t>
            </a:r>
            <a:r>
              <a:rPr lang="en-US" sz="2800" dirty="0">
                <a:latin typeface="+mn-lt"/>
              </a:rPr>
              <a:t>. In </a:t>
            </a:r>
            <a:r>
              <a:rPr lang="en-US" sz="2800" dirty="0" err="1">
                <a:latin typeface="+mn-lt"/>
              </a:rPr>
              <a:t>meiner</a:t>
            </a:r>
            <a:r>
              <a:rPr lang="en-US" sz="2800" dirty="0">
                <a:latin typeface="+mn-lt"/>
              </a:rPr>
              <a:t> “</a:t>
            </a:r>
            <a:r>
              <a:rPr lang="en-US" sz="2800" dirty="0" err="1">
                <a:latin typeface="+mn-lt"/>
              </a:rPr>
              <a:t>perfekten</a:t>
            </a:r>
            <a:r>
              <a:rPr lang="en-US" sz="2800" dirty="0">
                <a:latin typeface="+mn-lt"/>
              </a:rPr>
              <a:t> Welt” </a:t>
            </a:r>
            <a:r>
              <a:rPr lang="en-US" sz="2800" dirty="0" err="1">
                <a:latin typeface="+mn-lt"/>
              </a:rPr>
              <a:t>würden</a:t>
            </a:r>
            <a:r>
              <a:rPr lang="en-US" sz="2800" dirty="0">
                <a:latin typeface="+mn-lt"/>
              </a:rPr>
              <a:t> </a:t>
            </a:r>
            <a:r>
              <a:rPr lang="en-US" sz="2800" dirty="0" err="1">
                <a:latin typeface="+mn-lt"/>
              </a:rPr>
              <a:t>wir</a:t>
            </a:r>
            <a:r>
              <a:rPr lang="en-US" sz="2800" dirty="0">
                <a:latin typeface="+mn-lt"/>
              </a:rPr>
              <a:t> </a:t>
            </a:r>
            <a:r>
              <a:rPr lang="en-US" sz="2800" dirty="0" err="1">
                <a:latin typeface="+mn-lt"/>
              </a:rPr>
              <a:t>viel</a:t>
            </a:r>
            <a:r>
              <a:rPr lang="en-US" sz="2800" dirty="0">
                <a:latin typeface="+mn-lt"/>
              </a:rPr>
              <a:t> </a:t>
            </a:r>
            <a:r>
              <a:rPr lang="en-US" sz="2800" dirty="0" err="1">
                <a:latin typeface="+mn-lt"/>
              </a:rPr>
              <a:t>mehr</a:t>
            </a:r>
            <a:r>
              <a:rPr lang="en-US" sz="2800" dirty="0">
                <a:latin typeface="+mn-lt"/>
              </a:rPr>
              <a:t> </a:t>
            </a:r>
            <a:r>
              <a:rPr lang="en-US" sz="2800" dirty="0" err="1">
                <a:latin typeface="+mn-lt"/>
              </a:rPr>
              <a:t>Zeit</a:t>
            </a:r>
            <a:r>
              <a:rPr lang="en-US" sz="2800" dirty="0">
                <a:latin typeface="+mn-lt"/>
              </a:rPr>
              <a:t> </a:t>
            </a:r>
            <a:r>
              <a:rPr lang="en-US" sz="2800" dirty="0" err="1">
                <a:latin typeface="+mn-lt"/>
              </a:rPr>
              <a:t>für</a:t>
            </a:r>
            <a:r>
              <a:rPr lang="en-US" sz="2800" dirty="0">
                <a:latin typeface="+mn-lt"/>
              </a:rPr>
              <a:t> die </a:t>
            </a:r>
            <a:r>
              <a:rPr lang="en-US" sz="2800" dirty="0" err="1">
                <a:latin typeface="+mn-lt"/>
              </a:rPr>
              <a:t>Entwicklung</a:t>
            </a:r>
            <a:r>
              <a:rPr lang="en-US" sz="2800" dirty="0">
                <a:latin typeface="+mn-lt"/>
              </a:rPr>
              <a:t> </a:t>
            </a:r>
            <a:r>
              <a:rPr lang="en-US" sz="2800" dirty="0" err="1">
                <a:latin typeface="+mn-lt"/>
              </a:rPr>
              <a:t>inhaltsreicher</a:t>
            </a:r>
            <a:r>
              <a:rPr lang="en-US" sz="2800" dirty="0">
                <a:latin typeface="+mn-lt"/>
              </a:rPr>
              <a:t> Curricula </a:t>
            </a:r>
            <a:r>
              <a:rPr lang="en-US" sz="2800" dirty="0" err="1">
                <a:latin typeface="+mn-lt"/>
              </a:rPr>
              <a:t>investieren</a:t>
            </a:r>
            <a:r>
              <a:rPr lang="en-US" sz="2800" dirty="0">
                <a:latin typeface="+mn-lt"/>
              </a:rPr>
              <a:t> – und </a:t>
            </a:r>
            <a:r>
              <a:rPr lang="en-US" sz="2800" dirty="0" err="1">
                <a:latin typeface="+mn-lt"/>
              </a:rPr>
              <a:t>dann</a:t>
            </a:r>
            <a:r>
              <a:rPr lang="en-US" sz="2800" dirty="0">
                <a:latin typeface="+mn-lt"/>
              </a:rPr>
              <a:t> </a:t>
            </a:r>
            <a:r>
              <a:rPr lang="en-US" sz="2800" dirty="0" err="1">
                <a:latin typeface="+mn-lt"/>
              </a:rPr>
              <a:t>erst</a:t>
            </a:r>
            <a:r>
              <a:rPr lang="en-US" sz="2800" dirty="0">
                <a:latin typeface="+mn-lt"/>
              </a:rPr>
              <a:t> </a:t>
            </a:r>
            <a:r>
              <a:rPr lang="en-US" sz="2800" dirty="0" err="1">
                <a:latin typeface="+mn-lt"/>
              </a:rPr>
              <a:t>darüber</a:t>
            </a:r>
            <a:r>
              <a:rPr lang="en-US" sz="2800" dirty="0">
                <a:latin typeface="+mn-lt"/>
              </a:rPr>
              <a:t> </a:t>
            </a:r>
            <a:r>
              <a:rPr lang="en-US" sz="2800" dirty="0" err="1">
                <a:latin typeface="+mn-lt"/>
              </a:rPr>
              <a:t>reden</a:t>
            </a:r>
            <a:r>
              <a:rPr lang="en-US" sz="2800" dirty="0">
                <a:latin typeface="+mn-lt"/>
              </a:rPr>
              <a:t>, </a:t>
            </a:r>
            <a:r>
              <a:rPr lang="en-US" sz="2800" dirty="0" err="1">
                <a:latin typeface="+mn-lt"/>
              </a:rPr>
              <a:t>wie</a:t>
            </a:r>
            <a:r>
              <a:rPr lang="en-US" sz="2800" dirty="0">
                <a:latin typeface="+mn-lt"/>
              </a:rPr>
              <a:t> </a:t>
            </a:r>
            <a:r>
              <a:rPr lang="en-US" sz="2800" dirty="0" err="1">
                <a:latin typeface="+mn-lt"/>
              </a:rPr>
              <a:t>wir</a:t>
            </a:r>
            <a:r>
              <a:rPr lang="en-US" sz="2800" dirty="0">
                <a:latin typeface="+mn-lt"/>
              </a:rPr>
              <a:t> </a:t>
            </a:r>
            <a:r>
              <a:rPr lang="en-US" sz="2800" dirty="0" err="1">
                <a:latin typeface="+mn-lt"/>
              </a:rPr>
              <a:t>unseren</a:t>
            </a:r>
            <a:r>
              <a:rPr lang="en-US" sz="2800" dirty="0">
                <a:latin typeface="+mn-lt"/>
              </a:rPr>
              <a:t> </a:t>
            </a:r>
            <a:r>
              <a:rPr lang="en-US" sz="2800" dirty="0" err="1">
                <a:latin typeface="+mn-lt"/>
              </a:rPr>
              <a:t>Unterricht</a:t>
            </a:r>
            <a:r>
              <a:rPr lang="en-US" sz="2800" dirty="0">
                <a:latin typeface="+mn-lt"/>
              </a:rPr>
              <a:t> </a:t>
            </a:r>
            <a:r>
              <a:rPr lang="en-US" sz="2800" dirty="0" err="1">
                <a:latin typeface="+mn-lt"/>
              </a:rPr>
              <a:t>modifizieren</a:t>
            </a:r>
            <a:r>
              <a:rPr lang="en-US" sz="2800" dirty="0">
                <a:latin typeface="+mn-lt"/>
              </a:rPr>
              <a:t> </a:t>
            </a:r>
            <a:r>
              <a:rPr lang="en-US" sz="2800" dirty="0" err="1">
                <a:latin typeface="+mn-lt"/>
              </a:rPr>
              <a:t>können</a:t>
            </a:r>
            <a:r>
              <a:rPr lang="en-US" sz="2800" dirty="0">
                <a:latin typeface="+mn-lt"/>
              </a:rPr>
              <a:t>!  </a:t>
            </a:r>
          </a:p>
          <a:p>
            <a:pPr eaLnBrk="1" hangingPunct="1"/>
            <a:r>
              <a:rPr lang="en-US" dirty="0">
                <a:latin typeface="+mn-lt"/>
              </a:rPr>
              <a:t> </a:t>
            </a:r>
            <a:r>
              <a:rPr lang="en-US" dirty="0" smtClean="0">
                <a:latin typeface="+mn-lt"/>
              </a:rPr>
              <a:t>Carol Ann Tomlinson</a:t>
            </a:r>
            <a:r>
              <a:rPr lang="en-US" dirty="0">
                <a:latin typeface="+mn-lt"/>
              </a:rPr>
              <a:t>, Interview, </a:t>
            </a:r>
            <a:r>
              <a:rPr lang="en-US" dirty="0">
                <a:latin typeface="+mn-lt"/>
                <a:hlinkClick r:id="rId2"/>
              </a:rPr>
              <a:t>http://www.educationworld.com/a_issues/chat/chat107.shtml</a:t>
            </a:r>
            <a:r>
              <a:rPr lang="en-US" dirty="0">
                <a:latin typeface="+mn-lt"/>
              </a:rPr>
              <a:t> </a:t>
            </a:r>
            <a:endParaRPr lang="de-AT" dirty="0">
              <a:latin typeface="+mn-lt"/>
            </a:endParaRPr>
          </a:p>
          <a:p>
            <a:pPr eaLnBrk="1" hangingPunct="1"/>
            <a:endParaRPr lang="de-AT" sz="2400" dirty="0">
              <a:latin typeface="Trebuchet MS" pitchFamily="34" charset="0"/>
            </a:endParaRPr>
          </a:p>
          <a:p>
            <a:pPr eaLnBrk="1" hangingPunct="1"/>
            <a:endParaRPr lang="de-AT" sz="2400" dirty="0">
              <a:latin typeface="Trebuchet MS" pitchFamily="34" charset="0"/>
            </a:endParaRPr>
          </a:p>
        </p:txBody>
      </p:sp>
      <p:pic>
        <p:nvPicPr>
          <p:cNvPr id="4505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336" y="1700808"/>
            <a:ext cx="1368152" cy="2059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el 1"/>
          <p:cNvSpPr txBox="1">
            <a:spLocks/>
          </p:cNvSpPr>
          <p:nvPr/>
        </p:nvSpPr>
        <p:spPr bwMode="auto">
          <a:xfrm>
            <a:off x="357187" y="1518047"/>
            <a:ext cx="5654973" cy="758825"/>
          </a:xfrm>
          <a:prstGeom prst="rect">
            <a:avLst/>
          </a:prstGeom>
          <a:noFill/>
          <a:ln w="9525">
            <a:noFill/>
            <a:miter lim="800000"/>
            <a:headEnd/>
            <a:tailEnd/>
          </a:ln>
        </p:spPr>
        <p:txBody>
          <a:bodyPr anchor="b"/>
          <a:lstStyle/>
          <a:p>
            <a:pPr eaLnBrk="0" hangingPunct="0">
              <a:defRPr/>
            </a:pPr>
            <a:r>
              <a:rPr lang="de-AT" sz="3000" b="1" dirty="0">
                <a:solidFill>
                  <a:srgbClr val="A31A7E"/>
                </a:solidFill>
                <a:latin typeface="+mn-lt"/>
                <a:ea typeface="ＭＳ Ｐゴシック" pitchFamily="34" charset="-128"/>
                <a:cs typeface="+mj-cs"/>
              </a:rPr>
              <a:t/>
            </a:r>
            <a:br>
              <a:rPr lang="de-AT" sz="3000" b="1" dirty="0">
                <a:solidFill>
                  <a:srgbClr val="A31A7E"/>
                </a:solidFill>
                <a:latin typeface="+mn-lt"/>
                <a:ea typeface="ＭＳ Ｐゴシック" pitchFamily="34" charset="-128"/>
                <a:cs typeface="+mj-cs"/>
              </a:rPr>
            </a:br>
            <a:r>
              <a:rPr lang="de-AT" sz="3000" dirty="0">
                <a:solidFill>
                  <a:srgbClr val="A31A7E"/>
                </a:solidFill>
                <a:latin typeface="+mn-lt"/>
                <a:ea typeface="ＭＳ Ｐゴシック" pitchFamily="34" charset="-128"/>
                <a:cs typeface="+mj-cs"/>
              </a:rPr>
              <a:t>Transferthese 1: </a:t>
            </a:r>
            <a:endParaRPr lang="de-AT" sz="3000" dirty="0" smtClean="0">
              <a:solidFill>
                <a:srgbClr val="A31A7E"/>
              </a:solidFill>
              <a:latin typeface="+mn-lt"/>
              <a:ea typeface="ＭＳ Ｐゴシック" pitchFamily="34" charset="-128"/>
              <a:cs typeface="+mj-cs"/>
            </a:endParaRPr>
          </a:p>
          <a:p>
            <a:pPr eaLnBrk="0" hangingPunct="0">
              <a:defRPr/>
            </a:pPr>
            <a:r>
              <a:rPr lang="de-AT" sz="3000" b="1" dirty="0" smtClean="0">
                <a:solidFill>
                  <a:srgbClr val="A31A7E"/>
                </a:solidFill>
                <a:latin typeface="+mn-lt"/>
                <a:ea typeface="ＭＳ Ｐゴシック" pitchFamily="34" charset="-128"/>
                <a:cs typeface="+mj-cs"/>
              </a:rPr>
              <a:t>WAS </a:t>
            </a:r>
            <a:r>
              <a:rPr lang="de-AT" sz="3000" b="1" dirty="0">
                <a:solidFill>
                  <a:srgbClr val="A31A7E"/>
                </a:solidFill>
                <a:latin typeface="+mn-lt"/>
                <a:ea typeface="ＭＳ Ｐゴシック" pitchFamily="34" charset="-128"/>
                <a:cs typeface="+mj-cs"/>
              </a:rPr>
              <a:t>vor WIE - hochqualitatives Curriculum hat Vorrang.</a:t>
            </a:r>
          </a:p>
        </p:txBody>
      </p:sp>
    </p:spTree>
    <p:extLst>
      <p:ext uri="{BB962C8B-B14F-4D97-AF65-F5344CB8AC3E}">
        <p14:creationId xmlns:p14="http://schemas.microsoft.com/office/powerpoint/2010/main" val="4758934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feld 2"/>
          <p:cNvSpPr txBox="1">
            <a:spLocks noChangeArrowheads="1"/>
          </p:cNvSpPr>
          <p:nvPr/>
        </p:nvSpPr>
        <p:spPr bwMode="auto">
          <a:xfrm>
            <a:off x="251520" y="1938338"/>
            <a:ext cx="7023126"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AT" sz="2800" dirty="0">
                <a:latin typeface="+mn-lt"/>
              </a:rPr>
              <a:t>„Ich kann in 4 bis 7 Worten zusammenfassen, was ich als Lehrer letztendlich </a:t>
            </a:r>
            <a:r>
              <a:rPr lang="de-AT" sz="2800" dirty="0" smtClean="0">
                <a:latin typeface="+mn-lt"/>
              </a:rPr>
              <a:t>lernte. </a:t>
            </a:r>
            <a:r>
              <a:rPr lang="de-AT" sz="2800" dirty="0">
                <a:latin typeface="+mn-lt"/>
              </a:rPr>
              <a:t>Die 7-Wort-Variante ist: Lernen ist nicht das Produkt von Lehren</a:t>
            </a:r>
            <a:r>
              <a:rPr lang="de-AT" sz="2800" dirty="0" smtClean="0">
                <a:latin typeface="+mn-lt"/>
              </a:rPr>
              <a:t>. Die </a:t>
            </a:r>
            <a:r>
              <a:rPr lang="de-AT" sz="2800" dirty="0">
                <a:latin typeface="+mn-lt"/>
              </a:rPr>
              <a:t>4-Wort-Variante ist: Lehren erzeugt kein Lernen</a:t>
            </a:r>
            <a:r>
              <a:rPr lang="de-AT" sz="2800" dirty="0" smtClean="0">
                <a:latin typeface="+mn-lt"/>
              </a:rPr>
              <a:t>. </a:t>
            </a:r>
            <a:r>
              <a:rPr lang="de-AT" sz="2800" dirty="0">
                <a:latin typeface="+mn-lt"/>
              </a:rPr>
              <a:t>Lerner erzeugen Lernen. Der Grund, warum dies vergessen wurde, ist, dass die Tätigkeit des Lernens zu </a:t>
            </a:r>
            <a:r>
              <a:rPr lang="de-AT" sz="2800" dirty="0" smtClean="0">
                <a:latin typeface="+mn-lt"/>
              </a:rPr>
              <a:t>einem </a:t>
            </a:r>
            <a:r>
              <a:rPr lang="de-AT" sz="2800" dirty="0">
                <a:latin typeface="+mn-lt"/>
              </a:rPr>
              <a:t>Produkt, genannt ‚Bildung‘, gemacht </a:t>
            </a:r>
            <a:r>
              <a:rPr lang="de-AT" sz="2800" dirty="0" smtClean="0">
                <a:latin typeface="+mn-lt"/>
              </a:rPr>
              <a:t>wurde</a:t>
            </a:r>
            <a:r>
              <a:rPr lang="de-AT" sz="2800" dirty="0">
                <a:latin typeface="+mn-lt"/>
              </a:rPr>
              <a:t>…“ </a:t>
            </a:r>
          </a:p>
          <a:p>
            <a:pPr eaLnBrk="1" hangingPunct="1"/>
            <a:endParaRPr lang="de-AT" sz="2800" dirty="0">
              <a:latin typeface="+mn-lt"/>
            </a:endParaRPr>
          </a:p>
        </p:txBody>
      </p:sp>
      <p:sp>
        <p:nvSpPr>
          <p:cNvPr id="5" name="Titel 1"/>
          <p:cNvSpPr txBox="1">
            <a:spLocks/>
          </p:cNvSpPr>
          <p:nvPr/>
        </p:nvSpPr>
        <p:spPr bwMode="auto">
          <a:xfrm>
            <a:off x="357187" y="1124744"/>
            <a:ext cx="8143875" cy="758825"/>
          </a:xfrm>
          <a:prstGeom prst="rect">
            <a:avLst/>
          </a:prstGeom>
          <a:noFill/>
          <a:ln w="9525">
            <a:noFill/>
            <a:miter lim="800000"/>
            <a:headEnd/>
            <a:tailEnd/>
          </a:ln>
        </p:spPr>
        <p:txBody>
          <a:bodyPr anchor="b"/>
          <a:lstStyle/>
          <a:p>
            <a:pPr eaLnBrk="0" hangingPunct="0">
              <a:defRPr/>
            </a:pPr>
            <a:r>
              <a:rPr lang="de-AT" sz="3000" b="1" dirty="0">
                <a:solidFill>
                  <a:srgbClr val="A31A7E"/>
                </a:solidFill>
                <a:latin typeface="+mn-lt"/>
                <a:ea typeface="ＭＳ Ｐゴシック" pitchFamily="34" charset="-128"/>
                <a:cs typeface="+mj-cs"/>
              </a:rPr>
              <a:t/>
            </a:r>
            <a:br>
              <a:rPr lang="de-AT" sz="3000" b="1" dirty="0">
                <a:solidFill>
                  <a:srgbClr val="A31A7E"/>
                </a:solidFill>
                <a:latin typeface="+mn-lt"/>
                <a:ea typeface="ＭＳ Ｐゴシック" pitchFamily="34" charset="-128"/>
                <a:cs typeface="+mj-cs"/>
              </a:rPr>
            </a:br>
            <a:r>
              <a:rPr lang="de-AT" sz="3000" dirty="0">
                <a:solidFill>
                  <a:srgbClr val="A31A7E"/>
                </a:solidFill>
                <a:latin typeface="+mn-lt"/>
                <a:ea typeface="ＭＳ Ｐゴシック" pitchFamily="34" charset="-128"/>
                <a:cs typeface="+mj-cs"/>
              </a:rPr>
              <a:t>Transferthese 2: </a:t>
            </a:r>
            <a:endParaRPr lang="de-AT" sz="3000" dirty="0" smtClean="0">
              <a:solidFill>
                <a:srgbClr val="A31A7E"/>
              </a:solidFill>
              <a:latin typeface="+mn-lt"/>
              <a:ea typeface="ＭＳ Ｐゴシック" pitchFamily="34" charset="-128"/>
              <a:cs typeface="+mj-cs"/>
            </a:endParaRPr>
          </a:p>
          <a:p>
            <a:pPr eaLnBrk="0" hangingPunct="0">
              <a:defRPr/>
            </a:pPr>
            <a:r>
              <a:rPr lang="de-AT" sz="3000" b="1" dirty="0">
                <a:solidFill>
                  <a:srgbClr val="A31A7E"/>
                </a:solidFill>
                <a:latin typeface="+mn-lt"/>
              </a:rPr>
              <a:t>Lehren erzeugt kein Lernen.</a:t>
            </a:r>
            <a:endParaRPr lang="de-AT" sz="3000" b="1" dirty="0">
              <a:solidFill>
                <a:srgbClr val="A31A7E"/>
              </a:solidFill>
              <a:latin typeface="+mn-lt"/>
              <a:ea typeface="ＭＳ Ｐゴシック" pitchFamily="34" charset="-128"/>
              <a:cs typeface="+mj-cs"/>
            </a:endParaRPr>
          </a:p>
        </p:txBody>
      </p:sp>
      <p:pic>
        <p:nvPicPr>
          <p:cNvPr id="4" name="Grafik 13" descr="hol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15186" y="2060848"/>
            <a:ext cx="1928813" cy="274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Inhaltsplatzhalter 2"/>
          <p:cNvSpPr txBox="1">
            <a:spLocks/>
          </p:cNvSpPr>
          <p:nvPr/>
        </p:nvSpPr>
        <p:spPr bwMode="auto">
          <a:xfrm>
            <a:off x="332604" y="5694343"/>
            <a:ext cx="8415859" cy="428625"/>
          </a:xfrm>
          <a:prstGeom prst="rect">
            <a:avLst/>
          </a:prstGeom>
          <a:noFill/>
          <a:ln w="9525">
            <a:noFill/>
            <a:miter lim="800000"/>
            <a:headEnd/>
            <a:tailEnd/>
          </a:ln>
        </p:spPr>
        <p:txBody>
          <a:bodyPr/>
          <a:lstStyle/>
          <a:p>
            <a:pPr marL="273050" indent="-273050" eaLnBrk="0" hangingPunct="0">
              <a:spcBef>
                <a:spcPct val="20000"/>
              </a:spcBef>
              <a:buClr>
                <a:schemeClr val="accent1"/>
              </a:buClr>
              <a:buSzPct val="85000"/>
              <a:buFont typeface="Wingdings 2" pitchFamily="18" charset="2"/>
              <a:buNone/>
              <a:defRPr/>
            </a:pPr>
            <a:r>
              <a:rPr lang="de-AT" dirty="0" smtClean="0">
                <a:latin typeface="+mn-lt"/>
                <a:cs typeface="+mn-cs"/>
              </a:rPr>
              <a:t>John </a:t>
            </a:r>
            <a:r>
              <a:rPr lang="de-AT" dirty="0">
                <a:latin typeface="+mn-lt"/>
                <a:cs typeface="+mn-cs"/>
              </a:rPr>
              <a:t>Holt (2009), „In jeder wachen Stunde</a:t>
            </a:r>
            <a:r>
              <a:rPr lang="de-AT" dirty="0" smtClean="0">
                <a:latin typeface="+mn-lt"/>
                <a:cs typeface="+mn-cs"/>
              </a:rPr>
              <a:t>“, in: Jan </a:t>
            </a:r>
            <a:r>
              <a:rPr lang="de-AT" dirty="0" err="1" smtClean="0">
                <a:latin typeface="+mn-lt"/>
                <a:cs typeface="+mn-cs"/>
              </a:rPr>
              <a:t>Hunt</a:t>
            </a:r>
            <a:r>
              <a:rPr lang="de-AT" dirty="0" smtClean="0">
                <a:latin typeface="+mn-lt"/>
                <a:cs typeface="+mn-cs"/>
              </a:rPr>
              <a:t>: </a:t>
            </a:r>
            <a:r>
              <a:rPr lang="de-AT" i="1" dirty="0">
                <a:latin typeface="+mn-lt"/>
                <a:cs typeface="+mn-cs"/>
              </a:rPr>
              <a:t>Das Freilerner-Buch</a:t>
            </a:r>
            <a:r>
              <a:rPr lang="de-AT" dirty="0">
                <a:latin typeface="+mn-lt"/>
                <a:cs typeface="+mn-cs"/>
              </a:rPr>
              <a:t>. </a:t>
            </a:r>
          </a:p>
        </p:txBody>
      </p:sp>
    </p:spTree>
    <p:extLst>
      <p:ext uri="{BB962C8B-B14F-4D97-AF65-F5344CB8AC3E}">
        <p14:creationId xmlns:p14="http://schemas.microsoft.com/office/powerpoint/2010/main" val="3333062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feld 2"/>
          <p:cNvSpPr txBox="1">
            <a:spLocks noChangeArrowheads="1"/>
          </p:cNvSpPr>
          <p:nvPr/>
        </p:nvSpPr>
        <p:spPr bwMode="auto">
          <a:xfrm>
            <a:off x="357187" y="2643187"/>
            <a:ext cx="6951117"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smtClean="0">
                <a:latin typeface="+mn-lt"/>
              </a:rPr>
              <a:t>Formative assessment is the single most effective research-based practice for improving student outcomes.</a:t>
            </a:r>
          </a:p>
          <a:p>
            <a:pPr marL="457200" indent="-457200" algn="r" eaLnBrk="1" hangingPunct="1">
              <a:buFontTx/>
              <a:buChar char="-"/>
            </a:pPr>
            <a:r>
              <a:rPr lang="en-US" dirty="0" smtClean="0">
                <a:latin typeface="+mn-lt"/>
              </a:rPr>
              <a:t>Tracey</a:t>
            </a:r>
            <a:r>
              <a:rPr lang="en-US" dirty="0" smtClean="0">
                <a:latin typeface="Trebuchet MS" pitchFamily="34" charset="0"/>
              </a:rPr>
              <a:t> </a:t>
            </a:r>
            <a:r>
              <a:rPr lang="en-US" dirty="0" smtClean="0">
                <a:latin typeface="+mn-lt"/>
              </a:rPr>
              <a:t>Burns, OECD</a:t>
            </a:r>
            <a:r>
              <a:rPr lang="de-AT" dirty="0" smtClean="0">
                <a:latin typeface="+mn-lt"/>
              </a:rPr>
              <a:t>, Vortrag beim Symposium Nationaler Bildungsbericht, Wien, 11.4.13</a:t>
            </a:r>
            <a:endParaRPr lang="en-US" dirty="0" smtClean="0">
              <a:latin typeface="+mn-lt"/>
            </a:endParaRPr>
          </a:p>
        </p:txBody>
      </p:sp>
      <p:sp>
        <p:nvSpPr>
          <p:cNvPr id="5" name="Titel 1"/>
          <p:cNvSpPr txBox="1">
            <a:spLocks/>
          </p:cNvSpPr>
          <p:nvPr/>
        </p:nvSpPr>
        <p:spPr bwMode="auto">
          <a:xfrm>
            <a:off x="357187" y="1556792"/>
            <a:ext cx="6879109" cy="758825"/>
          </a:xfrm>
          <a:prstGeom prst="rect">
            <a:avLst/>
          </a:prstGeom>
          <a:noFill/>
          <a:ln w="9525">
            <a:noFill/>
            <a:miter lim="800000"/>
            <a:headEnd/>
            <a:tailEnd/>
          </a:ln>
        </p:spPr>
        <p:txBody>
          <a:bodyPr anchor="b"/>
          <a:lstStyle/>
          <a:p>
            <a:pPr eaLnBrk="0" hangingPunct="0">
              <a:defRPr/>
            </a:pPr>
            <a:r>
              <a:rPr lang="de-AT" sz="3000" dirty="0">
                <a:solidFill>
                  <a:srgbClr val="A9432B"/>
                </a:solidFill>
                <a:latin typeface="Trebuchet MS" pitchFamily="34" charset="0"/>
                <a:ea typeface="ＭＳ Ｐゴシック" pitchFamily="34" charset="-128"/>
                <a:cs typeface="+mj-cs"/>
              </a:rPr>
              <a:t/>
            </a:r>
            <a:br>
              <a:rPr lang="de-AT" sz="3000" dirty="0">
                <a:solidFill>
                  <a:srgbClr val="A9432B"/>
                </a:solidFill>
                <a:latin typeface="Trebuchet MS" pitchFamily="34" charset="0"/>
                <a:ea typeface="ＭＳ Ｐゴシック" pitchFamily="34" charset="-128"/>
                <a:cs typeface="+mj-cs"/>
              </a:rPr>
            </a:br>
            <a:r>
              <a:rPr lang="de-AT" sz="3000" dirty="0">
                <a:solidFill>
                  <a:srgbClr val="A31A7E"/>
                </a:solidFill>
                <a:latin typeface="+mn-lt"/>
                <a:ea typeface="ＭＳ Ｐゴシック" pitchFamily="34" charset="-128"/>
                <a:cs typeface="+mj-cs"/>
              </a:rPr>
              <a:t>Transferthese 3:</a:t>
            </a:r>
            <a:r>
              <a:rPr lang="de-AT" sz="3000" b="1" dirty="0">
                <a:solidFill>
                  <a:srgbClr val="A31A7E"/>
                </a:solidFill>
                <a:latin typeface="+mn-lt"/>
                <a:ea typeface="ＭＳ Ｐゴシック" pitchFamily="34" charset="-128"/>
                <a:cs typeface="+mj-cs"/>
              </a:rPr>
              <a:t> </a:t>
            </a:r>
            <a:endParaRPr lang="de-AT" sz="3000" b="1" dirty="0" smtClean="0">
              <a:solidFill>
                <a:srgbClr val="A31A7E"/>
              </a:solidFill>
              <a:latin typeface="+mn-lt"/>
              <a:ea typeface="ＭＳ Ｐゴシック" pitchFamily="34" charset="-128"/>
              <a:cs typeface="+mj-cs"/>
            </a:endParaRPr>
          </a:p>
          <a:p>
            <a:pPr eaLnBrk="0" hangingPunct="0">
              <a:defRPr/>
            </a:pPr>
            <a:r>
              <a:rPr lang="de-AT" sz="3000" b="1" dirty="0">
                <a:solidFill>
                  <a:srgbClr val="A31A7E"/>
                </a:solidFill>
                <a:latin typeface="+mn-lt"/>
                <a:ea typeface="ＭＳ Ｐゴシック" pitchFamily="34" charset="-128"/>
                <a:cs typeface="+mj-cs"/>
              </a:rPr>
              <a:t>K</a:t>
            </a:r>
            <a:r>
              <a:rPr lang="de-AT" sz="3000" b="1" dirty="0" smtClean="0">
                <a:solidFill>
                  <a:srgbClr val="A31A7E"/>
                </a:solidFill>
                <a:latin typeface="+mn-lt"/>
                <a:ea typeface="ＭＳ Ｐゴシック" pitchFamily="34" charset="-128"/>
                <a:cs typeface="+mj-cs"/>
              </a:rPr>
              <a:t>ontinuierliche </a:t>
            </a:r>
            <a:r>
              <a:rPr lang="de-AT" sz="3000" b="1" dirty="0" err="1">
                <a:solidFill>
                  <a:srgbClr val="A31A7E"/>
                </a:solidFill>
                <a:latin typeface="+mn-lt"/>
                <a:ea typeface="ＭＳ Ｐゴシック" pitchFamily="34" charset="-128"/>
                <a:cs typeface="+mj-cs"/>
              </a:rPr>
              <a:t>Lernstandsbeobachtung</a:t>
            </a:r>
            <a:r>
              <a:rPr lang="de-AT" sz="3000" b="1" dirty="0">
                <a:solidFill>
                  <a:srgbClr val="A31A7E"/>
                </a:solidFill>
                <a:latin typeface="+mn-lt"/>
                <a:ea typeface="ＭＳ Ｐゴシック" pitchFamily="34" charset="-128"/>
                <a:cs typeface="+mj-cs"/>
              </a:rPr>
              <a:t> ist Basis wirksamen </a:t>
            </a:r>
            <a:r>
              <a:rPr lang="de-AT" sz="3000" b="1" dirty="0" smtClean="0">
                <a:solidFill>
                  <a:srgbClr val="A31A7E"/>
                </a:solidFill>
                <a:latin typeface="+mn-lt"/>
                <a:ea typeface="ＭＳ Ｐゴシック" pitchFamily="34" charset="-128"/>
                <a:cs typeface="+mj-cs"/>
              </a:rPr>
              <a:t>Unterrichts.</a:t>
            </a:r>
            <a:endParaRPr lang="de-AT" sz="3000" b="1" dirty="0">
              <a:solidFill>
                <a:srgbClr val="A31A7E"/>
              </a:solidFill>
              <a:latin typeface="+mn-lt"/>
              <a:ea typeface="ＭＳ Ｐゴシック" pitchFamily="34" charset="-128"/>
              <a:cs typeface="+mj-cs"/>
            </a:endParaRPr>
          </a:p>
        </p:txBody>
      </p:sp>
      <p:pic>
        <p:nvPicPr>
          <p:cNvPr id="1026" name="Picture 2" descr="https://encrypted-tbn3.gstatic.com/images?q=tbn:ANd9GcREYAUwrCH7eqfWRw2GVL08XK-uRQqd577zcO22oXsgy3GQRVx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2234" y="2068914"/>
            <a:ext cx="1671766" cy="1671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539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feld 2"/>
          <p:cNvSpPr txBox="1">
            <a:spLocks noChangeArrowheads="1"/>
          </p:cNvSpPr>
          <p:nvPr/>
        </p:nvSpPr>
        <p:spPr bwMode="auto">
          <a:xfrm>
            <a:off x="784641" y="2533898"/>
            <a:ext cx="6305897"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AT" sz="2800" dirty="0" err="1">
                <a:latin typeface="+mn-lt"/>
              </a:rPr>
              <a:t>It</a:t>
            </a:r>
            <a:r>
              <a:rPr lang="de-AT" sz="2800" dirty="0">
                <a:latin typeface="+mn-lt"/>
              </a:rPr>
              <a:t> </a:t>
            </a:r>
            <a:r>
              <a:rPr lang="de-AT" sz="2800" dirty="0" err="1">
                <a:latin typeface="+mn-lt"/>
              </a:rPr>
              <a:t>doesn‘t</a:t>
            </a:r>
            <a:r>
              <a:rPr lang="de-AT" sz="2800" dirty="0">
                <a:latin typeface="+mn-lt"/>
              </a:rPr>
              <a:t> matter </a:t>
            </a:r>
            <a:r>
              <a:rPr lang="de-AT" sz="2800" dirty="0" err="1">
                <a:latin typeface="+mn-lt"/>
              </a:rPr>
              <a:t>what</a:t>
            </a:r>
            <a:r>
              <a:rPr lang="de-AT" sz="2800" dirty="0">
                <a:latin typeface="+mn-lt"/>
              </a:rPr>
              <a:t> </a:t>
            </a:r>
            <a:r>
              <a:rPr lang="de-AT" sz="2800" dirty="0" err="1">
                <a:latin typeface="+mn-lt"/>
              </a:rPr>
              <a:t>schools</a:t>
            </a:r>
            <a:r>
              <a:rPr lang="de-AT" sz="2800" dirty="0">
                <a:latin typeface="+mn-lt"/>
              </a:rPr>
              <a:t> </a:t>
            </a:r>
            <a:r>
              <a:rPr lang="de-AT" sz="2800" dirty="0" err="1">
                <a:latin typeface="+mn-lt"/>
              </a:rPr>
              <a:t>they</a:t>
            </a:r>
            <a:r>
              <a:rPr lang="de-AT" sz="2800" dirty="0">
                <a:latin typeface="+mn-lt"/>
              </a:rPr>
              <a:t> </a:t>
            </a:r>
            <a:r>
              <a:rPr lang="de-AT" sz="2800" dirty="0" err="1">
                <a:latin typeface="+mn-lt"/>
              </a:rPr>
              <a:t>go</a:t>
            </a:r>
            <a:r>
              <a:rPr lang="de-AT" sz="2800" dirty="0">
                <a:latin typeface="+mn-lt"/>
              </a:rPr>
              <a:t> </a:t>
            </a:r>
            <a:r>
              <a:rPr lang="de-AT" sz="2800" dirty="0" err="1">
                <a:latin typeface="+mn-lt"/>
              </a:rPr>
              <a:t>to</a:t>
            </a:r>
            <a:r>
              <a:rPr lang="de-AT" sz="2800" dirty="0">
                <a:latin typeface="+mn-lt"/>
              </a:rPr>
              <a:t>. </a:t>
            </a:r>
            <a:r>
              <a:rPr lang="de-AT" sz="2800" dirty="0" err="1">
                <a:latin typeface="+mn-lt"/>
              </a:rPr>
              <a:t>It‘s</a:t>
            </a:r>
            <a:r>
              <a:rPr lang="de-AT" sz="2800" dirty="0">
                <a:latin typeface="+mn-lt"/>
              </a:rPr>
              <a:t> </a:t>
            </a:r>
            <a:r>
              <a:rPr lang="de-AT" sz="2800" dirty="0" err="1">
                <a:latin typeface="+mn-lt"/>
              </a:rPr>
              <a:t>the</a:t>
            </a:r>
            <a:r>
              <a:rPr lang="de-AT" sz="2800" dirty="0">
                <a:latin typeface="+mn-lt"/>
              </a:rPr>
              <a:t> </a:t>
            </a:r>
            <a:r>
              <a:rPr lang="de-AT" sz="2800" dirty="0" err="1">
                <a:latin typeface="+mn-lt"/>
              </a:rPr>
              <a:t>variability</a:t>
            </a:r>
            <a:r>
              <a:rPr lang="de-AT" sz="2800" dirty="0">
                <a:latin typeface="+mn-lt"/>
              </a:rPr>
              <a:t> </a:t>
            </a:r>
            <a:r>
              <a:rPr lang="de-AT" sz="2800" dirty="0" err="1">
                <a:latin typeface="+mn-lt"/>
              </a:rPr>
              <a:t>amongst</a:t>
            </a:r>
            <a:r>
              <a:rPr lang="de-AT" sz="2800" dirty="0">
                <a:latin typeface="+mn-lt"/>
              </a:rPr>
              <a:t> </a:t>
            </a:r>
            <a:r>
              <a:rPr lang="de-AT" sz="2800" dirty="0" err="1">
                <a:latin typeface="+mn-lt"/>
              </a:rPr>
              <a:t>teachers</a:t>
            </a:r>
            <a:r>
              <a:rPr lang="de-AT" sz="2800" dirty="0">
                <a:latin typeface="+mn-lt"/>
              </a:rPr>
              <a:t> </a:t>
            </a:r>
            <a:r>
              <a:rPr lang="de-AT" sz="2800" dirty="0" err="1">
                <a:latin typeface="+mn-lt"/>
              </a:rPr>
              <a:t>that</a:t>
            </a:r>
            <a:r>
              <a:rPr lang="de-AT" sz="2800" dirty="0">
                <a:latin typeface="+mn-lt"/>
              </a:rPr>
              <a:t> </a:t>
            </a:r>
            <a:r>
              <a:rPr lang="de-AT" sz="2800" dirty="0" err="1">
                <a:latin typeface="+mn-lt"/>
              </a:rPr>
              <a:t>is</a:t>
            </a:r>
            <a:r>
              <a:rPr lang="de-AT" sz="2800" dirty="0">
                <a:latin typeface="+mn-lt"/>
              </a:rPr>
              <a:t> so </a:t>
            </a:r>
            <a:r>
              <a:rPr lang="de-AT" sz="2800" dirty="0" err="1">
                <a:latin typeface="+mn-lt"/>
              </a:rPr>
              <a:t>dramatic</a:t>
            </a:r>
            <a:r>
              <a:rPr lang="de-AT" sz="2800" dirty="0">
                <a:latin typeface="+mn-lt"/>
              </a:rPr>
              <a:t>.</a:t>
            </a:r>
          </a:p>
          <a:p>
            <a:pPr algn="r" eaLnBrk="1" hangingPunct="1"/>
            <a:r>
              <a:rPr lang="en-US" sz="2000" dirty="0" smtClean="0">
                <a:latin typeface="+mn-lt"/>
              </a:rPr>
              <a:t>- John Hattie  </a:t>
            </a:r>
            <a:endParaRPr lang="de-AT" sz="2000" dirty="0">
              <a:latin typeface="+mn-lt"/>
            </a:endParaRPr>
          </a:p>
        </p:txBody>
      </p:sp>
      <p:sp>
        <p:nvSpPr>
          <p:cNvPr id="5" name="Titel 1"/>
          <p:cNvSpPr txBox="1">
            <a:spLocks/>
          </p:cNvSpPr>
          <p:nvPr/>
        </p:nvSpPr>
        <p:spPr bwMode="auto">
          <a:xfrm>
            <a:off x="357187" y="1085999"/>
            <a:ext cx="8143875" cy="758825"/>
          </a:xfrm>
          <a:prstGeom prst="rect">
            <a:avLst/>
          </a:prstGeom>
          <a:noFill/>
          <a:ln w="9525">
            <a:noFill/>
            <a:miter lim="800000"/>
            <a:headEnd/>
            <a:tailEnd/>
          </a:ln>
        </p:spPr>
        <p:txBody>
          <a:bodyPr anchor="b"/>
          <a:lstStyle/>
          <a:p>
            <a:pPr eaLnBrk="0" hangingPunct="0">
              <a:defRPr/>
            </a:pPr>
            <a:r>
              <a:rPr lang="de-AT" sz="3000" dirty="0">
                <a:solidFill>
                  <a:srgbClr val="A9432B"/>
                </a:solidFill>
                <a:latin typeface="Trebuchet MS" pitchFamily="34" charset="0"/>
                <a:ea typeface="ＭＳ Ｐゴシック" pitchFamily="34" charset="-128"/>
                <a:cs typeface="+mj-cs"/>
              </a:rPr>
              <a:t/>
            </a:r>
            <a:br>
              <a:rPr lang="de-AT" sz="3000" dirty="0">
                <a:solidFill>
                  <a:srgbClr val="A9432B"/>
                </a:solidFill>
                <a:latin typeface="Trebuchet MS" pitchFamily="34" charset="0"/>
                <a:ea typeface="ＭＳ Ｐゴシック" pitchFamily="34" charset="-128"/>
                <a:cs typeface="+mj-cs"/>
              </a:rPr>
            </a:br>
            <a:r>
              <a:rPr lang="de-AT" sz="3000" dirty="0">
                <a:solidFill>
                  <a:srgbClr val="A31A7E"/>
                </a:solidFill>
                <a:latin typeface="+mn-lt"/>
                <a:ea typeface="ＭＳ Ｐゴシック" pitchFamily="34" charset="-128"/>
                <a:cs typeface="+mj-cs"/>
              </a:rPr>
              <a:t>Transferthese 4:</a:t>
            </a:r>
            <a:r>
              <a:rPr lang="de-AT" sz="3000" b="1" dirty="0">
                <a:solidFill>
                  <a:srgbClr val="A31A7E"/>
                </a:solidFill>
                <a:latin typeface="+mn-lt"/>
                <a:ea typeface="ＭＳ Ｐゴシック" pitchFamily="34" charset="-128"/>
                <a:cs typeface="+mj-cs"/>
              </a:rPr>
              <a:t> </a:t>
            </a:r>
            <a:endParaRPr lang="de-AT" sz="3000" b="1" dirty="0" smtClean="0">
              <a:solidFill>
                <a:srgbClr val="A31A7E"/>
              </a:solidFill>
              <a:latin typeface="+mn-lt"/>
              <a:ea typeface="ＭＳ Ｐゴシック" pitchFamily="34" charset="-128"/>
              <a:cs typeface="+mj-cs"/>
            </a:endParaRPr>
          </a:p>
          <a:p>
            <a:pPr eaLnBrk="0" hangingPunct="0">
              <a:defRPr/>
            </a:pPr>
            <a:r>
              <a:rPr lang="de-AT" sz="3000" b="1" dirty="0" smtClean="0">
                <a:solidFill>
                  <a:srgbClr val="A31A7E"/>
                </a:solidFill>
                <a:latin typeface="+mn-lt"/>
                <a:ea typeface="ＭＳ Ｐゴシック" pitchFamily="34" charset="-128"/>
                <a:cs typeface="+mj-cs"/>
              </a:rPr>
              <a:t>Die </a:t>
            </a:r>
            <a:r>
              <a:rPr lang="de-AT" sz="3000" b="1" dirty="0">
                <a:solidFill>
                  <a:srgbClr val="A31A7E"/>
                </a:solidFill>
                <a:latin typeface="+mn-lt"/>
                <a:ea typeface="ＭＳ Ｐゴシック" pitchFamily="34" charset="-128"/>
                <a:cs typeface="+mj-cs"/>
              </a:rPr>
              <a:t>Lehrperson ist Wirksamkeitsfaktor </a:t>
            </a:r>
            <a:r>
              <a:rPr lang="de-AT" sz="3000" b="1" dirty="0" smtClean="0">
                <a:solidFill>
                  <a:srgbClr val="A31A7E"/>
                </a:solidFill>
                <a:latin typeface="+mn-lt"/>
                <a:ea typeface="ＭＳ Ｐゴシック" pitchFamily="34" charset="-128"/>
                <a:cs typeface="+mj-cs"/>
              </a:rPr>
              <a:t>Nr.1.</a:t>
            </a:r>
            <a:endParaRPr lang="de-AT" sz="3000" b="1" dirty="0">
              <a:solidFill>
                <a:srgbClr val="A31A7E"/>
              </a:solidFill>
              <a:latin typeface="+mn-lt"/>
              <a:ea typeface="ＭＳ Ｐゴシック" pitchFamily="34" charset="-128"/>
              <a:cs typeface="+mj-cs"/>
            </a:endParaRPr>
          </a:p>
        </p:txBody>
      </p:sp>
      <p:sp>
        <p:nvSpPr>
          <p:cNvPr id="2" name="AutoShape 2" descr="data:image/jpeg;base64,/9j/4AAQSkZJRgABAQAAAQABAAD/2wCEAAkGBwgHBgkIBwgKCgkLDRYPDQwMDRsUFRAWIB0iIiAdHx8kKDQsJCYxJx8fLT0tMTU3Ojo6Iys/RD84QzQ5OjcBCgoKDQwNGg8PGjclHyU3Nzc3Nzc3Nzc3Nzc3Nzc3Nzc3Nzc3Nzc3Nzc3Nzc3Nzc3Nzc3Nzc3Nzc3Nzc3Nzc3N//AABEIAKAAcQMBIgACEQEDEQH/xAAbAAABBQEBAAAAAAAAAAAAAAABAAIDBQYEB//EAD0QAAEDAgQDBQUFBQkAAAAAAAEAAgMEEQUSITEGQVETImFxgRQyUpGhQmKxwfAVI1PR4RYzQ2NygpKi8f/EABkBAAMBAQEAAAAAAAAAAAAAAAABBAMCBf/EACMRAAICAgICAgMBAAAAAAAAAAABAhEDIQQSEzEiQUJhgQX/2gAMAwEAAhEDEQA/ALYJwQCKGAQEUAigBJwUQni1747u+uy5p8WooJo4X1EfaSGzWh1/U+CAO9JBrgQCDcHYhOCAAjZFJACCSKSABZCyckgBqSckgDmCIQCdZABVJj/EdLhTeyaRLUEaMB93zP5Lpx6udRUoEYPay6Ntbu+Oq81rYZ5Xukyk6+8TcfrxXLYxuJV1dWVBllJ7TdwD9vkq+SVxa1ucyOAsbv28iuns5KcvAachdYOA5frVSx0REzC/942T3ezIDkhnRhWMYnSNZDDPKxrDo0zHKPCx0W2w3ibutZiPZxyXyl5dYHosdUYbK0ienuQd7t+tlNROjqIezcxjRazmnRpHz0+a57DcGj0+GWOaMPjdmaVIsDwtiT6Krbhj5OzN+60jNG4fO7T5ab6LfjkVqtnALI2RSQALJWRSQALJIpIA5UUE5AHnnEOIH+0UzJn3EfdaNso8PqummmbVtBexoDBmDOpXLxbhPZcRsqbkxTgPJd8QOw+QVrh9C0Bt9tf6LDJKinBi7lbBSsMr4ZACNi5wvqef68F2UWDxmJ7TcObo25uGnorp+FMeLg5b2F/IaFWUFDC1hcG2e4WNufis3kKo8dJlG3DnZmlzSA3UkDfzVFilD7JJIWg9lK2zgBrrzHjst3MAIyGtVBi7c0ThkaW2103XEZ/LY8uNOGjLYM2ODEaeokGZkbhn0NyP5jf0XqzTfUG46heSulDaqNsZymQ2ynnzXpPDjpXYNTdsSXhuUk72B0/Xgq4s81oskkkV2cgSRSQAEUkkAcicmhOQBnONqYGip610hYKeQd21w7NoqWm4gidZkVNUGwtoLrWY/TMrMJqKZ7Qc7btv8Q1B+YCw9NhEdRGDIHuhLRlGQ6ePmsciX2U4XP8AEvYcfeHshkjljz+6chN/DS/ioKjG62MOfA6JrGuLbytcTobe7uPVMocPgixakdDGWCIlxzaEk6X+p+asKqhgGJyzHIwye+x5sCeqx+KLkskolHFjNcaqQVVZUB7dC3srMHp+aJ/a9e6Rj54oYc1s8TbueOuuy1DMPcWB0UcDWjdwuVBVNipqUtjbY7k8yUnNXoUcMq2zO4Th0UErwQXSPcR2p7zv0VuuH4+xwuKPXQu38ys7h2fNK5oa61nEO3I6BXVJi1BS0zY6mshZKCS8ZhoSSVrjk5SJ88VDFX7LlJUz+KMHZce3Rny1XO/jLB27TOd5NVNEFmhSWWfxxho9yOd3+1QnjunzAR0c2ptd1kqYWa9JVX7ZZ/C+qSNjOoIk2CCLhcHyQBleL8WqaCFj6a2Yutqq3BsUiigaX2zAKfjuIija776pOH3QPeY5x3XXbe21+fzWORWiniz6zLV+Jvp69tXFD2gdvYqdtRWYlJLI5scUZNnNsS63z0VdVwVNJXNb2wMbjroAfT/xWMRYYtJHB+5Jn0Jt8LAFnqj0E5NnQ2WelJFM8viG8ea+XyPNSSCSRrnP2socPw+nga0uzSS85JTd39FNiNW1sD3bBZv2dNteylrMSq6Wsp4KBrXPmJbY9dLfmmt4WxaoeZHQsBebkvdqpMPqY6aY1lUy7bHKSNR4q/j4lgiYP3byCNCqcMW1pHl8udS+T0UbOC8RPvOgaulnA9V9uqjb5NurKHixs7iI4CLG2q6H47Llu2FvqVR0mR+SBWM4GP8AiV5v4MWaxSjGH101M1xeI3DvEL0XC659ZC57xlINrLDcWd3GavxsfouN3TOlXtFv7S1JVPaj4h80kjo9EGyPJNTgmMy/HUd8Jc7o4LMcPU7allRE42dYFp6FbHjJmbBpugsVkuFjlq5QebVzJaHF07O2J3a5qWs/vI+u56EKxpIKdsIdcDoCVTcSyCCYStJa5rNHDdVcWI1RAv3Ra9wsZY6VnoYeSnprZs6urggiJBbqNr3VJPOax8cIvlvc3XNTUlRVuDi+/iSriioW0oLn9553J6LJpI3tzf6OathDqZ7CO7lsRy2XPh7AaGFj72DRrzVhiYAp3AG1xb1XLFZkQ0sreCnTZ5v+m1cUQw0raaYlsmZrtdRqu8StO7hbxULrOc3/AEpnMeKuo8vRpMAkY2KRrntBzX1cFl+MQBjExHNjSpLAjUA+YRLcws7UdHaj6rGWG3dmsclKin7QfCUlaezQfwIv+ASS8LO/KjfopoTlObFTxQ3tMFqR0YsNww4+3utzYbeK3+Otz4VUj7hXnWEukpZTOBbuED+adN6Ry2l7H8Q1Pa1EhAu1ndaFyUcTmxiO5JaNx0T6+N72xuANs3eJXSIXwtiljHfaL+B6hLP8aRtxd3ItMPqrMbGWtbbXM0e8rNj83e+yeqrKZrJoRLCG94Xs5SS1U0cVg0XB2Uij3l1R6bmscOz9D8QcJZWN3A1Kil2tuqKWStlmfNFLI0X5Ov8AjyXVS18zgIqxga/7MgFgfPoV6uGHjj1PB5GTyz7Fm2xvYbpEahCH3R5Jw3HgqKJgWThsfBA7JjjZrk6ANikhfxSRQG6CIKYCoMRrGUNI6Z2p2a3qeS8xK2ei9Kyu4lxJsEJpI9ZZBr90LGv0Y429F1zzPqZXyyuzOebkqCVvdKshDqiKcuzK6fF+xLIhT9o213arvoa2KoAZqw7hr9LeXJVbqYTVDg2xy2BU7KQsbk2B2PTwWc8fdUzbHl8buJo6WnbE27HaE6hcdaXSTugZcgHvOP4Lmw2tq44WtnBvcgh27Tdd5AYSOd1lx+M4zcpFPL5iniUY/wBGMiDQBpoiYmu94A6807TMAjf8V6B5Q5thdIboFEDVqBjfspj9neildbKopBqQeiAI9fFBOv4FJIZvAVk+J6t02ICnBIbA3/sdVqQsJiUvaYnVHrK63obfkosS2WZnSI2HREi6ZHaxA5FSBVkhFHCyMEMbbmpMgILeRT7IooBmzh1vsnGZrQRfMSbkgaeiWRpIzgkdAVK4sI0tflomhAYbkE3upBt6pjdCnA3smAdU4/ZTRqTZE/ZQAj7pTJxdpI3AunH7SZJUxQj96bCyQEWf74+SSg9vo/iPyKCLQ6PQQdF53O7NI+YnXOSR4Elb978kbnHk0n6Lzw6tMg25hSYfsqzfRNEdX9OSnauGJ9tOmn69F0xSBxNuSpsmfs6AiN0Al0TORH8E9uoTCUcyYD76pNP4qLNoEc34oAnFgUb+6VAJLE3R7UZfVAEkmodZcsjA++Ya2Urp2i9+i5ZKqMbamyTY0R+zt+EJJ3tX+WfkiuNDpn//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AT"/>
          </a:p>
        </p:txBody>
      </p:sp>
      <p:sp>
        <p:nvSpPr>
          <p:cNvPr id="3" name="AutoShape 4" descr="data:image/jpeg;base64,/9j/4AAQSkZJRgABAQAAAQABAAD/2wCEAAkGBwgHBgkIBwgKCgkLDRYPDQwMDRsUFRAWIB0iIiAdHx8kKDQsJCYxJx8fLT0tMTU3Ojo6Iys/RD84QzQ5OjcBCgoKDQwNGg8PGjclHyU3Nzc3Nzc3Nzc3Nzc3Nzc3Nzc3Nzc3Nzc3Nzc3Nzc3Nzc3Nzc3Nzc3Nzc3Nzc3Nzc3N//AABEIAKAAcQMBIgACEQEDEQH/xAAbAAABBQEBAAAAAAAAAAAAAAABAAIDBQYEB//EAD0QAAEDAgQDBQUFBQkAAAAAAAEAAgMEEQUSITEGQVETImFxgRQyUpGhQmKxwfAVI1PR4RYzQ2NygpKi8f/EABkBAAMBAQEAAAAAAAAAAAAAAAABBAMCBf/EACMRAAICAgICAgMBAAAAAAAAAAABAhEDIQQSEzEiQUJhgQX/2gAMAwEAAhEDEQA/ALYJwQCKGAQEUAigBJwUQni1747u+uy5p8WooJo4X1EfaSGzWh1/U+CAO9JBrgQCDcHYhOCAAjZFJACCSKSABZCyckgBqSckgDmCIQCdZABVJj/EdLhTeyaRLUEaMB93zP5Lpx6udRUoEYPay6Ntbu+Oq81rYZ5Xukyk6+8TcfrxXLYxuJV1dWVBllJ7TdwD9vkq+SVxa1ucyOAsbv28iuns5KcvAachdYOA5frVSx0REzC/942T3ezIDkhnRhWMYnSNZDDPKxrDo0zHKPCx0W2w3ibutZiPZxyXyl5dYHosdUYbK0ienuQd7t+tlNROjqIezcxjRazmnRpHz0+a57DcGj0+GWOaMPjdmaVIsDwtiT6Krbhj5OzN+60jNG4fO7T5ab6LfjkVqtnALI2RSQALJWRSQALJIpIA5UUE5AHnnEOIH+0UzJn3EfdaNso8PqummmbVtBexoDBmDOpXLxbhPZcRsqbkxTgPJd8QOw+QVrh9C0Bt9tf6LDJKinBi7lbBSsMr4ZACNi5wvqef68F2UWDxmJ7TcObo25uGnorp+FMeLg5b2F/IaFWUFDC1hcG2e4WNufis3kKo8dJlG3DnZmlzSA3UkDfzVFilD7JJIWg9lK2zgBrrzHjst3MAIyGtVBi7c0ThkaW2103XEZ/LY8uNOGjLYM2ODEaeokGZkbhn0NyP5jf0XqzTfUG46heSulDaqNsZymQ2ynnzXpPDjpXYNTdsSXhuUk72B0/Xgq4s81oskkkV2cgSRSQAEUkkAcicmhOQBnONqYGip610hYKeQd21w7NoqWm4gidZkVNUGwtoLrWY/TMrMJqKZ7Qc7btv8Q1B+YCw9NhEdRGDIHuhLRlGQ6ePmsciX2U4XP8AEvYcfeHshkjljz+6chN/DS/ioKjG62MOfA6JrGuLbytcTobe7uPVMocPgixakdDGWCIlxzaEk6X+p+asKqhgGJyzHIwye+x5sCeqx+KLkskolHFjNcaqQVVZUB7dC3srMHp+aJ/a9e6Rj54oYc1s8TbueOuuy1DMPcWB0UcDWjdwuVBVNipqUtjbY7k8yUnNXoUcMq2zO4Th0UErwQXSPcR2p7zv0VuuH4+xwuKPXQu38ys7h2fNK5oa61nEO3I6BXVJi1BS0zY6mshZKCS8ZhoSSVrjk5SJ88VDFX7LlJUz+KMHZce3Rny1XO/jLB27TOd5NVNEFmhSWWfxxho9yOd3+1QnjunzAR0c2ptd1kqYWa9JVX7ZZ/C+qSNjOoIk2CCLhcHyQBleL8WqaCFj6a2Yutqq3BsUiigaX2zAKfjuIija776pOH3QPeY5x3XXbe21+fzWORWiniz6zLV+Jvp69tXFD2gdvYqdtRWYlJLI5scUZNnNsS63z0VdVwVNJXNb2wMbjroAfT/xWMRYYtJHB+5Jn0Jt8LAFnqj0E5NnQ2WelJFM8viG8ea+XyPNSSCSRrnP2socPw+nga0uzSS85JTd39FNiNW1sD3bBZv2dNteylrMSq6Wsp4KBrXPmJbY9dLfmmt4WxaoeZHQsBebkvdqpMPqY6aY1lUy7bHKSNR4q/j4lgiYP3byCNCqcMW1pHl8udS+T0UbOC8RPvOgaulnA9V9uqjb5NurKHixs7iI4CLG2q6H47Llu2FvqVR0mR+SBWM4GP8AiV5v4MWaxSjGH101M1xeI3DvEL0XC659ZC57xlINrLDcWd3GavxsfouN3TOlXtFv7S1JVPaj4h80kjo9EGyPJNTgmMy/HUd8Jc7o4LMcPU7allRE42dYFp6FbHjJmbBpugsVkuFjlq5QebVzJaHF07O2J3a5qWs/vI+u56EKxpIKdsIdcDoCVTcSyCCYStJa5rNHDdVcWI1RAv3Ra9wsZY6VnoYeSnprZs6urggiJBbqNr3VJPOax8cIvlvc3XNTUlRVuDi+/iSriioW0oLn9553J6LJpI3tzf6OathDqZ7CO7lsRy2XPh7AaGFj72DRrzVhiYAp3AG1xb1XLFZkQ0sreCnTZ5v+m1cUQw0raaYlsmZrtdRqu8StO7hbxULrOc3/AEpnMeKuo8vRpMAkY2KRrntBzX1cFl+MQBjExHNjSpLAjUA+YRLcws7UdHaj6rGWG3dmsclKin7QfCUlaezQfwIv+ASS8LO/KjfopoTlObFTxQ3tMFqR0YsNww4+3utzYbeK3+Otz4VUj7hXnWEukpZTOBbuED+adN6Ry2l7H8Q1Pa1EhAu1ndaFyUcTmxiO5JaNx0T6+N72xuANs3eJXSIXwtiljHfaL+B6hLP8aRtxd3ItMPqrMbGWtbbXM0e8rNj83e+yeqrKZrJoRLCG94Xs5SS1U0cVg0XB2Uij3l1R6bmscOz9D8QcJZWN3A1Kil2tuqKWStlmfNFLI0X5Ov8AjyXVS18zgIqxga/7MgFgfPoV6uGHjj1PB5GTyz7Fm2xvYbpEahCH3R5Jw3HgqKJgWThsfBA7JjjZrk6ANikhfxSRQG6CIKYCoMRrGUNI6Z2p2a3qeS8xK2ei9Kyu4lxJsEJpI9ZZBr90LGv0Y429F1zzPqZXyyuzOebkqCVvdKshDqiKcuzK6fF+xLIhT9o213arvoa2KoAZqw7hr9LeXJVbqYTVDg2xy2BU7KQsbk2B2PTwWc8fdUzbHl8buJo6WnbE27HaE6hcdaXSTugZcgHvOP4Lmw2tq44WtnBvcgh27Tdd5AYSOd1lx+M4zcpFPL5iniUY/wBGMiDQBpoiYmu94A6807TMAjf8V6B5Q5thdIboFEDVqBjfspj9neildbKopBqQeiAI9fFBOv4FJIZvAVk+J6t02ICnBIbA3/sdVqQsJiUvaYnVHrK63obfkosS2WZnSI2HREi6ZHaxA5FSBVkhFHCyMEMbbmpMgILeRT7IooBmzh1vsnGZrQRfMSbkgaeiWRpIzgkdAVK4sI0tflomhAYbkE3upBt6pjdCnA3smAdU4/ZTRqTZE/ZQAj7pTJxdpI3AunH7SZJUxQj96bCyQEWf74+SSg9vo/iPyKCLQ6PQQdF53O7NI+YnXOSR4Elb978kbnHk0n6Lzw6tMg25hSYfsqzfRNEdX9OSnauGJ9tOmn69F0xSBxNuSpsmfs6AiN0Al0TORH8E9uoTCUcyYD76pNP4qLNoEc34oAnFgUb+6VAJLE3R7UZfVAEkmodZcsjA++Ya2Urp2i9+i5ZKqMbamyTY0R+zt+EJJ3tX+WfkiuNDpn//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AT"/>
          </a:p>
        </p:txBody>
      </p:sp>
      <p:pic>
        <p:nvPicPr>
          <p:cNvPr id="1030" name="Picture 6" descr="John Hattie ... strong advi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2132856"/>
            <a:ext cx="1905000" cy="2695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9899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feld 2"/>
          <p:cNvSpPr txBox="1">
            <a:spLocks noChangeArrowheads="1"/>
          </p:cNvSpPr>
          <p:nvPr/>
        </p:nvSpPr>
        <p:spPr bwMode="auto">
          <a:xfrm>
            <a:off x="357187" y="2636912"/>
            <a:ext cx="7167141"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2400" dirty="0">
                <a:latin typeface="+mn-lt"/>
              </a:rPr>
              <a:t>Complexity and difficulty describe different mental operations, but are often used </a:t>
            </a:r>
            <a:r>
              <a:rPr lang="en-US" sz="2400" dirty="0" smtClean="0">
                <a:latin typeface="+mn-lt"/>
              </a:rPr>
              <a:t>synonymously</a:t>
            </a:r>
            <a:r>
              <a:rPr lang="en-US" sz="2400" dirty="0">
                <a:latin typeface="+mn-lt"/>
              </a:rPr>
              <a:t>. </a:t>
            </a:r>
            <a:r>
              <a:rPr lang="en-US" sz="2400" dirty="0" smtClean="0">
                <a:latin typeface="+mn-lt"/>
              </a:rPr>
              <a:t>Complexity describes </a:t>
            </a:r>
            <a:r>
              <a:rPr lang="en-US" sz="2400" dirty="0">
                <a:latin typeface="+mn-lt"/>
              </a:rPr>
              <a:t>the </a:t>
            </a:r>
            <a:r>
              <a:rPr lang="en-US" sz="2400" dirty="0" smtClean="0">
                <a:latin typeface="+mn-lt"/>
              </a:rPr>
              <a:t>thought process necessary to deal </a:t>
            </a:r>
            <a:r>
              <a:rPr lang="en-US" sz="2400" dirty="0">
                <a:latin typeface="+mn-lt"/>
              </a:rPr>
              <a:t>with </a:t>
            </a:r>
            <a:r>
              <a:rPr lang="en-US" sz="2400" dirty="0" smtClean="0">
                <a:latin typeface="+mn-lt"/>
              </a:rPr>
              <a:t>information.  Difficulty, on </a:t>
            </a:r>
            <a:r>
              <a:rPr lang="en-US" sz="2400" dirty="0">
                <a:latin typeface="+mn-lt"/>
              </a:rPr>
              <a:t>the </a:t>
            </a:r>
            <a:r>
              <a:rPr lang="en-US" sz="2400" dirty="0" smtClean="0">
                <a:latin typeface="+mn-lt"/>
              </a:rPr>
              <a:t>other </a:t>
            </a:r>
            <a:r>
              <a:rPr lang="en-US" sz="2400" dirty="0">
                <a:latin typeface="+mn-lt"/>
              </a:rPr>
              <a:t>hand, refers to the </a:t>
            </a:r>
            <a:r>
              <a:rPr lang="en-US" sz="2400" dirty="0" smtClean="0">
                <a:latin typeface="+mn-lt"/>
              </a:rPr>
              <a:t>amount </a:t>
            </a:r>
            <a:r>
              <a:rPr lang="en-US" sz="2400" dirty="0">
                <a:latin typeface="+mn-lt"/>
              </a:rPr>
              <a:t>of </a:t>
            </a:r>
            <a:r>
              <a:rPr lang="en-US" sz="2400" dirty="0" smtClean="0">
                <a:latin typeface="+mn-lt"/>
              </a:rPr>
              <a:t>effort that </a:t>
            </a:r>
            <a:r>
              <a:rPr lang="en-US" sz="2400" dirty="0">
                <a:latin typeface="+mn-lt"/>
              </a:rPr>
              <a:t>the learner must </a:t>
            </a:r>
            <a:r>
              <a:rPr lang="en-US" sz="2400" dirty="0" smtClean="0">
                <a:latin typeface="+mn-lt"/>
              </a:rPr>
              <a:t>expend </a:t>
            </a:r>
            <a:r>
              <a:rPr lang="en-US" sz="2400" dirty="0">
                <a:latin typeface="+mn-lt"/>
              </a:rPr>
              <a:t>within a level of complexity to accomplish a learning objective. It is </a:t>
            </a:r>
            <a:r>
              <a:rPr lang="en-US" sz="2400" dirty="0" smtClean="0">
                <a:latin typeface="+mn-lt"/>
              </a:rPr>
              <a:t>possible </a:t>
            </a:r>
            <a:r>
              <a:rPr lang="en-US" sz="2400" dirty="0">
                <a:latin typeface="+mn-lt"/>
              </a:rPr>
              <a:t>for a learning activity to become </a:t>
            </a:r>
            <a:r>
              <a:rPr lang="en-US" sz="2400" dirty="0" smtClean="0">
                <a:latin typeface="+mn-lt"/>
              </a:rPr>
              <a:t>increasingly </a:t>
            </a:r>
            <a:r>
              <a:rPr lang="en-US" sz="2400" dirty="0">
                <a:latin typeface="+mn-lt"/>
              </a:rPr>
              <a:t>difficult without becoming more </a:t>
            </a:r>
            <a:r>
              <a:rPr lang="en-US" sz="2400" dirty="0" smtClean="0">
                <a:latin typeface="+mn-lt"/>
              </a:rPr>
              <a:t>complex</a:t>
            </a:r>
            <a:r>
              <a:rPr lang="en-US" sz="2400" dirty="0">
                <a:latin typeface="+mn-lt"/>
              </a:rPr>
              <a:t>. </a:t>
            </a:r>
            <a:endParaRPr lang="en-US" sz="2400" dirty="0" smtClean="0">
              <a:latin typeface="+mn-lt"/>
            </a:endParaRPr>
          </a:p>
          <a:p>
            <a:pPr algn="r"/>
            <a:r>
              <a:rPr lang="en-US" dirty="0" smtClean="0">
                <a:latin typeface="+mn-lt"/>
              </a:rPr>
              <a:t>- David </a:t>
            </a:r>
            <a:r>
              <a:rPr lang="en-US" dirty="0">
                <a:latin typeface="+mn-lt"/>
              </a:rPr>
              <a:t>A. Sousa, </a:t>
            </a:r>
            <a:r>
              <a:rPr lang="en-US" i="1" dirty="0">
                <a:latin typeface="+mn-lt"/>
              </a:rPr>
              <a:t>How the </a:t>
            </a:r>
            <a:r>
              <a:rPr lang="en-US" i="1" dirty="0" smtClean="0">
                <a:latin typeface="+mn-lt"/>
              </a:rPr>
              <a:t>Brain Learns</a:t>
            </a:r>
            <a:r>
              <a:rPr lang="en-US" dirty="0" smtClean="0">
                <a:latin typeface="+mn-lt"/>
              </a:rPr>
              <a:t>, 3rd</a:t>
            </a:r>
            <a:endParaRPr lang="en-US" dirty="0">
              <a:latin typeface="+mn-lt"/>
            </a:endParaRPr>
          </a:p>
          <a:p>
            <a:r>
              <a:rPr lang="en-US" dirty="0">
                <a:latin typeface="+mn-lt"/>
              </a:rPr>
              <a:t>edition, 2006</a:t>
            </a:r>
          </a:p>
          <a:p>
            <a:endParaRPr lang="en-US" sz="2400" dirty="0">
              <a:latin typeface="+mn-lt"/>
            </a:endParaRPr>
          </a:p>
        </p:txBody>
      </p:sp>
      <p:sp>
        <p:nvSpPr>
          <p:cNvPr id="5" name="Titel 1"/>
          <p:cNvSpPr txBox="1">
            <a:spLocks/>
          </p:cNvSpPr>
          <p:nvPr/>
        </p:nvSpPr>
        <p:spPr bwMode="auto">
          <a:xfrm>
            <a:off x="357187" y="1556792"/>
            <a:ext cx="6879109" cy="758825"/>
          </a:xfrm>
          <a:prstGeom prst="rect">
            <a:avLst/>
          </a:prstGeom>
          <a:noFill/>
          <a:ln w="9525">
            <a:noFill/>
            <a:miter lim="800000"/>
            <a:headEnd/>
            <a:tailEnd/>
          </a:ln>
        </p:spPr>
        <p:txBody>
          <a:bodyPr anchor="b"/>
          <a:lstStyle/>
          <a:p>
            <a:pPr eaLnBrk="0" hangingPunct="0">
              <a:defRPr/>
            </a:pPr>
            <a:r>
              <a:rPr lang="de-AT" sz="3000" dirty="0">
                <a:solidFill>
                  <a:srgbClr val="A9432B"/>
                </a:solidFill>
                <a:latin typeface="Trebuchet MS" pitchFamily="34" charset="0"/>
                <a:ea typeface="ＭＳ Ｐゴシック" pitchFamily="34" charset="-128"/>
                <a:cs typeface="+mj-cs"/>
              </a:rPr>
              <a:t/>
            </a:r>
            <a:br>
              <a:rPr lang="de-AT" sz="3000" dirty="0">
                <a:solidFill>
                  <a:srgbClr val="A9432B"/>
                </a:solidFill>
                <a:latin typeface="Trebuchet MS" pitchFamily="34" charset="0"/>
                <a:ea typeface="ＭＳ Ｐゴシック" pitchFamily="34" charset="-128"/>
                <a:cs typeface="+mj-cs"/>
              </a:rPr>
            </a:br>
            <a:r>
              <a:rPr lang="de-AT" sz="3000" dirty="0">
                <a:solidFill>
                  <a:srgbClr val="A31A7E"/>
                </a:solidFill>
                <a:latin typeface="+mn-lt"/>
                <a:ea typeface="ＭＳ Ｐゴシック" pitchFamily="34" charset="-128"/>
                <a:cs typeface="+mj-cs"/>
              </a:rPr>
              <a:t>Transferthese 5:</a:t>
            </a:r>
            <a:r>
              <a:rPr lang="de-AT" sz="3000" b="1" dirty="0">
                <a:solidFill>
                  <a:srgbClr val="A31A7E"/>
                </a:solidFill>
                <a:latin typeface="+mn-lt"/>
                <a:ea typeface="ＭＳ Ｐゴシック" pitchFamily="34" charset="-128"/>
                <a:cs typeface="+mj-cs"/>
              </a:rPr>
              <a:t> </a:t>
            </a:r>
            <a:endParaRPr lang="de-AT" sz="3000" b="1" dirty="0" smtClean="0">
              <a:solidFill>
                <a:srgbClr val="A31A7E"/>
              </a:solidFill>
              <a:latin typeface="+mn-lt"/>
              <a:ea typeface="ＭＳ Ｐゴシック" pitchFamily="34" charset="-128"/>
              <a:cs typeface="+mj-cs"/>
            </a:endParaRPr>
          </a:p>
          <a:p>
            <a:pPr eaLnBrk="0" hangingPunct="0">
              <a:defRPr/>
            </a:pPr>
            <a:r>
              <a:rPr lang="de-AT" sz="3000" b="1" dirty="0" smtClean="0">
                <a:solidFill>
                  <a:srgbClr val="A31A7E"/>
                </a:solidFill>
                <a:latin typeface="+mn-lt"/>
                <a:ea typeface="ＭＳ Ｐゴシック" pitchFamily="34" charset="-128"/>
                <a:cs typeface="+mj-cs"/>
              </a:rPr>
              <a:t>Höherer Schwierigkeitsgrad </a:t>
            </a:r>
            <a:r>
              <a:rPr lang="de-AT" sz="3000" b="1" dirty="0">
                <a:solidFill>
                  <a:srgbClr val="A31A7E"/>
                </a:solidFill>
                <a:latin typeface="+mn-lt"/>
                <a:ea typeface="ＭＳ Ｐゴシック" pitchFamily="34" charset="-128"/>
                <a:cs typeface="+mj-cs"/>
              </a:rPr>
              <a:t>ist nicht gleichzeitig höherer Grad der Komplexität.</a:t>
            </a:r>
          </a:p>
        </p:txBody>
      </p:sp>
      <p:pic>
        <p:nvPicPr>
          <p:cNvPr id="2" name="Picture 2" descr="https://encrypted-tbn1.gstatic.com/images?q=tbn:ANd9GcTZEnE97ibu854qsJdJcnRjqFDqdSnwIs6g1wgToDODShd6igKN5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2996952"/>
            <a:ext cx="1485900" cy="1704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103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ild des Benutzer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3964" y="2546015"/>
            <a:ext cx="1788790" cy="2683185"/>
          </a:xfrm>
          <a:prstGeom prst="rect">
            <a:avLst/>
          </a:prstGeom>
          <a:noFill/>
          <a:extLst>
            <a:ext uri="{909E8E84-426E-40DD-AFC4-6F175D3DCCD1}">
              <a14:hiddenFill xmlns:a14="http://schemas.microsoft.com/office/drawing/2010/main">
                <a:solidFill>
                  <a:srgbClr val="FFFFFF"/>
                </a:solidFill>
              </a14:hiddenFill>
            </a:ext>
          </a:extLst>
        </p:spPr>
      </p:pic>
      <p:sp>
        <p:nvSpPr>
          <p:cNvPr id="45058" name="Textfeld 2"/>
          <p:cNvSpPr txBox="1">
            <a:spLocks noChangeArrowheads="1"/>
          </p:cNvSpPr>
          <p:nvPr/>
        </p:nvSpPr>
        <p:spPr bwMode="auto">
          <a:xfrm>
            <a:off x="269167" y="2585224"/>
            <a:ext cx="7111145"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a:buNone/>
            </a:pPr>
            <a:r>
              <a:rPr lang="de-AT" sz="2800" dirty="0">
                <a:latin typeface="+mn-lt"/>
              </a:rPr>
              <a:t>„Die soziale Herkunft ist die zentrale Ungleichheitsdimension. Sie wirkt sich durchgehend in der Bildungslaufbahn auf den Kompetenzerwerb und den Schulbesuch aus. Ihre Wirkung bleibt auch bestehen, wenn der Einfluss anderer Merkmale statistisch kontrolliert wird.“ </a:t>
            </a:r>
          </a:p>
          <a:p>
            <a:pPr marL="0" indent="0" algn="r">
              <a:buNone/>
            </a:pPr>
            <a:r>
              <a:rPr lang="de-AT" sz="2000" dirty="0" smtClean="0">
                <a:latin typeface="+mn-lt"/>
              </a:rPr>
              <a:t>(</a:t>
            </a:r>
            <a:r>
              <a:rPr lang="de-AT" sz="2000" dirty="0" err="1" smtClean="0">
                <a:latin typeface="+mn-lt"/>
              </a:rPr>
              <a:t>Bruneforth</a:t>
            </a:r>
            <a:r>
              <a:rPr lang="de-AT" sz="2000" dirty="0" smtClean="0">
                <a:latin typeface="+mn-lt"/>
              </a:rPr>
              <a:t>, M. </a:t>
            </a:r>
            <a:r>
              <a:rPr lang="de-AT" sz="2000" dirty="0">
                <a:latin typeface="+mn-lt"/>
              </a:rPr>
              <a:t>et al, </a:t>
            </a:r>
            <a:endParaRPr lang="de-AT" sz="2000" dirty="0" smtClean="0">
              <a:latin typeface="+mn-lt"/>
            </a:endParaRPr>
          </a:p>
          <a:p>
            <a:pPr marL="0" indent="0" algn="r">
              <a:buNone/>
            </a:pPr>
            <a:r>
              <a:rPr lang="de-AT" sz="2000" dirty="0" smtClean="0">
                <a:latin typeface="+mn-lt"/>
              </a:rPr>
              <a:t>Nationaler Bildungsbericht 2012, Band 2, </a:t>
            </a:r>
            <a:r>
              <a:rPr lang="de-AT" sz="2000" dirty="0">
                <a:latin typeface="+mn-lt"/>
              </a:rPr>
              <a:t>S. 200</a:t>
            </a:r>
            <a:r>
              <a:rPr lang="de-AT" sz="2000" dirty="0" smtClean="0">
                <a:latin typeface="+mn-lt"/>
              </a:rPr>
              <a:t>)</a:t>
            </a:r>
            <a:endParaRPr lang="de-AT" sz="2000" dirty="0">
              <a:latin typeface="+mn-lt"/>
            </a:endParaRPr>
          </a:p>
        </p:txBody>
      </p:sp>
      <p:sp>
        <p:nvSpPr>
          <p:cNvPr id="5" name="Titel 1"/>
          <p:cNvSpPr txBox="1">
            <a:spLocks/>
          </p:cNvSpPr>
          <p:nvPr/>
        </p:nvSpPr>
        <p:spPr bwMode="auto">
          <a:xfrm>
            <a:off x="371499" y="1484784"/>
            <a:ext cx="7224837" cy="758825"/>
          </a:xfrm>
          <a:prstGeom prst="rect">
            <a:avLst/>
          </a:prstGeom>
          <a:noFill/>
          <a:ln w="9525">
            <a:noFill/>
            <a:miter lim="800000"/>
            <a:headEnd/>
            <a:tailEnd/>
          </a:ln>
        </p:spPr>
        <p:txBody>
          <a:bodyPr anchor="b"/>
          <a:lstStyle/>
          <a:p>
            <a:pPr eaLnBrk="0" hangingPunct="0">
              <a:defRPr/>
            </a:pPr>
            <a:r>
              <a:rPr lang="de-AT" sz="3000" dirty="0">
                <a:solidFill>
                  <a:srgbClr val="A9432B"/>
                </a:solidFill>
                <a:latin typeface="Trebuchet MS" pitchFamily="34" charset="0"/>
                <a:ea typeface="ＭＳ Ｐゴシック" pitchFamily="34" charset="-128"/>
                <a:cs typeface="+mj-cs"/>
              </a:rPr>
              <a:t/>
            </a:r>
            <a:br>
              <a:rPr lang="de-AT" sz="3000" dirty="0">
                <a:solidFill>
                  <a:srgbClr val="A9432B"/>
                </a:solidFill>
                <a:latin typeface="Trebuchet MS" pitchFamily="34" charset="0"/>
                <a:ea typeface="ＭＳ Ｐゴシック" pitchFamily="34" charset="-128"/>
                <a:cs typeface="+mj-cs"/>
              </a:rPr>
            </a:br>
            <a:r>
              <a:rPr lang="de-AT" sz="3000" dirty="0">
                <a:solidFill>
                  <a:srgbClr val="A31A7E"/>
                </a:solidFill>
                <a:latin typeface="+mn-lt"/>
                <a:ea typeface="ＭＳ Ｐゴシック" pitchFamily="34" charset="-128"/>
                <a:cs typeface="+mj-cs"/>
              </a:rPr>
              <a:t>Transferthese 6: </a:t>
            </a:r>
            <a:endParaRPr lang="de-AT" sz="3000" dirty="0" smtClean="0">
              <a:solidFill>
                <a:srgbClr val="A31A7E"/>
              </a:solidFill>
              <a:latin typeface="+mn-lt"/>
              <a:ea typeface="ＭＳ Ｐゴシック" pitchFamily="34" charset="-128"/>
              <a:cs typeface="+mj-cs"/>
            </a:endParaRPr>
          </a:p>
          <a:p>
            <a:pPr eaLnBrk="0" hangingPunct="0">
              <a:defRPr/>
            </a:pPr>
            <a:r>
              <a:rPr lang="de-AT" sz="3000" b="1" dirty="0" smtClean="0">
                <a:solidFill>
                  <a:srgbClr val="A31A7E"/>
                </a:solidFill>
                <a:latin typeface="+mn-lt"/>
                <a:ea typeface="ＭＳ Ｐゴシック" pitchFamily="34" charset="-128"/>
                <a:cs typeface="+mj-cs"/>
              </a:rPr>
              <a:t>Sozialer </a:t>
            </a:r>
            <a:r>
              <a:rPr lang="de-AT" sz="3000" b="1" dirty="0">
                <a:solidFill>
                  <a:srgbClr val="A31A7E"/>
                </a:solidFill>
                <a:latin typeface="+mn-lt"/>
                <a:ea typeface="ＭＳ Ｐゴシック" pitchFamily="34" charset="-128"/>
                <a:cs typeface="+mj-cs"/>
              </a:rPr>
              <a:t>Hintergrund ist </a:t>
            </a:r>
            <a:r>
              <a:rPr lang="de-AT" sz="3000" b="1" dirty="0" smtClean="0">
                <a:solidFill>
                  <a:srgbClr val="A31A7E"/>
                </a:solidFill>
                <a:latin typeface="+mn-lt"/>
                <a:ea typeface="ＭＳ Ｐゴシック" pitchFamily="34" charset="-128"/>
                <a:cs typeface="+mj-cs"/>
              </a:rPr>
              <a:t>die zentrale Ungleichheitsdimension.</a:t>
            </a:r>
            <a:endParaRPr lang="de-AT" sz="3000" b="1" dirty="0">
              <a:solidFill>
                <a:srgbClr val="A31A7E"/>
              </a:solidFill>
              <a:latin typeface="+mn-lt"/>
              <a:ea typeface="ＭＳ Ｐゴシック" pitchFamily="34" charset="-128"/>
              <a:cs typeface="+mj-cs"/>
            </a:endParaRPr>
          </a:p>
        </p:txBody>
      </p:sp>
    </p:spTree>
    <p:extLst>
      <p:ext uri="{BB962C8B-B14F-4D97-AF65-F5344CB8AC3E}">
        <p14:creationId xmlns:p14="http://schemas.microsoft.com/office/powerpoint/2010/main" val="3860322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337814" y="908720"/>
            <a:ext cx="8143875" cy="758825"/>
          </a:xfrm>
          <a:prstGeom prst="rect">
            <a:avLst/>
          </a:prstGeom>
          <a:noFill/>
          <a:ln w="9525">
            <a:noFill/>
            <a:miter lim="800000"/>
            <a:headEnd/>
            <a:tailEnd/>
          </a:ln>
        </p:spPr>
        <p:txBody>
          <a:bodyPr anchor="b"/>
          <a:lstStyle/>
          <a:p>
            <a:pPr eaLnBrk="0" hangingPunct="0">
              <a:defRPr/>
            </a:pPr>
            <a:r>
              <a:rPr lang="de-AT" sz="3000" dirty="0">
                <a:solidFill>
                  <a:srgbClr val="A9432B"/>
                </a:solidFill>
                <a:latin typeface="Trebuchet MS" pitchFamily="34" charset="0"/>
                <a:ea typeface="ＭＳ Ｐゴシック" pitchFamily="34" charset="-128"/>
                <a:cs typeface="+mj-cs"/>
              </a:rPr>
              <a:t/>
            </a:r>
            <a:br>
              <a:rPr lang="de-AT" sz="3000" dirty="0">
                <a:solidFill>
                  <a:srgbClr val="A9432B"/>
                </a:solidFill>
                <a:latin typeface="Trebuchet MS" pitchFamily="34" charset="0"/>
                <a:ea typeface="ＭＳ Ｐゴシック" pitchFamily="34" charset="-128"/>
                <a:cs typeface="+mj-cs"/>
              </a:rPr>
            </a:br>
            <a:r>
              <a:rPr lang="de-AT" sz="3000" dirty="0">
                <a:solidFill>
                  <a:srgbClr val="A31A7E"/>
                </a:solidFill>
                <a:latin typeface="+mn-lt"/>
                <a:ea typeface="ＭＳ Ｐゴシック" pitchFamily="34" charset="-128"/>
                <a:cs typeface="+mj-cs"/>
              </a:rPr>
              <a:t>Transferthese</a:t>
            </a:r>
            <a:r>
              <a:rPr lang="de-AT" sz="3000" dirty="0">
                <a:solidFill>
                  <a:srgbClr val="A9432B"/>
                </a:solidFill>
                <a:latin typeface="+mn-lt"/>
                <a:ea typeface="ＭＳ Ｐゴシック" pitchFamily="34" charset="-128"/>
                <a:cs typeface="+mj-cs"/>
              </a:rPr>
              <a:t> </a:t>
            </a:r>
            <a:r>
              <a:rPr lang="de-AT" sz="3000" dirty="0">
                <a:solidFill>
                  <a:srgbClr val="A31A7E"/>
                </a:solidFill>
                <a:latin typeface="+mn-lt"/>
                <a:ea typeface="ＭＳ Ｐゴシック" pitchFamily="34" charset="-128"/>
                <a:cs typeface="+mj-cs"/>
              </a:rPr>
              <a:t>7:</a:t>
            </a:r>
            <a:r>
              <a:rPr lang="de-AT" sz="3000" b="1" dirty="0">
                <a:solidFill>
                  <a:srgbClr val="A31A7E"/>
                </a:solidFill>
                <a:latin typeface="+mn-lt"/>
                <a:ea typeface="ＭＳ Ｐゴシック" pitchFamily="34" charset="-128"/>
                <a:cs typeface="+mj-cs"/>
              </a:rPr>
              <a:t> </a:t>
            </a:r>
            <a:endParaRPr lang="de-AT" sz="3000" b="1" dirty="0" smtClean="0">
              <a:solidFill>
                <a:srgbClr val="A31A7E"/>
              </a:solidFill>
              <a:latin typeface="+mn-lt"/>
              <a:ea typeface="ＭＳ Ｐゴシック" pitchFamily="34" charset="-128"/>
              <a:cs typeface="+mj-cs"/>
            </a:endParaRPr>
          </a:p>
          <a:p>
            <a:pPr eaLnBrk="0" hangingPunct="0">
              <a:defRPr/>
            </a:pPr>
            <a:r>
              <a:rPr lang="de-AT" sz="3000" b="1" dirty="0" smtClean="0">
                <a:solidFill>
                  <a:srgbClr val="A31A7E"/>
                </a:solidFill>
                <a:latin typeface="+mn-lt"/>
                <a:ea typeface="ＭＳ Ｐゴシック" pitchFamily="34" charset="-128"/>
                <a:cs typeface="+mj-cs"/>
              </a:rPr>
              <a:t>Kompetenz </a:t>
            </a:r>
            <a:r>
              <a:rPr lang="de-AT" sz="3000" b="1" dirty="0">
                <a:solidFill>
                  <a:srgbClr val="A31A7E"/>
                </a:solidFill>
                <a:latin typeface="+mn-lt"/>
                <a:ea typeface="ＭＳ Ｐゴシック" pitchFamily="34" charset="-128"/>
                <a:cs typeface="+mj-cs"/>
              </a:rPr>
              <a:t>ist </a:t>
            </a:r>
            <a:r>
              <a:rPr lang="de-AT" sz="3000" b="1" dirty="0" smtClean="0">
                <a:solidFill>
                  <a:srgbClr val="A31A7E"/>
                </a:solidFill>
                <a:latin typeface="+mn-lt"/>
                <a:ea typeface="ＭＳ Ｐゴシック" pitchFamily="34" charset="-128"/>
                <a:cs typeface="+mj-cs"/>
              </a:rPr>
              <a:t>unsichtbar.</a:t>
            </a:r>
            <a:endParaRPr lang="de-AT" sz="3000" b="1" dirty="0">
              <a:solidFill>
                <a:srgbClr val="A31A7E"/>
              </a:solidFill>
              <a:latin typeface="+mn-lt"/>
              <a:ea typeface="ＭＳ Ｐゴシック" pitchFamily="34" charset="-128"/>
              <a:cs typeface="+mj-cs"/>
            </a:endParaRPr>
          </a:p>
        </p:txBody>
      </p:sp>
      <p:pic>
        <p:nvPicPr>
          <p:cNvPr id="4" name="Picture 2" descr="http://www.topologik.net/DSC00546_JPG.jpg"/>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l="17870"/>
          <a:stretch/>
        </p:blipFill>
        <p:spPr bwMode="auto">
          <a:xfrm>
            <a:off x="6228184" y="4210186"/>
            <a:ext cx="2771801" cy="2531182"/>
          </a:xfrm>
          <a:prstGeom prst="rect">
            <a:avLst/>
          </a:prstGeom>
          <a:noFill/>
          <a:extLst>
            <a:ext uri="{909E8E84-426E-40DD-AFC4-6F175D3DCCD1}">
              <a14:hiddenFill xmlns:a14="http://schemas.microsoft.com/office/drawing/2010/main">
                <a:solidFill>
                  <a:srgbClr val="FFFFFF"/>
                </a:solidFill>
              </a14:hiddenFill>
            </a:ext>
          </a:extLst>
        </p:spPr>
      </p:pic>
      <p:sp>
        <p:nvSpPr>
          <p:cNvPr id="6" name="Inhaltsplatzhalter 3"/>
          <p:cNvSpPr txBox="1">
            <a:spLocks/>
          </p:cNvSpPr>
          <p:nvPr/>
        </p:nvSpPr>
        <p:spPr>
          <a:xfrm>
            <a:off x="337814" y="1664584"/>
            <a:ext cx="7978602" cy="4873154"/>
          </a:xfrm>
          <a:prstGeom prst="rect">
            <a:avLst/>
          </a:prstGeom>
        </p:spPr>
        <p:txBody>
          <a:bodyPr>
            <a:normAutofit/>
          </a:bodyPr>
          <a:lstStyle>
            <a:lvl1pPr marL="342900" indent="-342900" algn="l" rtl="0" eaLnBrk="1" fontAlgn="base" hangingPunct="1">
              <a:spcBef>
                <a:spcPct val="20000"/>
              </a:spcBef>
              <a:spcAft>
                <a:spcPct val="0"/>
              </a:spcAft>
              <a:buClr>
                <a:srgbClr val="A31A7E"/>
              </a:buClr>
              <a:buFont typeface="Wingdings" pitchFamily="2" charset="2"/>
              <a:buChar char="§"/>
              <a:defRPr sz="28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Font typeface="Arial" charset="0"/>
              <a:buNone/>
              <a:defRPr/>
            </a:pPr>
            <a:r>
              <a:rPr lang="de-AT" dirty="0" smtClean="0">
                <a:cs typeface="Arial" charset="0"/>
              </a:rPr>
              <a:t>„</a:t>
            </a:r>
            <a:r>
              <a:rPr lang="de-AT" dirty="0">
                <a:cs typeface="Arial" charset="0"/>
              </a:rPr>
              <a:t>Voraussetzung für Lernen ist deshalb die Empfänglichkeit für anderes oder den anderen … Stets meinen wir mehr, als wir sagen können. </a:t>
            </a:r>
            <a:r>
              <a:rPr lang="de-AT" i="1" dirty="0">
                <a:cs typeface="Arial" charset="0"/>
              </a:rPr>
              <a:t>Unweigerlich können wir mehr, als wir ahnen. </a:t>
            </a:r>
            <a:r>
              <a:rPr lang="de-AT" dirty="0">
                <a:cs typeface="Arial" charset="0"/>
              </a:rPr>
              <a:t>Erst die Herausforderung durch den anderen oder das andere, die an diesem Überfluss ansetzt, </a:t>
            </a:r>
            <a:endParaRPr lang="de-AT" dirty="0" smtClean="0">
              <a:cs typeface="Arial" charset="0"/>
            </a:endParaRPr>
          </a:p>
          <a:p>
            <a:pPr marL="0" indent="0">
              <a:spcBef>
                <a:spcPts val="0"/>
              </a:spcBef>
              <a:buFont typeface="Arial" charset="0"/>
              <a:buNone/>
              <a:defRPr/>
            </a:pPr>
            <a:r>
              <a:rPr lang="de-AT" dirty="0" smtClean="0">
                <a:cs typeface="Arial" charset="0"/>
              </a:rPr>
              <a:t>verwirklicht </a:t>
            </a:r>
            <a:r>
              <a:rPr lang="de-AT" dirty="0">
                <a:cs typeface="Arial" charset="0"/>
              </a:rPr>
              <a:t>ein Wissen und Können, </a:t>
            </a:r>
            <a:endParaRPr lang="de-AT" dirty="0" smtClean="0">
              <a:cs typeface="Arial" charset="0"/>
            </a:endParaRPr>
          </a:p>
          <a:p>
            <a:pPr marL="0" indent="0">
              <a:spcBef>
                <a:spcPts val="0"/>
              </a:spcBef>
              <a:buFont typeface="Arial" charset="0"/>
              <a:buNone/>
              <a:defRPr/>
            </a:pPr>
            <a:r>
              <a:rPr lang="de-AT" dirty="0" smtClean="0">
                <a:cs typeface="Arial" charset="0"/>
              </a:rPr>
              <a:t>das </a:t>
            </a:r>
            <a:r>
              <a:rPr lang="de-AT" dirty="0">
                <a:cs typeface="Arial" charset="0"/>
              </a:rPr>
              <a:t>zuvor nur möglich war</a:t>
            </a:r>
            <a:r>
              <a:rPr lang="de-AT" dirty="0" smtClean="0">
                <a:cs typeface="Arial" charset="0"/>
              </a:rPr>
              <a:t>.“  </a:t>
            </a:r>
          </a:p>
          <a:p>
            <a:pPr marL="0" indent="0">
              <a:spcBef>
                <a:spcPts val="0"/>
              </a:spcBef>
              <a:buFont typeface="Arial" charset="0"/>
              <a:buNone/>
              <a:defRPr/>
            </a:pPr>
            <a:endParaRPr lang="de-AT" sz="1800" dirty="0">
              <a:cs typeface="Arial" charset="0"/>
            </a:endParaRPr>
          </a:p>
          <a:p>
            <a:pPr marL="0" indent="0">
              <a:spcBef>
                <a:spcPts val="0"/>
              </a:spcBef>
              <a:buFont typeface="Arial" charset="0"/>
              <a:buNone/>
              <a:defRPr/>
            </a:pPr>
            <a:r>
              <a:rPr lang="de-AT" sz="1800" dirty="0" smtClean="0"/>
              <a:t>Käte Meyer-</a:t>
            </a:r>
            <a:r>
              <a:rPr lang="de-AT" sz="1800" dirty="0" err="1" smtClean="0"/>
              <a:t>Drawe</a:t>
            </a:r>
            <a:r>
              <a:rPr lang="de-AT" sz="1800" dirty="0" smtClean="0"/>
              <a:t> (2010). Zur Erfahrung des Lernens.</a:t>
            </a:r>
            <a:endParaRPr lang="de-AT" sz="1800" dirty="0"/>
          </a:p>
        </p:txBody>
      </p:sp>
    </p:spTree>
    <p:extLst>
      <p:ext uri="{BB962C8B-B14F-4D97-AF65-F5344CB8AC3E}">
        <p14:creationId xmlns:p14="http://schemas.microsoft.com/office/powerpoint/2010/main" val="380682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dissolve">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theme/theme1.xml><?xml version="1.0" encoding="utf-8"?>
<a:theme xmlns:a="http://schemas.openxmlformats.org/drawingml/2006/main" name="ZLSVorlag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ZLSVorlage</Template>
  <TotalTime>0</TotalTime>
  <Words>500</Words>
  <Application>Microsoft Office PowerPoint</Application>
  <PresentationFormat>Bildschirmpräsentation (4:3)</PresentationFormat>
  <Paragraphs>39</Paragraphs>
  <Slides>9</Slides>
  <Notes>0</Notes>
  <HiddenSlides>0</HiddenSlides>
  <MMClips>0</MMClips>
  <ScaleCrop>false</ScaleCrop>
  <HeadingPairs>
    <vt:vector size="4" baseType="variant">
      <vt:variant>
        <vt:lpstr>Design</vt:lpstr>
      </vt:variant>
      <vt:variant>
        <vt:i4>2</vt:i4>
      </vt:variant>
      <vt:variant>
        <vt:lpstr>Folientitel</vt:lpstr>
      </vt:variant>
      <vt:variant>
        <vt:i4>9</vt:i4>
      </vt:variant>
    </vt:vector>
  </HeadingPairs>
  <TitlesOfParts>
    <vt:vector size="11" baseType="lpstr">
      <vt:lpstr>ZLSVorlage</vt:lpstr>
      <vt:lpstr>Benutzerdefiniertes Design</vt:lpstr>
      <vt:lpstr>Transferfragen für die Hochschule</vt:lpstr>
      <vt:lpstr>Theseninterview</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Tanja</dc:creator>
  <cp:lastModifiedBy>christoph.hofbauer</cp:lastModifiedBy>
  <cp:revision>85</cp:revision>
  <dcterms:created xsi:type="dcterms:W3CDTF">2012-09-09T09:00:32Z</dcterms:created>
  <dcterms:modified xsi:type="dcterms:W3CDTF">2013-04-23T05:50:52Z</dcterms:modified>
</cp:coreProperties>
</file>