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6"/>
  </p:notesMasterIdLst>
  <p:handoutMasterIdLst>
    <p:handoutMasterId r:id="rId97"/>
  </p:handoutMasterIdLst>
  <p:sldIdLst>
    <p:sldId id="436" r:id="rId3"/>
    <p:sldId id="698" r:id="rId4"/>
    <p:sldId id="608" r:id="rId5"/>
    <p:sldId id="609" r:id="rId6"/>
    <p:sldId id="610" r:id="rId7"/>
    <p:sldId id="611" r:id="rId8"/>
    <p:sldId id="612" r:id="rId9"/>
    <p:sldId id="613" r:id="rId10"/>
    <p:sldId id="614" r:id="rId11"/>
    <p:sldId id="615" r:id="rId12"/>
    <p:sldId id="616" r:id="rId13"/>
    <p:sldId id="617" r:id="rId14"/>
    <p:sldId id="618" r:id="rId15"/>
    <p:sldId id="619" r:id="rId16"/>
    <p:sldId id="620" r:id="rId17"/>
    <p:sldId id="621" r:id="rId18"/>
    <p:sldId id="622" r:id="rId19"/>
    <p:sldId id="607" r:id="rId20"/>
    <p:sldId id="623" r:id="rId21"/>
    <p:sldId id="624" r:id="rId22"/>
    <p:sldId id="625" r:id="rId23"/>
    <p:sldId id="626" r:id="rId24"/>
    <p:sldId id="627" r:id="rId25"/>
    <p:sldId id="628" r:id="rId26"/>
    <p:sldId id="629" r:id="rId27"/>
    <p:sldId id="630" r:id="rId28"/>
    <p:sldId id="631" r:id="rId29"/>
    <p:sldId id="632" r:id="rId30"/>
    <p:sldId id="633" r:id="rId31"/>
    <p:sldId id="634" r:id="rId32"/>
    <p:sldId id="635" r:id="rId33"/>
    <p:sldId id="636" r:id="rId34"/>
    <p:sldId id="637" r:id="rId35"/>
    <p:sldId id="638" r:id="rId36"/>
    <p:sldId id="639" r:id="rId37"/>
    <p:sldId id="640" r:id="rId38"/>
    <p:sldId id="641" r:id="rId39"/>
    <p:sldId id="642" r:id="rId40"/>
    <p:sldId id="643" r:id="rId41"/>
    <p:sldId id="644" r:id="rId42"/>
    <p:sldId id="645" r:id="rId43"/>
    <p:sldId id="646" r:id="rId44"/>
    <p:sldId id="647" r:id="rId45"/>
    <p:sldId id="648" r:id="rId46"/>
    <p:sldId id="649" r:id="rId47"/>
    <p:sldId id="650" r:id="rId48"/>
    <p:sldId id="651" r:id="rId49"/>
    <p:sldId id="652" r:id="rId50"/>
    <p:sldId id="653" r:id="rId51"/>
    <p:sldId id="654" r:id="rId52"/>
    <p:sldId id="655" r:id="rId53"/>
    <p:sldId id="656" r:id="rId54"/>
    <p:sldId id="657" r:id="rId55"/>
    <p:sldId id="658" r:id="rId56"/>
    <p:sldId id="659" r:id="rId57"/>
    <p:sldId id="660" r:id="rId58"/>
    <p:sldId id="661" r:id="rId59"/>
    <p:sldId id="662" r:id="rId60"/>
    <p:sldId id="663" r:id="rId61"/>
    <p:sldId id="664" r:id="rId62"/>
    <p:sldId id="665" r:id="rId63"/>
    <p:sldId id="666" r:id="rId64"/>
    <p:sldId id="667" r:id="rId65"/>
    <p:sldId id="668" r:id="rId66"/>
    <p:sldId id="669" r:id="rId67"/>
    <p:sldId id="670" r:id="rId68"/>
    <p:sldId id="671" r:id="rId69"/>
    <p:sldId id="672" r:id="rId70"/>
    <p:sldId id="673" r:id="rId71"/>
    <p:sldId id="674" r:id="rId72"/>
    <p:sldId id="675" r:id="rId73"/>
    <p:sldId id="676" r:id="rId74"/>
    <p:sldId id="677" r:id="rId75"/>
    <p:sldId id="678" r:id="rId76"/>
    <p:sldId id="679" r:id="rId77"/>
    <p:sldId id="680" r:id="rId78"/>
    <p:sldId id="681" r:id="rId79"/>
    <p:sldId id="682" r:id="rId80"/>
    <p:sldId id="683" r:id="rId81"/>
    <p:sldId id="684" r:id="rId82"/>
    <p:sldId id="685" r:id="rId83"/>
    <p:sldId id="686" r:id="rId84"/>
    <p:sldId id="687" r:id="rId85"/>
    <p:sldId id="688" r:id="rId86"/>
    <p:sldId id="689" r:id="rId87"/>
    <p:sldId id="690" r:id="rId88"/>
    <p:sldId id="691" r:id="rId89"/>
    <p:sldId id="692" r:id="rId90"/>
    <p:sldId id="693" r:id="rId91"/>
    <p:sldId id="694" r:id="rId92"/>
    <p:sldId id="695" r:id="rId93"/>
    <p:sldId id="696" r:id="rId94"/>
    <p:sldId id="697" r:id="rId9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1A7E"/>
    <a:srgbClr val="777777"/>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613" autoAdjust="0"/>
  </p:normalViewPr>
  <p:slideViewPr>
    <p:cSldViewPr>
      <p:cViewPr varScale="1">
        <p:scale>
          <a:sx n="63" d="100"/>
          <a:sy n="63" d="100"/>
        </p:scale>
        <p:origin x="-15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5B351-75DA-451F-96CC-4B73367E017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de-AT"/>
        </a:p>
      </dgm:t>
    </dgm:pt>
    <dgm:pt modelId="{808A5097-93B7-4677-A201-5E9B89C323D5}">
      <dgm:prSet phldrT="[Text]"/>
      <dgm:spPr/>
      <dgm:t>
        <a:bodyPr/>
        <a:lstStyle/>
        <a:p>
          <a:r>
            <a:rPr lang="de-AT" dirty="0" smtClean="0"/>
            <a:t>Verstehen, dass</a:t>
          </a:r>
          <a:endParaRPr lang="de-AT" dirty="0"/>
        </a:p>
      </dgm:t>
    </dgm:pt>
    <dgm:pt modelId="{CDFF99A1-D2C0-48E8-AC5B-C3966ACE4821}" type="parTrans" cxnId="{0216B182-E843-4FF1-A7F8-DA1C925DDD37}">
      <dgm:prSet/>
      <dgm:spPr/>
      <dgm:t>
        <a:bodyPr/>
        <a:lstStyle/>
        <a:p>
          <a:endParaRPr lang="de-AT"/>
        </a:p>
      </dgm:t>
    </dgm:pt>
    <dgm:pt modelId="{20D637AD-3F29-46F8-A783-88F860328DD8}" type="sibTrans" cxnId="{0216B182-E843-4FF1-A7F8-DA1C925DDD37}">
      <dgm:prSet/>
      <dgm:spPr/>
      <dgm:t>
        <a:bodyPr/>
        <a:lstStyle/>
        <a:p>
          <a:endParaRPr lang="de-AT"/>
        </a:p>
      </dgm:t>
    </dgm:pt>
    <dgm:pt modelId="{BCC2C94B-9122-4ACA-ACF7-637F23F3DC2D}">
      <dgm:prSet phldrT="[Text]"/>
      <dgm:spPr/>
      <dgm:t>
        <a:bodyPr/>
        <a:lstStyle/>
        <a:p>
          <a:r>
            <a:rPr lang="de-AT" dirty="0" smtClean="0"/>
            <a:t>Das Ziel das Ziel ist.</a:t>
          </a:r>
          <a:endParaRPr lang="de-AT" dirty="0"/>
        </a:p>
      </dgm:t>
    </dgm:pt>
    <dgm:pt modelId="{8D9F3E5A-6C08-47CA-A984-DCD38791FDB2}" type="parTrans" cxnId="{CC721DF5-E758-474F-AB3A-C92A9C17CF05}">
      <dgm:prSet/>
      <dgm:spPr/>
      <dgm:t>
        <a:bodyPr/>
        <a:lstStyle/>
        <a:p>
          <a:endParaRPr lang="de-AT"/>
        </a:p>
      </dgm:t>
    </dgm:pt>
    <dgm:pt modelId="{0A8585ED-3B36-45E1-BDD1-0F7E6A261C64}" type="sibTrans" cxnId="{CC721DF5-E758-474F-AB3A-C92A9C17CF05}">
      <dgm:prSet/>
      <dgm:spPr/>
      <dgm:t>
        <a:bodyPr/>
        <a:lstStyle/>
        <a:p>
          <a:endParaRPr lang="de-AT"/>
        </a:p>
      </dgm:t>
    </dgm:pt>
    <dgm:pt modelId="{A9E1D0FA-8C31-4CF8-AC5E-25E2BCF7FADF}">
      <dgm:prSet phldrT="[Text]"/>
      <dgm:spPr/>
      <dgm:t>
        <a:bodyPr/>
        <a:lstStyle/>
        <a:p>
          <a:r>
            <a:rPr lang="de-AT" dirty="0" smtClean="0"/>
            <a:t>Klares Curriculum das Lernen und das Lehren stärkt.</a:t>
          </a:r>
          <a:endParaRPr lang="de-AT" dirty="0"/>
        </a:p>
      </dgm:t>
    </dgm:pt>
    <dgm:pt modelId="{725F963E-B338-48D7-9616-6222630F39B6}" type="parTrans" cxnId="{19A7B052-D65E-4727-B7C1-0458C5CE3746}">
      <dgm:prSet/>
      <dgm:spPr/>
      <dgm:t>
        <a:bodyPr/>
        <a:lstStyle/>
        <a:p>
          <a:endParaRPr lang="de-AT"/>
        </a:p>
      </dgm:t>
    </dgm:pt>
    <dgm:pt modelId="{1F29D4AE-8F03-4B2E-AF4A-9E43F36E56A2}" type="sibTrans" cxnId="{19A7B052-D65E-4727-B7C1-0458C5CE3746}">
      <dgm:prSet/>
      <dgm:spPr/>
      <dgm:t>
        <a:bodyPr/>
        <a:lstStyle/>
        <a:p>
          <a:endParaRPr lang="de-AT"/>
        </a:p>
      </dgm:t>
    </dgm:pt>
    <dgm:pt modelId="{53E638CE-E3DC-46D3-831E-6D61F140BB98}">
      <dgm:prSet phldrT="[Text]"/>
      <dgm:spPr/>
      <dgm:t>
        <a:bodyPr/>
        <a:lstStyle/>
        <a:p>
          <a:r>
            <a:rPr lang="de-AT" dirty="0" smtClean="0"/>
            <a:t>Transparente Kriterien dem Lernen dienen.</a:t>
          </a:r>
          <a:endParaRPr lang="de-AT" dirty="0"/>
        </a:p>
      </dgm:t>
    </dgm:pt>
    <dgm:pt modelId="{195D9252-6D7E-46E6-98C7-151AB71BBD1A}" type="parTrans" cxnId="{17EC029A-25A8-43F4-AE83-5E9F1CF71D5E}">
      <dgm:prSet/>
      <dgm:spPr/>
      <dgm:t>
        <a:bodyPr/>
        <a:lstStyle/>
        <a:p>
          <a:endParaRPr lang="de-AT"/>
        </a:p>
      </dgm:t>
    </dgm:pt>
    <dgm:pt modelId="{81D026AF-8011-4FF0-BB74-33B978AB359D}" type="sibTrans" cxnId="{17EC029A-25A8-43F4-AE83-5E9F1CF71D5E}">
      <dgm:prSet/>
      <dgm:spPr/>
      <dgm:t>
        <a:bodyPr/>
        <a:lstStyle/>
        <a:p>
          <a:endParaRPr lang="de-AT"/>
        </a:p>
      </dgm:t>
    </dgm:pt>
    <dgm:pt modelId="{4CE81D15-E6EC-448C-A52B-DBF3863DCBAF}" type="pres">
      <dgm:prSet presAssocID="{9A05B351-75DA-451F-96CC-4B73367E0173}" presName="layout" presStyleCnt="0">
        <dgm:presLayoutVars>
          <dgm:chMax/>
          <dgm:chPref/>
          <dgm:dir/>
          <dgm:resizeHandles/>
        </dgm:presLayoutVars>
      </dgm:prSet>
      <dgm:spPr/>
      <dgm:t>
        <a:bodyPr/>
        <a:lstStyle/>
        <a:p>
          <a:endParaRPr lang="de-AT"/>
        </a:p>
      </dgm:t>
    </dgm:pt>
    <dgm:pt modelId="{F581E6E6-C185-4DBE-B0E5-493E1EDB98E6}" type="pres">
      <dgm:prSet presAssocID="{808A5097-93B7-4677-A201-5E9B89C323D5}" presName="root" presStyleCnt="0">
        <dgm:presLayoutVars>
          <dgm:chMax/>
          <dgm:chPref/>
        </dgm:presLayoutVars>
      </dgm:prSet>
      <dgm:spPr/>
    </dgm:pt>
    <dgm:pt modelId="{5606F415-0641-4E81-A795-16D5BB8F7AD3}" type="pres">
      <dgm:prSet presAssocID="{808A5097-93B7-4677-A201-5E9B89C323D5}" presName="rootComposite" presStyleCnt="0">
        <dgm:presLayoutVars/>
      </dgm:prSet>
      <dgm:spPr/>
    </dgm:pt>
    <dgm:pt modelId="{2C5F9F1C-5782-473E-BA7D-E49E196D4410}" type="pres">
      <dgm:prSet presAssocID="{808A5097-93B7-4677-A201-5E9B89C323D5}" presName="ParentAccent" presStyleLbl="alignNode1" presStyleIdx="0" presStyleCnt="1"/>
      <dgm:spPr/>
    </dgm:pt>
    <dgm:pt modelId="{C46C0F7A-1368-4BB1-85D7-33D123B9309C}" type="pres">
      <dgm:prSet presAssocID="{808A5097-93B7-4677-A201-5E9B89C323D5}" presName="ParentSmallAccent" presStyleLbl="fgAcc1" presStyleIdx="0" presStyleCnt="1"/>
      <dgm:spPr/>
    </dgm:pt>
    <dgm:pt modelId="{520F5B20-B775-4F73-AE70-EB85E0BD2F74}" type="pres">
      <dgm:prSet presAssocID="{808A5097-93B7-4677-A201-5E9B89C323D5}" presName="Parent" presStyleLbl="revTx" presStyleIdx="0" presStyleCnt="4">
        <dgm:presLayoutVars>
          <dgm:chMax/>
          <dgm:chPref val="4"/>
          <dgm:bulletEnabled val="1"/>
        </dgm:presLayoutVars>
      </dgm:prSet>
      <dgm:spPr/>
      <dgm:t>
        <a:bodyPr/>
        <a:lstStyle/>
        <a:p>
          <a:endParaRPr lang="de-AT"/>
        </a:p>
      </dgm:t>
    </dgm:pt>
    <dgm:pt modelId="{6B993D63-2A8A-42E0-B992-F73E4782A823}" type="pres">
      <dgm:prSet presAssocID="{808A5097-93B7-4677-A201-5E9B89C323D5}" presName="childShape" presStyleCnt="0">
        <dgm:presLayoutVars>
          <dgm:chMax val="0"/>
          <dgm:chPref val="0"/>
        </dgm:presLayoutVars>
      </dgm:prSet>
      <dgm:spPr/>
    </dgm:pt>
    <dgm:pt modelId="{1B59F127-FED6-4FCD-BB4B-07769335BC67}" type="pres">
      <dgm:prSet presAssocID="{BCC2C94B-9122-4ACA-ACF7-637F23F3DC2D}" presName="childComposite" presStyleCnt="0">
        <dgm:presLayoutVars>
          <dgm:chMax val="0"/>
          <dgm:chPref val="0"/>
        </dgm:presLayoutVars>
      </dgm:prSet>
      <dgm:spPr/>
    </dgm:pt>
    <dgm:pt modelId="{94D3E8C8-C70E-403F-AC71-8ED4E42DA5ED}" type="pres">
      <dgm:prSet presAssocID="{BCC2C94B-9122-4ACA-ACF7-637F23F3DC2D}" presName="ChildAccent" presStyleLbl="solidFgAcc1" presStyleIdx="0" presStyleCnt="3"/>
      <dgm:spPr/>
    </dgm:pt>
    <dgm:pt modelId="{88CBBC0A-4A18-473D-B80A-BB9500F67DB6}" type="pres">
      <dgm:prSet presAssocID="{BCC2C94B-9122-4ACA-ACF7-637F23F3DC2D}" presName="Child" presStyleLbl="revTx" presStyleIdx="1" presStyleCnt="4">
        <dgm:presLayoutVars>
          <dgm:chMax val="0"/>
          <dgm:chPref val="0"/>
          <dgm:bulletEnabled val="1"/>
        </dgm:presLayoutVars>
      </dgm:prSet>
      <dgm:spPr/>
      <dgm:t>
        <a:bodyPr/>
        <a:lstStyle/>
        <a:p>
          <a:endParaRPr lang="de-AT"/>
        </a:p>
      </dgm:t>
    </dgm:pt>
    <dgm:pt modelId="{6DF3BA76-2850-4063-A53A-2F88011DCD50}" type="pres">
      <dgm:prSet presAssocID="{A9E1D0FA-8C31-4CF8-AC5E-25E2BCF7FADF}" presName="childComposite" presStyleCnt="0">
        <dgm:presLayoutVars>
          <dgm:chMax val="0"/>
          <dgm:chPref val="0"/>
        </dgm:presLayoutVars>
      </dgm:prSet>
      <dgm:spPr/>
    </dgm:pt>
    <dgm:pt modelId="{9AC21D08-6F95-4D51-A58C-8A74471FAA19}" type="pres">
      <dgm:prSet presAssocID="{A9E1D0FA-8C31-4CF8-AC5E-25E2BCF7FADF}" presName="ChildAccent" presStyleLbl="solidFgAcc1" presStyleIdx="1" presStyleCnt="3"/>
      <dgm:spPr/>
    </dgm:pt>
    <dgm:pt modelId="{21C627D5-FAD3-4EA6-97FB-B810E08DBF5E}" type="pres">
      <dgm:prSet presAssocID="{A9E1D0FA-8C31-4CF8-AC5E-25E2BCF7FADF}" presName="Child" presStyleLbl="revTx" presStyleIdx="2" presStyleCnt="4">
        <dgm:presLayoutVars>
          <dgm:chMax val="0"/>
          <dgm:chPref val="0"/>
          <dgm:bulletEnabled val="1"/>
        </dgm:presLayoutVars>
      </dgm:prSet>
      <dgm:spPr/>
      <dgm:t>
        <a:bodyPr/>
        <a:lstStyle/>
        <a:p>
          <a:endParaRPr lang="de-AT"/>
        </a:p>
      </dgm:t>
    </dgm:pt>
    <dgm:pt modelId="{496E91A2-A805-4988-BE37-04291AEED018}" type="pres">
      <dgm:prSet presAssocID="{53E638CE-E3DC-46D3-831E-6D61F140BB98}" presName="childComposite" presStyleCnt="0">
        <dgm:presLayoutVars>
          <dgm:chMax val="0"/>
          <dgm:chPref val="0"/>
        </dgm:presLayoutVars>
      </dgm:prSet>
      <dgm:spPr/>
    </dgm:pt>
    <dgm:pt modelId="{A2C3893A-7A3A-4731-BCD6-E29AC687063E}" type="pres">
      <dgm:prSet presAssocID="{53E638CE-E3DC-46D3-831E-6D61F140BB98}" presName="ChildAccent" presStyleLbl="solidFgAcc1" presStyleIdx="2" presStyleCnt="3"/>
      <dgm:spPr/>
    </dgm:pt>
    <dgm:pt modelId="{06CC46C1-6A48-4E06-8828-F9CBBB438B93}" type="pres">
      <dgm:prSet presAssocID="{53E638CE-E3DC-46D3-831E-6D61F140BB98}" presName="Child" presStyleLbl="revTx" presStyleIdx="3" presStyleCnt="4">
        <dgm:presLayoutVars>
          <dgm:chMax val="0"/>
          <dgm:chPref val="0"/>
          <dgm:bulletEnabled val="1"/>
        </dgm:presLayoutVars>
      </dgm:prSet>
      <dgm:spPr/>
      <dgm:t>
        <a:bodyPr/>
        <a:lstStyle/>
        <a:p>
          <a:endParaRPr lang="de-AT"/>
        </a:p>
      </dgm:t>
    </dgm:pt>
  </dgm:ptLst>
  <dgm:cxnLst>
    <dgm:cxn modelId="{17EC029A-25A8-43F4-AE83-5E9F1CF71D5E}" srcId="{808A5097-93B7-4677-A201-5E9B89C323D5}" destId="{53E638CE-E3DC-46D3-831E-6D61F140BB98}" srcOrd="2" destOrd="0" parTransId="{195D9252-6D7E-46E6-98C7-151AB71BBD1A}" sibTransId="{81D026AF-8011-4FF0-BB74-33B978AB359D}"/>
    <dgm:cxn modelId="{0216B182-E843-4FF1-A7F8-DA1C925DDD37}" srcId="{9A05B351-75DA-451F-96CC-4B73367E0173}" destId="{808A5097-93B7-4677-A201-5E9B89C323D5}" srcOrd="0" destOrd="0" parTransId="{CDFF99A1-D2C0-48E8-AC5B-C3966ACE4821}" sibTransId="{20D637AD-3F29-46F8-A783-88F860328DD8}"/>
    <dgm:cxn modelId="{CC721DF5-E758-474F-AB3A-C92A9C17CF05}" srcId="{808A5097-93B7-4677-A201-5E9B89C323D5}" destId="{BCC2C94B-9122-4ACA-ACF7-637F23F3DC2D}" srcOrd="0" destOrd="0" parTransId="{8D9F3E5A-6C08-47CA-A984-DCD38791FDB2}" sibTransId="{0A8585ED-3B36-45E1-BDD1-0F7E6A261C64}"/>
    <dgm:cxn modelId="{E7CA9E7F-506F-4FA5-A922-B440E1EA473A}" type="presOf" srcId="{808A5097-93B7-4677-A201-5E9B89C323D5}" destId="{520F5B20-B775-4F73-AE70-EB85E0BD2F74}" srcOrd="0" destOrd="0" presId="urn:microsoft.com/office/officeart/2008/layout/SquareAccentList"/>
    <dgm:cxn modelId="{DD954CC6-6614-447C-BCC1-EB4E32D73DCF}" type="presOf" srcId="{A9E1D0FA-8C31-4CF8-AC5E-25E2BCF7FADF}" destId="{21C627D5-FAD3-4EA6-97FB-B810E08DBF5E}" srcOrd="0" destOrd="0" presId="urn:microsoft.com/office/officeart/2008/layout/SquareAccentList"/>
    <dgm:cxn modelId="{27A2879C-032A-4534-9E35-09A83791A4E6}" type="presOf" srcId="{9A05B351-75DA-451F-96CC-4B73367E0173}" destId="{4CE81D15-E6EC-448C-A52B-DBF3863DCBAF}" srcOrd="0" destOrd="0" presId="urn:microsoft.com/office/officeart/2008/layout/SquareAccentList"/>
    <dgm:cxn modelId="{19A7B052-D65E-4727-B7C1-0458C5CE3746}" srcId="{808A5097-93B7-4677-A201-5E9B89C323D5}" destId="{A9E1D0FA-8C31-4CF8-AC5E-25E2BCF7FADF}" srcOrd="1" destOrd="0" parTransId="{725F963E-B338-48D7-9616-6222630F39B6}" sibTransId="{1F29D4AE-8F03-4B2E-AF4A-9E43F36E56A2}"/>
    <dgm:cxn modelId="{320B550F-C9A7-469C-A7AA-0B14FBFEE6B7}" type="presOf" srcId="{53E638CE-E3DC-46D3-831E-6D61F140BB98}" destId="{06CC46C1-6A48-4E06-8828-F9CBBB438B93}" srcOrd="0" destOrd="0" presId="urn:microsoft.com/office/officeart/2008/layout/SquareAccentList"/>
    <dgm:cxn modelId="{52B6C7A8-6BAA-4691-BAFB-21E64D00B495}" type="presOf" srcId="{BCC2C94B-9122-4ACA-ACF7-637F23F3DC2D}" destId="{88CBBC0A-4A18-473D-B80A-BB9500F67DB6}" srcOrd="0" destOrd="0" presId="urn:microsoft.com/office/officeart/2008/layout/SquareAccentList"/>
    <dgm:cxn modelId="{71E952BE-DF74-4D81-8E23-FD7D8E9E7FE9}" type="presParOf" srcId="{4CE81D15-E6EC-448C-A52B-DBF3863DCBAF}" destId="{F581E6E6-C185-4DBE-B0E5-493E1EDB98E6}" srcOrd="0" destOrd="0" presId="urn:microsoft.com/office/officeart/2008/layout/SquareAccentList"/>
    <dgm:cxn modelId="{110ED9D1-D647-40CB-96CC-9A58EE6026C4}" type="presParOf" srcId="{F581E6E6-C185-4DBE-B0E5-493E1EDB98E6}" destId="{5606F415-0641-4E81-A795-16D5BB8F7AD3}" srcOrd="0" destOrd="0" presId="urn:microsoft.com/office/officeart/2008/layout/SquareAccentList"/>
    <dgm:cxn modelId="{A8F5978E-B934-4D71-A9AB-5848261D2AD4}" type="presParOf" srcId="{5606F415-0641-4E81-A795-16D5BB8F7AD3}" destId="{2C5F9F1C-5782-473E-BA7D-E49E196D4410}" srcOrd="0" destOrd="0" presId="urn:microsoft.com/office/officeart/2008/layout/SquareAccentList"/>
    <dgm:cxn modelId="{94CDC729-8A8E-431B-A191-2B83D23622F9}" type="presParOf" srcId="{5606F415-0641-4E81-A795-16D5BB8F7AD3}" destId="{C46C0F7A-1368-4BB1-85D7-33D123B9309C}" srcOrd="1" destOrd="0" presId="urn:microsoft.com/office/officeart/2008/layout/SquareAccentList"/>
    <dgm:cxn modelId="{CFF44B06-F581-4A91-BEA2-666D1FF3831D}" type="presParOf" srcId="{5606F415-0641-4E81-A795-16D5BB8F7AD3}" destId="{520F5B20-B775-4F73-AE70-EB85E0BD2F74}" srcOrd="2" destOrd="0" presId="urn:microsoft.com/office/officeart/2008/layout/SquareAccentList"/>
    <dgm:cxn modelId="{37E6531A-E3BD-404A-BF76-087F3F0CC98A}" type="presParOf" srcId="{F581E6E6-C185-4DBE-B0E5-493E1EDB98E6}" destId="{6B993D63-2A8A-42E0-B992-F73E4782A823}" srcOrd="1" destOrd="0" presId="urn:microsoft.com/office/officeart/2008/layout/SquareAccentList"/>
    <dgm:cxn modelId="{B55E807D-7C82-4E68-903B-ADC884012952}" type="presParOf" srcId="{6B993D63-2A8A-42E0-B992-F73E4782A823}" destId="{1B59F127-FED6-4FCD-BB4B-07769335BC67}" srcOrd="0" destOrd="0" presId="urn:microsoft.com/office/officeart/2008/layout/SquareAccentList"/>
    <dgm:cxn modelId="{A053E99B-7377-4297-9AF6-92021E53F922}" type="presParOf" srcId="{1B59F127-FED6-4FCD-BB4B-07769335BC67}" destId="{94D3E8C8-C70E-403F-AC71-8ED4E42DA5ED}" srcOrd="0" destOrd="0" presId="urn:microsoft.com/office/officeart/2008/layout/SquareAccentList"/>
    <dgm:cxn modelId="{23CB1EC7-5DAA-4F1E-B95C-4858E4481D1E}" type="presParOf" srcId="{1B59F127-FED6-4FCD-BB4B-07769335BC67}" destId="{88CBBC0A-4A18-473D-B80A-BB9500F67DB6}" srcOrd="1" destOrd="0" presId="urn:microsoft.com/office/officeart/2008/layout/SquareAccentList"/>
    <dgm:cxn modelId="{DB7D9307-EACB-48C5-AE60-5947158CCA70}" type="presParOf" srcId="{6B993D63-2A8A-42E0-B992-F73E4782A823}" destId="{6DF3BA76-2850-4063-A53A-2F88011DCD50}" srcOrd="1" destOrd="0" presId="urn:microsoft.com/office/officeart/2008/layout/SquareAccentList"/>
    <dgm:cxn modelId="{DE356DAE-B0ED-40FA-AA82-0539F6B7025F}" type="presParOf" srcId="{6DF3BA76-2850-4063-A53A-2F88011DCD50}" destId="{9AC21D08-6F95-4D51-A58C-8A74471FAA19}" srcOrd="0" destOrd="0" presId="urn:microsoft.com/office/officeart/2008/layout/SquareAccentList"/>
    <dgm:cxn modelId="{827C16B3-E60D-4D8A-AF76-C6475C870B4B}" type="presParOf" srcId="{6DF3BA76-2850-4063-A53A-2F88011DCD50}" destId="{21C627D5-FAD3-4EA6-97FB-B810E08DBF5E}" srcOrd="1" destOrd="0" presId="urn:microsoft.com/office/officeart/2008/layout/SquareAccentList"/>
    <dgm:cxn modelId="{E0E9F7F9-224B-459A-B979-FA995B9001C3}" type="presParOf" srcId="{6B993D63-2A8A-42E0-B992-F73E4782A823}" destId="{496E91A2-A805-4988-BE37-04291AEED018}" srcOrd="2" destOrd="0" presId="urn:microsoft.com/office/officeart/2008/layout/SquareAccentList"/>
    <dgm:cxn modelId="{2569D1D8-EB1C-4761-8C7A-71F61FEC3FF9}" type="presParOf" srcId="{496E91A2-A805-4988-BE37-04291AEED018}" destId="{A2C3893A-7A3A-4731-BCD6-E29AC687063E}" srcOrd="0" destOrd="0" presId="urn:microsoft.com/office/officeart/2008/layout/SquareAccentList"/>
    <dgm:cxn modelId="{73C4A171-361B-4D4A-A93E-DD1222FC2D94}" type="presParOf" srcId="{496E91A2-A805-4988-BE37-04291AEED018}" destId="{06CC46C1-6A48-4E06-8828-F9CBBB438B9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5B351-75DA-451F-96CC-4B73367E0173}" type="doc">
      <dgm:prSet loTypeId="urn:microsoft.com/office/officeart/2008/layout/SquareAccentList" loCatId="list" qsTypeId="urn:microsoft.com/office/officeart/2005/8/quickstyle/simple1" qsCatId="simple" csTypeId="urn:microsoft.com/office/officeart/2005/8/colors/colorful2" csCatId="colorful" phldr="1"/>
      <dgm:spPr/>
      <dgm:t>
        <a:bodyPr/>
        <a:lstStyle/>
        <a:p>
          <a:endParaRPr lang="de-AT"/>
        </a:p>
      </dgm:t>
    </dgm:pt>
    <dgm:pt modelId="{808A5097-93B7-4677-A201-5E9B89C323D5}">
      <dgm:prSet phldrT="[Text]"/>
      <dgm:spPr/>
      <dgm:t>
        <a:bodyPr/>
        <a:lstStyle/>
        <a:p>
          <a:r>
            <a:rPr lang="de-AT" dirty="0" smtClean="0"/>
            <a:t>Wissen</a:t>
          </a:r>
          <a:endParaRPr lang="de-AT" dirty="0"/>
        </a:p>
      </dgm:t>
    </dgm:pt>
    <dgm:pt modelId="{CDFF99A1-D2C0-48E8-AC5B-C3966ACE4821}" type="parTrans" cxnId="{0216B182-E843-4FF1-A7F8-DA1C925DDD37}">
      <dgm:prSet/>
      <dgm:spPr/>
      <dgm:t>
        <a:bodyPr/>
        <a:lstStyle/>
        <a:p>
          <a:endParaRPr lang="de-AT"/>
        </a:p>
      </dgm:t>
    </dgm:pt>
    <dgm:pt modelId="{20D637AD-3F29-46F8-A783-88F860328DD8}" type="sibTrans" cxnId="{0216B182-E843-4FF1-A7F8-DA1C925DDD37}">
      <dgm:prSet/>
      <dgm:spPr/>
      <dgm:t>
        <a:bodyPr/>
        <a:lstStyle/>
        <a:p>
          <a:endParaRPr lang="de-AT"/>
        </a:p>
      </dgm:t>
    </dgm:pt>
    <dgm:pt modelId="{C029F9F8-3DB6-412B-A593-4695D3EACF5D}">
      <dgm:prSet phldrT="[Text]"/>
      <dgm:spPr/>
      <dgm:t>
        <a:bodyPr/>
        <a:lstStyle/>
        <a:p>
          <a:r>
            <a:rPr lang="de-AT" dirty="0" smtClean="0"/>
            <a:t>Tun Können</a:t>
          </a:r>
          <a:endParaRPr lang="de-AT" dirty="0"/>
        </a:p>
      </dgm:t>
    </dgm:pt>
    <dgm:pt modelId="{985BCF54-9E2B-4653-9C27-16B340DAABA7}" type="parTrans" cxnId="{1703F45A-A4C5-4B09-8AD6-7423D8F27027}">
      <dgm:prSet/>
      <dgm:spPr/>
      <dgm:t>
        <a:bodyPr/>
        <a:lstStyle/>
        <a:p>
          <a:endParaRPr lang="de-AT"/>
        </a:p>
      </dgm:t>
    </dgm:pt>
    <dgm:pt modelId="{36ECACAC-2D21-4A64-9DE4-C44A979B1C22}" type="sibTrans" cxnId="{1703F45A-A4C5-4B09-8AD6-7423D8F27027}">
      <dgm:prSet/>
      <dgm:spPr/>
      <dgm:t>
        <a:bodyPr/>
        <a:lstStyle/>
        <a:p>
          <a:endParaRPr lang="de-AT"/>
        </a:p>
      </dgm:t>
    </dgm:pt>
    <dgm:pt modelId="{440049F5-05E2-4B1A-A0A0-66426CB3DE77}">
      <dgm:prSet phldrT="[Text]"/>
      <dgm:spPr/>
      <dgm:t>
        <a:bodyPr/>
        <a:lstStyle/>
        <a:p>
          <a:r>
            <a:rPr lang="de-AT" dirty="0" smtClean="0"/>
            <a:t>Begriffe: Lerndesign, Kernidee, Kernfrage, Kriterien, Beurteilungsraster</a:t>
          </a:r>
          <a:endParaRPr lang="de-AT" dirty="0"/>
        </a:p>
      </dgm:t>
    </dgm:pt>
    <dgm:pt modelId="{BA5E2593-021F-48F3-BA73-079566C98E43}" type="parTrans" cxnId="{EE77FBCB-75F4-4A96-911D-E789B28E85D2}">
      <dgm:prSet/>
      <dgm:spPr/>
      <dgm:t>
        <a:bodyPr/>
        <a:lstStyle/>
        <a:p>
          <a:endParaRPr lang="de-AT"/>
        </a:p>
      </dgm:t>
    </dgm:pt>
    <dgm:pt modelId="{30B1143B-67C1-4AA5-A33F-FF55553500DC}" type="sibTrans" cxnId="{EE77FBCB-75F4-4A96-911D-E789B28E85D2}">
      <dgm:prSet/>
      <dgm:spPr/>
      <dgm:t>
        <a:bodyPr/>
        <a:lstStyle/>
        <a:p>
          <a:endParaRPr lang="de-AT"/>
        </a:p>
      </dgm:t>
    </dgm:pt>
    <dgm:pt modelId="{99A69655-CCE9-4C26-AA2F-393A3408B117}">
      <dgm:prSet phldrT="[Text]"/>
      <dgm:spPr/>
      <dgm:t>
        <a:bodyPr/>
        <a:lstStyle/>
        <a:p>
          <a:r>
            <a:rPr lang="de-AT" dirty="0" smtClean="0"/>
            <a:t>Bedingte und unbedingte Elemente eines Lerndesigns</a:t>
          </a:r>
          <a:endParaRPr lang="de-AT" dirty="0"/>
        </a:p>
      </dgm:t>
    </dgm:pt>
    <dgm:pt modelId="{D1D1DDEF-6F50-4FC5-AF6C-0D261103D8FB}" type="parTrans" cxnId="{BF21BC09-FE76-41DB-9607-BC31937A2254}">
      <dgm:prSet/>
      <dgm:spPr/>
      <dgm:t>
        <a:bodyPr/>
        <a:lstStyle/>
        <a:p>
          <a:endParaRPr lang="de-AT"/>
        </a:p>
      </dgm:t>
    </dgm:pt>
    <dgm:pt modelId="{70E8AA00-E973-406E-8BFF-0448FCE5500E}" type="sibTrans" cxnId="{BF21BC09-FE76-41DB-9607-BC31937A2254}">
      <dgm:prSet/>
      <dgm:spPr/>
      <dgm:t>
        <a:bodyPr/>
        <a:lstStyle/>
        <a:p>
          <a:endParaRPr lang="de-AT"/>
        </a:p>
      </dgm:t>
    </dgm:pt>
    <dgm:pt modelId="{3BE4E253-8E39-4A40-B53C-C3A867E99195}">
      <dgm:prSet phldrT="[Text]"/>
      <dgm:spPr/>
      <dgm:t>
        <a:bodyPr/>
        <a:lstStyle/>
        <a:p>
          <a:r>
            <a:rPr lang="de-AT" dirty="0" smtClean="0"/>
            <a:t>Prozessabläufe</a:t>
          </a:r>
          <a:endParaRPr lang="de-AT" dirty="0"/>
        </a:p>
      </dgm:t>
    </dgm:pt>
    <dgm:pt modelId="{665035A2-5CC7-4C22-BC3D-26EC35BE064C}" type="parTrans" cxnId="{500198B4-F61D-421E-BCDD-B3A516EDC1CC}">
      <dgm:prSet/>
      <dgm:spPr/>
      <dgm:t>
        <a:bodyPr/>
        <a:lstStyle/>
        <a:p>
          <a:endParaRPr lang="de-AT"/>
        </a:p>
      </dgm:t>
    </dgm:pt>
    <dgm:pt modelId="{12BCC89E-A4D8-4459-976A-0CC51DFADB3C}" type="sibTrans" cxnId="{500198B4-F61D-421E-BCDD-B3A516EDC1CC}">
      <dgm:prSet/>
      <dgm:spPr/>
      <dgm:t>
        <a:bodyPr/>
        <a:lstStyle/>
        <a:p>
          <a:endParaRPr lang="de-AT"/>
        </a:p>
      </dgm:t>
    </dgm:pt>
    <dgm:pt modelId="{53981CDE-60C1-48BC-91E2-6AFD430157CF}">
      <dgm:prSet phldrT="[Text]"/>
      <dgm:spPr/>
      <dgm:t>
        <a:bodyPr/>
        <a:lstStyle/>
        <a:p>
          <a:r>
            <a:rPr lang="de-AT" dirty="0" smtClean="0"/>
            <a:t>Vorwissen: Fachlehrplan und </a:t>
          </a:r>
          <a:r>
            <a:rPr lang="de-AT" dirty="0" err="1" smtClean="0"/>
            <a:t>BiSta</a:t>
          </a:r>
          <a:r>
            <a:rPr lang="de-AT" dirty="0" smtClean="0"/>
            <a:t>, Ressourcen</a:t>
          </a:r>
          <a:endParaRPr lang="de-AT" dirty="0"/>
        </a:p>
      </dgm:t>
    </dgm:pt>
    <dgm:pt modelId="{6C8F7AA7-B553-4ABE-BEF7-2E8EFB5B8066}" type="parTrans" cxnId="{BE605D87-87E6-4821-BA04-F1B3A393FF68}">
      <dgm:prSet/>
      <dgm:spPr/>
      <dgm:t>
        <a:bodyPr/>
        <a:lstStyle/>
        <a:p>
          <a:endParaRPr lang="de-AT"/>
        </a:p>
      </dgm:t>
    </dgm:pt>
    <dgm:pt modelId="{CCAA02D5-6A10-4B4D-8D0D-A35A849EEF1E}" type="sibTrans" cxnId="{BE605D87-87E6-4821-BA04-F1B3A393FF68}">
      <dgm:prSet/>
      <dgm:spPr/>
      <dgm:t>
        <a:bodyPr/>
        <a:lstStyle/>
        <a:p>
          <a:endParaRPr lang="de-AT"/>
        </a:p>
      </dgm:t>
    </dgm:pt>
    <dgm:pt modelId="{4DD3419F-4E76-4B00-8B1A-E60BEBF7CC6B}">
      <dgm:prSet phldrT="[Text]"/>
      <dgm:spPr/>
      <dgm:t>
        <a:bodyPr/>
        <a:lstStyle/>
        <a:p>
          <a:r>
            <a:rPr lang="de-AT" dirty="0" smtClean="0"/>
            <a:t>Lerndesignqualität selbst beurteilen</a:t>
          </a:r>
          <a:endParaRPr lang="de-AT" dirty="0"/>
        </a:p>
      </dgm:t>
    </dgm:pt>
    <dgm:pt modelId="{A915CF69-CDFB-488B-AAD0-692E37CB02F4}" type="parTrans" cxnId="{14C9B218-7E68-42A3-BD3E-85117B03326F}">
      <dgm:prSet/>
      <dgm:spPr/>
      <dgm:t>
        <a:bodyPr/>
        <a:lstStyle/>
        <a:p>
          <a:endParaRPr lang="de-AT"/>
        </a:p>
      </dgm:t>
    </dgm:pt>
    <dgm:pt modelId="{BF24BAF2-B1BF-4055-8256-F8554EA4DFF2}" type="sibTrans" cxnId="{14C9B218-7E68-42A3-BD3E-85117B03326F}">
      <dgm:prSet/>
      <dgm:spPr/>
      <dgm:t>
        <a:bodyPr/>
        <a:lstStyle/>
        <a:p>
          <a:endParaRPr lang="de-AT"/>
        </a:p>
      </dgm:t>
    </dgm:pt>
    <dgm:pt modelId="{85073C12-649D-4E6C-B89B-A0F91506F71E}">
      <dgm:prSet phldrT="[Text]"/>
      <dgm:spPr/>
      <dgm:t>
        <a:bodyPr/>
        <a:lstStyle/>
        <a:p>
          <a:r>
            <a:rPr lang="de-AT" dirty="0" smtClean="0"/>
            <a:t>Jahresplanung entsprechend gestalten</a:t>
          </a:r>
          <a:endParaRPr lang="de-AT" dirty="0"/>
        </a:p>
      </dgm:t>
    </dgm:pt>
    <dgm:pt modelId="{83FF63F3-4D30-4D39-A0EE-2E2C1F5AD016}" type="parTrans" cxnId="{2D1063DF-068B-4EBF-BE7F-F67BB9096F77}">
      <dgm:prSet/>
      <dgm:spPr/>
      <dgm:t>
        <a:bodyPr/>
        <a:lstStyle/>
        <a:p>
          <a:endParaRPr lang="de-AT"/>
        </a:p>
      </dgm:t>
    </dgm:pt>
    <dgm:pt modelId="{8EF0CBDA-E9CA-4326-B375-357071CBDBBB}" type="sibTrans" cxnId="{2D1063DF-068B-4EBF-BE7F-F67BB9096F77}">
      <dgm:prSet/>
      <dgm:spPr/>
      <dgm:t>
        <a:bodyPr/>
        <a:lstStyle/>
        <a:p>
          <a:endParaRPr lang="de-AT"/>
        </a:p>
      </dgm:t>
    </dgm:pt>
    <dgm:pt modelId="{C52C8706-B635-434C-9CEE-B6D37393A193}">
      <dgm:prSet phldrT="[Text]"/>
      <dgm:spPr/>
      <dgm:t>
        <a:bodyPr/>
        <a:lstStyle/>
        <a:p>
          <a:r>
            <a:rPr lang="de-AT" dirty="0" smtClean="0"/>
            <a:t>Lerndesign (Lernziele, Aufgaben, Beurteilungsraster) erstellen</a:t>
          </a:r>
          <a:endParaRPr lang="de-AT" dirty="0"/>
        </a:p>
      </dgm:t>
    </dgm:pt>
    <dgm:pt modelId="{4853C57E-60B9-44A3-BD9D-41B40DB3D830}" type="parTrans" cxnId="{2DBF5BA5-FF10-4394-9A3F-D171B2D9449D}">
      <dgm:prSet/>
      <dgm:spPr/>
      <dgm:t>
        <a:bodyPr/>
        <a:lstStyle/>
        <a:p>
          <a:endParaRPr lang="de-AT"/>
        </a:p>
      </dgm:t>
    </dgm:pt>
    <dgm:pt modelId="{6EE61A01-97C1-46FC-87BC-11A76BFD4CD1}" type="sibTrans" cxnId="{2DBF5BA5-FF10-4394-9A3F-D171B2D9449D}">
      <dgm:prSet/>
      <dgm:spPr/>
      <dgm:t>
        <a:bodyPr/>
        <a:lstStyle/>
        <a:p>
          <a:endParaRPr lang="de-AT"/>
        </a:p>
      </dgm:t>
    </dgm:pt>
    <dgm:pt modelId="{ED018181-DD5F-4C16-8D01-8F12E1431B3A}">
      <dgm:prSet phldrT="[Text]"/>
      <dgm:spPr/>
      <dgm:t>
        <a:bodyPr/>
        <a:lstStyle/>
        <a:p>
          <a:r>
            <a:rPr lang="de-AT" smtClean="0"/>
            <a:t>Lerndesignprozess anleiten und begleiten</a:t>
          </a:r>
          <a:endParaRPr lang="de-AT" dirty="0"/>
        </a:p>
      </dgm:t>
    </dgm:pt>
    <dgm:pt modelId="{7D1407F3-FD82-4D45-976E-2C52940C0E05}" type="parTrans" cxnId="{98C7E18F-2AAA-4832-850D-D649BAED7677}">
      <dgm:prSet/>
      <dgm:spPr/>
    </dgm:pt>
    <dgm:pt modelId="{B78F03C0-BB29-4245-8479-0DBBD519CFA2}" type="sibTrans" cxnId="{98C7E18F-2AAA-4832-850D-D649BAED7677}">
      <dgm:prSet/>
      <dgm:spPr/>
    </dgm:pt>
    <dgm:pt modelId="{4CE81D15-E6EC-448C-A52B-DBF3863DCBAF}" type="pres">
      <dgm:prSet presAssocID="{9A05B351-75DA-451F-96CC-4B73367E0173}" presName="layout" presStyleCnt="0">
        <dgm:presLayoutVars>
          <dgm:chMax/>
          <dgm:chPref/>
          <dgm:dir/>
          <dgm:resizeHandles/>
        </dgm:presLayoutVars>
      </dgm:prSet>
      <dgm:spPr/>
      <dgm:t>
        <a:bodyPr/>
        <a:lstStyle/>
        <a:p>
          <a:endParaRPr lang="de-AT"/>
        </a:p>
      </dgm:t>
    </dgm:pt>
    <dgm:pt modelId="{F581E6E6-C185-4DBE-B0E5-493E1EDB98E6}" type="pres">
      <dgm:prSet presAssocID="{808A5097-93B7-4677-A201-5E9B89C323D5}" presName="root" presStyleCnt="0">
        <dgm:presLayoutVars>
          <dgm:chMax/>
          <dgm:chPref/>
        </dgm:presLayoutVars>
      </dgm:prSet>
      <dgm:spPr/>
    </dgm:pt>
    <dgm:pt modelId="{5606F415-0641-4E81-A795-16D5BB8F7AD3}" type="pres">
      <dgm:prSet presAssocID="{808A5097-93B7-4677-A201-5E9B89C323D5}" presName="rootComposite" presStyleCnt="0">
        <dgm:presLayoutVars/>
      </dgm:prSet>
      <dgm:spPr/>
    </dgm:pt>
    <dgm:pt modelId="{2C5F9F1C-5782-473E-BA7D-E49E196D4410}" type="pres">
      <dgm:prSet presAssocID="{808A5097-93B7-4677-A201-5E9B89C323D5}" presName="ParentAccent" presStyleLbl="alignNode1" presStyleIdx="0" presStyleCnt="2"/>
      <dgm:spPr/>
    </dgm:pt>
    <dgm:pt modelId="{C46C0F7A-1368-4BB1-85D7-33D123B9309C}" type="pres">
      <dgm:prSet presAssocID="{808A5097-93B7-4677-A201-5E9B89C323D5}" presName="ParentSmallAccent" presStyleLbl="fgAcc1" presStyleIdx="0" presStyleCnt="2"/>
      <dgm:spPr/>
    </dgm:pt>
    <dgm:pt modelId="{520F5B20-B775-4F73-AE70-EB85E0BD2F74}" type="pres">
      <dgm:prSet presAssocID="{808A5097-93B7-4677-A201-5E9B89C323D5}" presName="Parent" presStyleLbl="revTx" presStyleIdx="0" presStyleCnt="10">
        <dgm:presLayoutVars>
          <dgm:chMax/>
          <dgm:chPref val="4"/>
          <dgm:bulletEnabled val="1"/>
        </dgm:presLayoutVars>
      </dgm:prSet>
      <dgm:spPr/>
      <dgm:t>
        <a:bodyPr/>
        <a:lstStyle/>
        <a:p>
          <a:endParaRPr lang="de-AT"/>
        </a:p>
      </dgm:t>
    </dgm:pt>
    <dgm:pt modelId="{6B993D63-2A8A-42E0-B992-F73E4782A823}" type="pres">
      <dgm:prSet presAssocID="{808A5097-93B7-4677-A201-5E9B89C323D5}" presName="childShape" presStyleCnt="0">
        <dgm:presLayoutVars>
          <dgm:chMax val="0"/>
          <dgm:chPref val="0"/>
        </dgm:presLayoutVars>
      </dgm:prSet>
      <dgm:spPr/>
    </dgm:pt>
    <dgm:pt modelId="{09FAFF9A-E707-4359-8A43-38A6141259D0}" type="pres">
      <dgm:prSet presAssocID="{440049F5-05E2-4B1A-A0A0-66426CB3DE77}" presName="childComposite" presStyleCnt="0">
        <dgm:presLayoutVars>
          <dgm:chMax val="0"/>
          <dgm:chPref val="0"/>
        </dgm:presLayoutVars>
      </dgm:prSet>
      <dgm:spPr/>
    </dgm:pt>
    <dgm:pt modelId="{451B15F0-E7A1-407F-B6F7-16ECFC7B6567}" type="pres">
      <dgm:prSet presAssocID="{440049F5-05E2-4B1A-A0A0-66426CB3DE77}" presName="ChildAccent" presStyleLbl="solidFgAcc1" presStyleIdx="0" presStyleCnt="8"/>
      <dgm:spPr/>
    </dgm:pt>
    <dgm:pt modelId="{EB545522-AA4E-4CC6-B909-B3B08EA944BC}" type="pres">
      <dgm:prSet presAssocID="{440049F5-05E2-4B1A-A0A0-66426CB3DE77}" presName="Child" presStyleLbl="revTx" presStyleIdx="1" presStyleCnt="10">
        <dgm:presLayoutVars>
          <dgm:chMax val="0"/>
          <dgm:chPref val="0"/>
          <dgm:bulletEnabled val="1"/>
        </dgm:presLayoutVars>
      </dgm:prSet>
      <dgm:spPr/>
      <dgm:t>
        <a:bodyPr/>
        <a:lstStyle/>
        <a:p>
          <a:endParaRPr lang="de-AT"/>
        </a:p>
      </dgm:t>
    </dgm:pt>
    <dgm:pt modelId="{A1B6625E-2AF1-4CC6-85B1-DDD65F99AF07}" type="pres">
      <dgm:prSet presAssocID="{99A69655-CCE9-4C26-AA2F-393A3408B117}" presName="childComposite" presStyleCnt="0">
        <dgm:presLayoutVars>
          <dgm:chMax val="0"/>
          <dgm:chPref val="0"/>
        </dgm:presLayoutVars>
      </dgm:prSet>
      <dgm:spPr/>
    </dgm:pt>
    <dgm:pt modelId="{729449DB-57C7-417C-8F4D-093ADA77DBDE}" type="pres">
      <dgm:prSet presAssocID="{99A69655-CCE9-4C26-AA2F-393A3408B117}" presName="ChildAccent" presStyleLbl="solidFgAcc1" presStyleIdx="1" presStyleCnt="8"/>
      <dgm:spPr/>
    </dgm:pt>
    <dgm:pt modelId="{77F4B676-B207-486B-B12F-35EC08D8FC2A}" type="pres">
      <dgm:prSet presAssocID="{99A69655-CCE9-4C26-AA2F-393A3408B117}" presName="Child" presStyleLbl="revTx" presStyleIdx="2" presStyleCnt="10">
        <dgm:presLayoutVars>
          <dgm:chMax val="0"/>
          <dgm:chPref val="0"/>
          <dgm:bulletEnabled val="1"/>
        </dgm:presLayoutVars>
      </dgm:prSet>
      <dgm:spPr/>
      <dgm:t>
        <a:bodyPr/>
        <a:lstStyle/>
        <a:p>
          <a:endParaRPr lang="de-AT"/>
        </a:p>
      </dgm:t>
    </dgm:pt>
    <dgm:pt modelId="{FA48CCF2-EC5B-4098-90AE-C27669B2C568}" type="pres">
      <dgm:prSet presAssocID="{3BE4E253-8E39-4A40-B53C-C3A867E99195}" presName="childComposite" presStyleCnt="0">
        <dgm:presLayoutVars>
          <dgm:chMax val="0"/>
          <dgm:chPref val="0"/>
        </dgm:presLayoutVars>
      </dgm:prSet>
      <dgm:spPr/>
    </dgm:pt>
    <dgm:pt modelId="{C273422E-6944-430B-A3D8-365DB714E296}" type="pres">
      <dgm:prSet presAssocID="{3BE4E253-8E39-4A40-B53C-C3A867E99195}" presName="ChildAccent" presStyleLbl="solidFgAcc1" presStyleIdx="2" presStyleCnt="8"/>
      <dgm:spPr/>
    </dgm:pt>
    <dgm:pt modelId="{354413E7-AC64-4CAB-9419-A522CACD5065}" type="pres">
      <dgm:prSet presAssocID="{3BE4E253-8E39-4A40-B53C-C3A867E99195}" presName="Child" presStyleLbl="revTx" presStyleIdx="3" presStyleCnt="10">
        <dgm:presLayoutVars>
          <dgm:chMax val="0"/>
          <dgm:chPref val="0"/>
          <dgm:bulletEnabled val="1"/>
        </dgm:presLayoutVars>
      </dgm:prSet>
      <dgm:spPr/>
      <dgm:t>
        <a:bodyPr/>
        <a:lstStyle/>
        <a:p>
          <a:endParaRPr lang="de-AT"/>
        </a:p>
      </dgm:t>
    </dgm:pt>
    <dgm:pt modelId="{9F425AA5-A3FC-4436-8EA7-5AC73A7F95DB}" type="pres">
      <dgm:prSet presAssocID="{53981CDE-60C1-48BC-91E2-6AFD430157CF}" presName="childComposite" presStyleCnt="0">
        <dgm:presLayoutVars>
          <dgm:chMax val="0"/>
          <dgm:chPref val="0"/>
        </dgm:presLayoutVars>
      </dgm:prSet>
      <dgm:spPr/>
    </dgm:pt>
    <dgm:pt modelId="{69AE05D5-954F-40A0-BB9B-22E3E69661C2}" type="pres">
      <dgm:prSet presAssocID="{53981CDE-60C1-48BC-91E2-6AFD430157CF}" presName="ChildAccent" presStyleLbl="solidFgAcc1" presStyleIdx="3" presStyleCnt="8"/>
      <dgm:spPr/>
    </dgm:pt>
    <dgm:pt modelId="{ADBF8C79-1A07-46DD-86F8-A695FB7FF42C}" type="pres">
      <dgm:prSet presAssocID="{53981CDE-60C1-48BC-91E2-6AFD430157CF}" presName="Child" presStyleLbl="revTx" presStyleIdx="4" presStyleCnt="10">
        <dgm:presLayoutVars>
          <dgm:chMax val="0"/>
          <dgm:chPref val="0"/>
          <dgm:bulletEnabled val="1"/>
        </dgm:presLayoutVars>
      </dgm:prSet>
      <dgm:spPr/>
      <dgm:t>
        <a:bodyPr/>
        <a:lstStyle/>
        <a:p>
          <a:endParaRPr lang="de-AT"/>
        </a:p>
      </dgm:t>
    </dgm:pt>
    <dgm:pt modelId="{8A4F2F46-2776-48AD-B5F1-840FA7F79074}" type="pres">
      <dgm:prSet presAssocID="{C029F9F8-3DB6-412B-A593-4695D3EACF5D}" presName="root" presStyleCnt="0">
        <dgm:presLayoutVars>
          <dgm:chMax/>
          <dgm:chPref/>
        </dgm:presLayoutVars>
      </dgm:prSet>
      <dgm:spPr/>
    </dgm:pt>
    <dgm:pt modelId="{06CC0FC5-6833-4C0C-A64D-A17B53BA0A10}" type="pres">
      <dgm:prSet presAssocID="{C029F9F8-3DB6-412B-A593-4695D3EACF5D}" presName="rootComposite" presStyleCnt="0">
        <dgm:presLayoutVars/>
      </dgm:prSet>
      <dgm:spPr/>
    </dgm:pt>
    <dgm:pt modelId="{8D0DF37C-9F1E-4500-9DE2-4ED11C531C24}" type="pres">
      <dgm:prSet presAssocID="{C029F9F8-3DB6-412B-A593-4695D3EACF5D}" presName="ParentAccent" presStyleLbl="alignNode1" presStyleIdx="1" presStyleCnt="2"/>
      <dgm:spPr/>
    </dgm:pt>
    <dgm:pt modelId="{DD1A2BE0-A1FC-46CB-86F9-AEEA2B38C8F0}" type="pres">
      <dgm:prSet presAssocID="{C029F9F8-3DB6-412B-A593-4695D3EACF5D}" presName="ParentSmallAccent" presStyleLbl="fgAcc1" presStyleIdx="1" presStyleCnt="2"/>
      <dgm:spPr/>
    </dgm:pt>
    <dgm:pt modelId="{E1601BF5-8A79-4E3B-BC73-25E6F83AF5F8}" type="pres">
      <dgm:prSet presAssocID="{C029F9F8-3DB6-412B-A593-4695D3EACF5D}" presName="Parent" presStyleLbl="revTx" presStyleIdx="5" presStyleCnt="10">
        <dgm:presLayoutVars>
          <dgm:chMax/>
          <dgm:chPref val="4"/>
          <dgm:bulletEnabled val="1"/>
        </dgm:presLayoutVars>
      </dgm:prSet>
      <dgm:spPr/>
      <dgm:t>
        <a:bodyPr/>
        <a:lstStyle/>
        <a:p>
          <a:endParaRPr lang="de-AT"/>
        </a:p>
      </dgm:t>
    </dgm:pt>
    <dgm:pt modelId="{F66D86F2-9ED2-4B5F-A656-E49C1BC6B64E}" type="pres">
      <dgm:prSet presAssocID="{C029F9F8-3DB6-412B-A593-4695D3EACF5D}" presName="childShape" presStyleCnt="0">
        <dgm:presLayoutVars>
          <dgm:chMax val="0"/>
          <dgm:chPref val="0"/>
        </dgm:presLayoutVars>
      </dgm:prSet>
      <dgm:spPr/>
    </dgm:pt>
    <dgm:pt modelId="{CF65437C-93C6-4988-83F6-A180FD55158D}" type="pres">
      <dgm:prSet presAssocID="{C52C8706-B635-434C-9CEE-B6D37393A193}" presName="childComposite" presStyleCnt="0">
        <dgm:presLayoutVars>
          <dgm:chMax val="0"/>
          <dgm:chPref val="0"/>
        </dgm:presLayoutVars>
      </dgm:prSet>
      <dgm:spPr/>
    </dgm:pt>
    <dgm:pt modelId="{EBE5236A-A443-49F0-A648-E9969802FB72}" type="pres">
      <dgm:prSet presAssocID="{C52C8706-B635-434C-9CEE-B6D37393A193}" presName="ChildAccent" presStyleLbl="solidFgAcc1" presStyleIdx="4" presStyleCnt="8"/>
      <dgm:spPr/>
    </dgm:pt>
    <dgm:pt modelId="{365871B1-521B-40C4-B98B-3C6EB882109D}" type="pres">
      <dgm:prSet presAssocID="{C52C8706-B635-434C-9CEE-B6D37393A193}" presName="Child" presStyleLbl="revTx" presStyleIdx="6" presStyleCnt="10">
        <dgm:presLayoutVars>
          <dgm:chMax val="0"/>
          <dgm:chPref val="0"/>
          <dgm:bulletEnabled val="1"/>
        </dgm:presLayoutVars>
      </dgm:prSet>
      <dgm:spPr/>
      <dgm:t>
        <a:bodyPr/>
        <a:lstStyle/>
        <a:p>
          <a:endParaRPr lang="de-AT"/>
        </a:p>
      </dgm:t>
    </dgm:pt>
    <dgm:pt modelId="{A76590D9-4A34-4FD1-B398-DFE2D24F72EA}" type="pres">
      <dgm:prSet presAssocID="{4DD3419F-4E76-4B00-8B1A-E60BEBF7CC6B}" presName="childComposite" presStyleCnt="0">
        <dgm:presLayoutVars>
          <dgm:chMax val="0"/>
          <dgm:chPref val="0"/>
        </dgm:presLayoutVars>
      </dgm:prSet>
      <dgm:spPr/>
    </dgm:pt>
    <dgm:pt modelId="{DB4BD97E-6383-43BB-AF01-E752EF396FC3}" type="pres">
      <dgm:prSet presAssocID="{4DD3419F-4E76-4B00-8B1A-E60BEBF7CC6B}" presName="ChildAccent" presStyleLbl="solidFgAcc1" presStyleIdx="5" presStyleCnt="8"/>
      <dgm:spPr/>
    </dgm:pt>
    <dgm:pt modelId="{4B845F52-8E27-41A3-9A9B-1CF503925EF0}" type="pres">
      <dgm:prSet presAssocID="{4DD3419F-4E76-4B00-8B1A-E60BEBF7CC6B}" presName="Child" presStyleLbl="revTx" presStyleIdx="7" presStyleCnt="10">
        <dgm:presLayoutVars>
          <dgm:chMax val="0"/>
          <dgm:chPref val="0"/>
          <dgm:bulletEnabled val="1"/>
        </dgm:presLayoutVars>
      </dgm:prSet>
      <dgm:spPr/>
      <dgm:t>
        <a:bodyPr/>
        <a:lstStyle/>
        <a:p>
          <a:endParaRPr lang="de-AT"/>
        </a:p>
      </dgm:t>
    </dgm:pt>
    <dgm:pt modelId="{CA09B331-9CE5-4212-B4B8-1F140AFFA8DE}" type="pres">
      <dgm:prSet presAssocID="{85073C12-649D-4E6C-B89B-A0F91506F71E}" presName="childComposite" presStyleCnt="0">
        <dgm:presLayoutVars>
          <dgm:chMax val="0"/>
          <dgm:chPref val="0"/>
        </dgm:presLayoutVars>
      </dgm:prSet>
      <dgm:spPr/>
    </dgm:pt>
    <dgm:pt modelId="{C0D1C6E3-117E-4C81-8B70-C7A10954F734}" type="pres">
      <dgm:prSet presAssocID="{85073C12-649D-4E6C-B89B-A0F91506F71E}" presName="ChildAccent" presStyleLbl="solidFgAcc1" presStyleIdx="6" presStyleCnt="8"/>
      <dgm:spPr/>
    </dgm:pt>
    <dgm:pt modelId="{121CAB73-4C1E-4D96-9088-929AE3248C9C}" type="pres">
      <dgm:prSet presAssocID="{85073C12-649D-4E6C-B89B-A0F91506F71E}" presName="Child" presStyleLbl="revTx" presStyleIdx="8" presStyleCnt="10">
        <dgm:presLayoutVars>
          <dgm:chMax val="0"/>
          <dgm:chPref val="0"/>
          <dgm:bulletEnabled val="1"/>
        </dgm:presLayoutVars>
      </dgm:prSet>
      <dgm:spPr/>
      <dgm:t>
        <a:bodyPr/>
        <a:lstStyle/>
        <a:p>
          <a:endParaRPr lang="de-AT"/>
        </a:p>
      </dgm:t>
    </dgm:pt>
    <dgm:pt modelId="{B8046229-F8EA-46F0-A201-7382A101BCD1}" type="pres">
      <dgm:prSet presAssocID="{ED018181-DD5F-4C16-8D01-8F12E1431B3A}" presName="childComposite" presStyleCnt="0">
        <dgm:presLayoutVars>
          <dgm:chMax val="0"/>
          <dgm:chPref val="0"/>
        </dgm:presLayoutVars>
      </dgm:prSet>
      <dgm:spPr/>
    </dgm:pt>
    <dgm:pt modelId="{CB60D3F1-65C6-4962-8E75-94F9B6A11876}" type="pres">
      <dgm:prSet presAssocID="{ED018181-DD5F-4C16-8D01-8F12E1431B3A}" presName="ChildAccent" presStyleLbl="solidFgAcc1" presStyleIdx="7" presStyleCnt="8"/>
      <dgm:spPr/>
    </dgm:pt>
    <dgm:pt modelId="{F09A11E2-2229-4DB1-B47E-8BC4983DA313}" type="pres">
      <dgm:prSet presAssocID="{ED018181-DD5F-4C16-8D01-8F12E1431B3A}" presName="Child" presStyleLbl="revTx" presStyleIdx="9" presStyleCnt="10">
        <dgm:presLayoutVars>
          <dgm:chMax val="0"/>
          <dgm:chPref val="0"/>
          <dgm:bulletEnabled val="1"/>
        </dgm:presLayoutVars>
      </dgm:prSet>
      <dgm:spPr/>
      <dgm:t>
        <a:bodyPr/>
        <a:lstStyle/>
        <a:p>
          <a:endParaRPr lang="de-AT"/>
        </a:p>
      </dgm:t>
    </dgm:pt>
  </dgm:ptLst>
  <dgm:cxnLst>
    <dgm:cxn modelId="{08914264-6E9F-43F5-AD45-37A70C2F0CF6}" type="presOf" srcId="{85073C12-649D-4E6C-B89B-A0F91506F71E}" destId="{121CAB73-4C1E-4D96-9088-929AE3248C9C}" srcOrd="0" destOrd="0" presId="urn:microsoft.com/office/officeart/2008/layout/SquareAccentList"/>
    <dgm:cxn modelId="{4D55C635-1605-4C2D-B9BB-14787353B3E4}" type="presOf" srcId="{4DD3419F-4E76-4B00-8B1A-E60BEBF7CC6B}" destId="{4B845F52-8E27-41A3-9A9B-1CF503925EF0}" srcOrd="0" destOrd="0" presId="urn:microsoft.com/office/officeart/2008/layout/SquareAccentList"/>
    <dgm:cxn modelId="{0A052180-A42B-420D-9D6F-AB7E77270534}" type="presOf" srcId="{3BE4E253-8E39-4A40-B53C-C3A867E99195}" destId="{354413E7-AC64-4CAB-9419-A522CACD5065}" srcOrd="0" destOrd="0" presId="urn:microsoft.com/office/officeart/2008/layout/SquareAccentList"/>
    <dgm:cxn modelId="{180626A4-B3CC-4238-8240-A12E2E67244D}" type="presOf" srcId="{9A05B351-75DA-451F-96CC-4B73367E0173}" destId="{4CE81D15-E6EC-448C-A52B-DBF3863DCBAF}" srcOrd="0" destOrd="0" presId="urn:microsoft.com/office/officeart/2008/layout/SquareAccentList"/>
    <dgm:cxn modelId="{2DBF5BA5-FF10-4394-9A3F-D171B2D9449D}" srcId="{C029F9F8-3DB6-412B-A593-4695D3EACF5D}" destId="{C52C8706-B635-434C-9CEE-B6D37393A193}" srcOrd="0" destOrd="0" parTransId="{4853C57E-60B9-44A3-BD9D-41B40DB3D830}" sibTransId="{6EE61A01-97C1-46FC-87BC-11A76BFD4CD1}"/>
    <dgm:cxn modelId="{EE77FBCB-75F4-4A96-911D-E789B28E85D2}" srcId="{808A5097-93B7-4677-A201-5E9B89C323D5}" destId="{440049F5-05E2-4B1A-A0A0-66426CB3DE77}" srcOrd="0" destOrd="0" parTransId="{BA5E2593-021F-48F3-BA73-079566C98E43}" sibTransId="{30B1143B-67C1-4AA5-A33F-FF55553500DC}"/>
    <dgm:cxn modelId="{C6DB85C7-A582-4D6F-8CA0-0D82AB0EDE78}" type="presOf" srcId="{440049F5-05E2-4B1A-A0A0-66426CB3DE77}" destId="{EB545522-AA4E-4CC6-B909-B3B08EA944BC}" srcOrd="0" destOrd="0" presId="urn:microsoft.com/office/officeart/2008/layout/SquareAccentList"/>
    <dgm:cxn modelId="{E0B21552-2570-405B-9B72-56035879360E}" type="presOf" srcId="{ED018181-DD5F-4C16-8D01-8F12E1431B3A}" destId="{F09A11E2-2229-4DB1-B47E-8BC4983DA313}" srcOrd="0" destOrd="0" presId="urn:microsoft.com/office/officeart/2008/layout/SquareAccentList"/>
    <dgm:cxn modelId="{BF21BC09-FE76-41DB-9607-BC31937A2254}" srcId="{808A5097-93B7-4677-A201-5E9B89C323D5}" destId="{99A69655-CCE9-4C26-AA2F-393A3408B117}" srcOrd="1" destOrd="0" parTransId="{D1D1DDEF-6F50-4FC5-AF6C-0D261103D8FB}" sibTransId="{70E8AA00-E973-406E-8BFF-0448FCE5500E}"/>
    <dgm:cxn modelId="{9F153F6D-2244-4706-B11F-4A2C0E881E17}" type="presOf" srcId="{53981CDE-60C1-48BC-91E2-6AFD430157CF}" destId="{ADBF8C79-1A07-46DD-86F8-A695FB7FF42C}" srcOrd="0" destOrd="0" presId="urn:microsoft.com/office/officeart/2008/layout/SquareAccentList"/>
    <dgm:cxn modelId="{BE605D87-87E6-4821-BA04-F1B3A393FF68}" srcId="{808A5097-93B7-4677-A201-5E9B89C323D5}" destId="{53981CDE-60C1-48BC-91E2-6AFD430157CF}" srcOrd="3" destOrd="0" parTransId="{6C8F7AA7-B553-4ABE-BEF7-2E8EFB5B8066}" sibTransId="{CCAA02D5-6A10-4B4D-8D0D-A35A849EEF1E}"/>
    <dgm:cxn modelId="{5B96D849-CE4B-4E49-BF43-96304534B697}" type="presOf" srcId="{C52C8706-B635-434C-9CEE-B6D37393A193}" destId="{365871B1-521B-40C4-B98B-3C6EB882109D}" srcOrd="0" destOrd="0" presId="urn:microsoft.com/office/officeart/2008/layout/SquareAccentList"/>
    <dgm:cxn modelId="{2D1063DF-068B-4EBF-BE7F-F67BB9096F77}" srcId="{C029F9F8-3DB6-412B-A593-4695D3EACF5D}" destId="{85073C12-649D-4E6C-B89B-A0F91506F71E}" srcOrd="2" destOrd="0" parTransId="{83FF63F3-4D30-4D39-A0EE-2E2C1F5AD016}" sibTransId="{8EF0CBDA-E9CA-4326-B375-357071CBDBBB}"/>
    <dgm:cxn modelId="{0216B182-E843-4FF1-A7F8-DA1C925DDD37}" srcId="{9A05B351-75DA-451F-96CC-4B73367E0173}" destId="{808A5097-93B7-4677-A201-5E9B89C323D5}" srcOrd="0" destOrd="0" parTransId="{CDFF99A1-D2C0-48E8-AC5B-C3966ACE4821}" sibTransId="{20D637AD-3F29-46F8-A783-88F860328DD8}"/>
    <dgm:cxn modelId="{B37C658F-A9C6-4583-B0BA-184CB9C16AF4}" type="presOf" srcId="{C029F9F8-3DB6-412B-A593-4695D3EACF5D}" destId="{E1601BF5-8A79-4E3B-BC73-25E6F83AF5F8}" srcOrd="0" destOrd="0" presId="urn:microsoft.com/office/officeart/2008/layout/SquareAccentList"/>
    <dgm:cxn modelId="{98C7E18F-2AAA-4832-850D-D649BAED7677}" srcId="{C029F9F8-3DB6-412B-A593-4695D3EACF5D}" destId="{ED018181-DD5F-4C16-8D01-8F12E1431B3A}" srcOrd="3" destOrd="0" parTransId="{7D1407F3-FD82-4D45-976E-2C52940C0E05}" sibTransId="{B78F03C0-BB29-4245-8479-0DBBD519CFA2}"/>
    <dgm:cxn modelId="{D45425C3-2F6A-483A-9509-DA27EBB96474}" type="presOf" srcId="{808A5097-93B7-4677-A201-5E9B89C323D5}" destId="{520F5B20-B775-4F73-AE70-EB85E0BD2F74}" srcOrd="0" destOrd="0" presId="urn:microsoft.com/office/officeart/2008/layout/SquareAccentList"/>
    <dgm:cxn modelId="{B8C4CDDF-1581-4BAC-8536-120358C02432}" type="presOf" srcId="{99A69655-CCE9-4C26-AA2F-393A3408B117}" destId="{77F4B676-B207-486B-B12F-35EC08D8FC2A}" srcOrd="0" destOrd="0" presId="urn:microsoft.com/office/officeart/2008/layout/SquareAccentList"/>
    <dgm:cxn modelId="{1703F45A-A4C5-4B09-8AD6-7423D8F27027}" srcId="{9A05B351-75DA-451F-96CC-4B73367E0173}" destId="{C029F9F8-3DB6-412B-A593-4695D3EACF5D}" srcOrd="1" destOrd="0" parTransId="{985BCF54-9E2B-4653-9C27-16B340DAABA7}" sibTransId="{36ECACAC-2D21-4A64-9DE4-C44A979B1C22}"/>
    <dgm:cxn modelId="{14C9B218-7E68-42A3-BD3E-85117B03326F}" srcId="{C029F9F8-3DB6-412B-A593-4695D3EACF5D}" destId="{4DD3419F-4E76-4B00-8B1A-E60BEBF7CC6B}" srcOrd="1" destOrd="0" parTransId="{A915CF69-CDFB-488B-AAD0-692E37CB02F4}" sibTransId="{BF24BAF2-B1BF-4055-8256-F8554EA4DFF2}"/>
    <dgm:cxn modelId="{500198B4-F61D-421E-BCDD-B3A516EDC1CC}" srcId="{808A5097-93B7-4677-A201-5E9B89C323D5}" destId="{3BE4E253-8E39-4A40-B53C-C3A867E99195}" srcOrd="2" destOrd="0" parTransId="{665035A2-5CC7-4C22-BC3D-26EC35BE064C}" sibTransId="{12BCC89E-A4D8-4459-976A-0CC51DFADB3C}"/>
    <dgm:cxn modelId="{46A49D7B-DC14-42D0-86F0-B889328CF844}" type="presParOf" srcId="{4CE81D15-E6EC-448C-A52B-DBF3863DCBAF}" destId="{F581E6E6-C185-4DBE-B0E5-493E1EDB98E6}" srcOrd="0" destOrd="0" presId="urn:microsoft.com/office/officeart/2008/layout/SquareAccentList"/>
    <dgm:cxn modelId="{EF85D803-7501-45C8-AB4D-AE4914B1063A}" type="presParOf" srcId="{F581E6E6-C185-4DBE-B0E5-493E1EDB98E6}" destId="{5606F415-0641-4E81-A795-16D5BB8F7AD3}" srcOrd="0" destOrd="0" presId="urn:microsoft.com/office/officeart/2008/layout/SquareAccentList"/>
    <dgm:cxn modelId="{2EC1DC61-9D88-4E4F-87EA-545740693847}" type="presParOf" srcId="{5606F415-0641-4E81-A795-16D5BB8F7AD3}" destId="{2C5F9F1C-5782-473E-BA7D-E49E196D4410}" srcOrd="0" destOrd="0" presId="urn:microsoft.com/office/officeart/2008/layout/SquareAccentList"/>
    <dgm:cxn modelId="{379581F3-DB28-419C-BDA8-4BEAEDE546C4}" type="presParOf" srcId="{5606F415-0641-4E81-A795-16D5BB8F7AD3}" destId="{C46C0F7A-1368-4BB1-85D7-33D123B9309C}" srcOrd="1" destOrd="0" presId="urn:microsoft.com/office/officeart/2008/layout/SquareAccentList"/>
    <dgm:cxn modelId="{91041656-5FE2-4BE3-BAFB-5D677BE45278}" type="presParOf" srcId="{5606F415-0641-4E81-A795-16D5BB8F7AD3}" destId="{520F5B20-B775-4F73-AE70-EB85E0BD2F74}" srcOrd="2" destOrd="0" presId="urn:microsoft.com/office/officeart/2008/layout/SquareAccentList"/>
    <dgm:cxn modelId="{731158F1-8CF5-4E53-99D6-0280636197FA}" type="presParOf" srcId="{F581E6E6-C185-4DBE-B0E5-493E1EDB98E6}" destId="{6B993D63-2A8A-42E0-B992-F73E4782A823}" srcOrd="1" destOrd="0" presId="urn:microsoft.com/office/officeart/2008/layout/SquareAccentList"/>
    <dgm:cxn modelId="{74E45D41-B2DA-4E32-A422-BF2F1B06674A}" type="presParOf" srcId="{6B993D63-2A8A-42E0-B992-F73E4782A823}" destId="{09FAFF9A-E707-4359-8A43-38A6141259D0}" srcOrd="0" destOrd="0" presId="urn:microsoft.com/office/officeart/2008/layout/SquareAccentList"/>
    <dgm:cxn modelId="{BF00AEF6-980F-438B-A5CC-4DF6532C44E6}" type="presParOf" srcId="{09FAFF9A-E707-4359-8A43-38A6141259D0}" destId="{451B15F0-E7A1-407F-B6F7-16ECFC7B6567}" srcOrd="0" destOrd="0" presId="urn:microsoft.com/office/officeart/2008/layout/SquareAccentList"/>
    <dgm:cxn modelId="{DB839102-D1BC-41B7-9613-99DEA085B61F}" type="presParOf" srcId="{09FAFF9A-E707-4359-8A43-38A6141259D0}" destId="{EB545522-AA4E-4CC6-B909-B3B08EA944BC}" srcOrd="1" destOrd="0" presId="urn:microsoft.com/office/officeart/2008/layout/SquareAccentList"/>
    <dgm:cxn modelId="{6BCAB7E4-7FA9-4701-A380-958D68B0AFCC}" type="presParOf" srcId="{6B993D63-2A8A-42E0-B992-F73E4782A823}" destId="{A1B6625E-2AF1-4CC6-85B1-DDD65F99AF07}" srcOrd="1" destOrd="0" presId="urn:microsoft.com/office/officeart/2008/layout/SquareAccentList"/>
    <dgm:cxn modelId="{FB675ED7-D245-4D5B-A153-4DFFC3F27ED2}" type="presParOf" srcId="{A1B6625E-2AF1-4CC6-85B1-DDD65F99AF07}" destId="{729449DB-57C7-417C-8F4D-093ADA77DBDE}" srcOrd="0" destOrd="0" presId="urn:microsoft.com/office/officeart/2008/layout/SquareAccentList"/>
    <dgm:cxn modelId="{1BB2EBD0-1A93-4994-A9F8-898E6EC6F80A}" type="presParOf" srcId="{A1B6625E-2AF1-4CC6-85B1-DDD65F99AF07}" destId="{77F4B676-B207-486B-B12F-35EC08D8FC2A}" srcOrd="1" destOrd="0" presId="urn:microsoft.com/office/officeart/2008/layout/SquareAccentList"/>
    <dgm:cxn modelId="{E895B565-FAE8-4DB3-BA7F-1881F388198D}" type="presParOf" srcId="{6B993D63-2A8A-42E0-B992-F73E4782A823}" destId="{FA48CCF2-EC5B-4098-90AE-C27669B2C568}" srcOrd="2" destOrd="0" presId="urn:microsoft.com/office/officeart/2008/layout/SquareAccentList"/>
    <dgm:cxn modelId="{87AAE483-A364-436A-A55E-47485F32CA13}" type="presParOf" srcId="{FA48CCF2-EC5B-4098-90AE-C27669B2C568}" destId="{C273422E-6944-430B-A3D8-365DB714E296}" srcOrd="0" destOrd="0" presId="urn:microsoft.com/office/officeart/2008/layout/SquareAccentList"/>
    <dgm:cxn modelId="{71099842-EFF4-4F2A-AD58-CBAD54682604}" type="presParOf" srcId="{FA48CCF2-EC5B-4098-90AE-C27669B2C568}" destId="{354413E7-AC64-4CAB-9419-A522CACD5065}" srcOrd="1" destOrd="0" presId="urn:microsoft.com/office/officeart/2008/layout/SquareAccentList"/>
    <dgm:cxn modelId="{96587B04-120F-4772-B25B-41A0E8EA63A0}" type="presParOf" srcId="{6B993D63-2A8A-42E0-B992-F73E4782A823}" destId="{9F425AA5-A3FC-4436-8EA7-5AC73A7F95DB}" srcOrd="3" destOrd="0" presId="urn:microsoft.com/office/officeart/2008/layout/SquareAccentList"/>
    <dgm:cxn modelId="{65CB439E-D39B-4638-A3BF-CFD2501B5FFF}" type="presParOf" srcId="{9F425AA5-A3FC-4436-8EA7-5AC73A7F95DB}" destId="{69AE05D5-954F-40A0-BB9B-22E3E69661C2}" srcOrd="0" destOrd="0" presId="urn:microsoft.com/office/officeart/2008/layout/SquareAccentList"/>
    <dgm:cxn modelId="{020EE24A-ECED-4A04-B742-43CFC2472D29}" type="presParOf" srcId="{9F425AA5-A3FC-4436-8EA7-5AC73A7F95DB}" destId="{ADBF8C79-1A07-46DD-86F8-A695FB7FF42C}" srcOrd="1" destOrd="0" presId="urn:microsoft.com/office/officeart/2008/layout/SquareAccentList"/>
    <dgm:cxn modelId="{CBAECBF1-FADB-46D3-B4A9-4E648CEA0D34}" type="presParOf" srcId="{4CE81D15-E6EC-448C-A52B-DBF3863DCBAF}" destId="{8A4F2F46-2776-48AD-B5F1-840FA7F79074}" srcOrd="1" destOrd="0" presId="urn:microsoft.com/office/officeart/2008/layout/SquareAccentList"/>
    <dgm:cxn modelId="{2F458923-66B3-4F2C-84DD-A6E9BF214F5C}" type="presParOf" srcId="{8A4F2F46-2776-48AD-B5F1-840FA7F79074}" destId="{06CC0FC5-6833-4C0C-A64D-A17B53BA0A10}" srcOrd="0" destOrd="0" presId="urn:microsoft.com/office/officeart/2008/layout/SquareAccentList"/>
    <dgm:cxn modelId="{FCE552C6-A652-40C2-9F98-7DEB59C9F386}" type="presParOf" srcId="{06CC0FC5-6833-4C0C-A64D-A17B53BA0A10}" destId="{8D0DF37C-9F1E-4500-9DE2-4ED11C531C24}" srcOrd="0" destOrd="0" presId="urn:microsoft.com/office/officeart/2008/layout/SquareAccentList"/>
    <dgm:cxn modelId="{D966F704-9BA3-452E-BC6E-7B6DEDAF1F11}" type="presParOf" srcId="{06CC0FC5-6833-4C0C-A64D-A17B53BA0A10}" destId="{DD1A2BE0-A1FC-46CB-86F9-AEEA2B38C8F0}" srcOrd="1" destOrd="0" presId="urn:microsoft.com/office/officeart/2008/layout/SquareAccentList"/>
    <dgm:cxn modelId="{9E5774B0-EB21-4CDF-9B87-DDDA7AAACD75}" type="presParOf" srcId="{06CC0FC5-6833-4C0C-A64D-A17B53BA0A10}" destId="{E1601BF5-8A79-4E3B-BC73-25E6F83AF5F8}" srcOrd="2" destOrd="0" presId="urn:microsoft.com/office/officeart/2008/layout/SquareAccentList"/>
    <dgm:cxn modelId="{7EE201E2-7466-4535-B2F2-5CC6D1A86C39}" type="presParOf" srcId="{8A4F2F46-2776-48AD-B5F1-840FA7F79074}" destId="{F66D86F2-9ED2-4B5F-A656-E49C1BC6B64E}" srcOrd="1" destOrd="0" presId="urn:microsoft.com/office/officeart/2008/layout/SquareAccentList"/>
    <dgm:cxn modelId="{4F31C71C-BDFE-424E-83E7-7B7A0337AFA4}" type="presParOf" srcId="{F66D86F2-9ED2-4B5F-A656-E49C1BC6B64E}" destId="{CF65437C-93C6-4988-83F6-A180FD55158D}" srcOrd="0" destOrd="0" presId="urn:microsoft.com/office/officeart/2008/layout/SquareAccentList"/>
    <dgm:cxn modelId="{0F961E0A-319E-4CFD-A807-5D79ECB40402}" type="presParOf" srcId="{CF65437C-93C6-4988-83F6-A180FD55158D}" destId="{EBE5236A-A443-49F0-A648-E9969802FB72}" srcOrd="0" destOrd="0" presId="urn:microsoft.com/office/officeart/2008/layout/SquareAccentList"/>
    <dgm:cxn modelId="{3571E38D-A0BA-47AF-B59E-993AD61E0D74}" type="presParOf" srcId="{CF65437C-93C6-4988-83F6-A180FD55158D}" destId="{365871B1-521B-40C4-B98B-3C6EB882109D}" srcOrd="1" destOrd="0" presId="urn:microsoft.com/office/officeart/2008/layout/SquareAccentList"/>
    <dgm:cxn modelId="{D6C0D8E8-B9BC-4C95-A6FA-87249B91F01A}" type="presParOf" srcId="{F66D86F2-9ED2-4B5F-A656-E49C1BC6B64E}" destId="{A76590D9-4A34-4FD1-B398-DFE2D24F72EA}" srcOrd="1" destOrd="0" presId="urn:microsoft.com/office/officeart/2008/layout/SquareAccentList"/>
    <dgm:cxn modelId="{69447434-10E1-46CD-84D1-A4347E3C7187}" type="presParOf" srcId="{A76590D9-4A34-4FD1-B398-DFE2D24F72EA}" destId="{DB4BD97E-6383-43BB-AF01-E752EF396FC3}" srcOrd="0" destOrd="0" presId="urn:microsoft.com/office/officeart/2008/layout/SquareAccentList"/>
    <dgm:cxn modelId="{EDB45F74-E8DB-4CD5-ACD2-F95DDE664E7F}" type="presParOf" srcId="{A76590D9-4A34-4FD1-B398-DFE2D24F72EA}" destId="{4B845F52-8E27-41A3-9A9B-1CF503925EF0}" srcOrd="1" destOrd="0" presId="urn:microsoft.com/office/officeart/2008/layout/SquareAccentList"/>
    <dgm:cxn modelId="{99512A0C-F18F-4686-867C-18DC5195E583}" type="presParOf" srcId="{F66D86F2-9ED2-4B5F-A656-E49C1BC6B64E}" destId="{CA09B331-9CE5-4212-B4B8-1F140AFFA8DE}" srcOrd="2" destOrd="0" presId="urn:microsoft.com/office/officeart/2008/layout/SquareAccentList"/>
    <dgm:cxn modelId="{C469D7C5-AE5F-4EBB-BFF3-4E8219870A2B}" type="presParOf" srcId="{CA09B331-9CE5-4212-B4B8-1F140AFFA8DE}" destId="{C0D1C6E3-117E-4C81-8B70-C7A10954F734}" srcOrd="0" destOrd="0" presId="urn:microsoft.com/office/officeart/2008/layout/SquareAccentList"/>
    <dgm:cxn modelId="{47CD4A3A-D141-4194-A693-F1DB62B25814}" type="presParOf" srcId="{CA09B331-9CE5-4212-B4B8-1F140AFFA8DE}" destId="{121CAB73-4C1E-4D96-9088-929AE3248C9C}" srcOrd="1" destOrd="0" presId="urn:microsoft.com/office/officeart/2008/layout/SquareAccentList"/>
    <dgm:cxn modelId="{78BD2303-9382-42E0-821D-2E79F6D1F985}" type="presParOf" srcId="{F66D86F2-9ED2-4B5F-A656-E49C1BC6B64E}" destId="{B8046229-F8EA-46F0-A201-7382A101BCD1}" srcOrd="3" destOrd="0" presId="urn:microsoft.com/office/officeart/2008/layout/SquareAccentList"/>
    <dgm:cxn modelId="{8F72564C-E3A6-4A2D-B7EC-035C4440E879}" type="presParOf" srcId="{B8046229-F8EA-46F0-A201-7382A101BCD1}" destId="{CB60D3F1-65C6-4962-8E75-94F9B6A11876}" srcOrd="0" destOrd="0" presId="urn:microsoft.com/office/officeart/2008/layout/SquareAccentList"/>
    <dgm:cxn modelId="{FF949F42-E14A-4ABD-8BBF-1486F4E5C84D}" type="presParOf" srcId="{B8046229-F8EA-46F0-A201-7382A101BCD1}" destId="{F09A11E2-2229-4DB1-B47E-8BC4983DA31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A112C-6381-444F-B655-00FB2034707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AT"/>
        </a:p>
      </dgm:t>
    </dgm:pt>
    <dgm:pt modelId="{1595F47B-E22A-49B9-B1A9-42FE3CC23E62}">
      <dgm:prSet phldrT="[Text]"/>
      <dgm:spPr/>
      <dgm:t>
        <a:bodyPr/>
        <a:lstStyle/>
        <a:p>
          <a:r>
            <a:rPr lang="de-AT" dirty="0" smtClean="0"/>
            <a:t>Lerndesign</a:t>
          </a:r>
          <a:endParaRPr lang="de-AT" dirty="0"/>
        </a:p>
      </dgm:t>
    </dgm:pt>
    <dgm:pt modelId="{4FC9AE50-7602-40FC-BE0F-37A2D87CC1BC}" type="parTrans" cxnId="{7DD7E476-E0A1-48EF-9463-5BB2FD7F6C9E}">
      <dgm:prSet/>
      <dgm:spPr/>
      <dgm:t>
        <a:bodyPr/>
        <a:lstStyle/>
        <a:p>
          <a:endParaRPr lang="de-AT"/>
        </a:p>
      </dgm:t>
    </dgm:pt>
    <dgm:pt modelId="{15D8ED66-E721-42F7-9675-824C176ECE14}" type="sibTrans" cxnId="{7DD7E476-E0A1-48EF-9463-5BB2FD7F6C9E}">
      <dgm:prSet/>
      <dgm:spPr/>
      <dgm:t>
        <a:bodyPr/>
        <a:lstStyle/>
        <a:p>
          <a:endParaRPr lang="de-AT"/>
        </a:p>
      </dgm:t>
    </dgm:pt>
    <dgm:pt modelId="{508B4364-89C7-4B1B-9356-3B0CC4A01C5F}">
      <dgm:prSet phldrT="[Text]"/>
      <dgm:spPr/>
      <dgm:t>
        <a:bodyPr/>
        <a:lstStyle/>
        <a:p>
          <a:r>
            <a:rPr lang="de-AT" dirty="0" smtClean="0"/>
            <a:t>Was es ist</a:t>
          </a:r>
          <a:endParaRPr lang="de-AT" dirty="0"/>
        </a:p>
      </dgm:t>
    </dgm:pt>
    <dgm:pt modelId="{F6A32C88-CCB3-4DB6-9732-6746FACACB54}" type="parTrans" cxnId="{4D653331-E3FE-4667-B23D-1937FAC8B1D8}">
      <dgm:prSet/>
      <dgm:spPr/>
      <dgm:t>
        <a:bodyPr/>
        <a:lstStyle/>
        <a:p>
          <a:endParaRPr lang="de-AT"/>
        </a:p>
      </dgm:t>
    </dgm:pt>
    <dgm:pt modelId="{0B07870A-B154-4EDB-A52D-3201BEC88999}" type="sibTrans" cxnId="{4D653331-E3FE-4667-B23D-1937FAC8B1D8}">
      <dgm:prSet/>
      <dgm:spPr/>
      <dgm:t>
        <a:bodyPr/>
        <a:lstStyle/>
        <a:p>
          <a:endParaRPr lang="de-AT"/>
        </a:p>
      </dgm:t>
    </dgm:pt>
    <dgm:pt modelId="{C096F8A9-4F00-4D31-910A-F23865F23264}">
      <dgm:prSet phldrT="[Text]"/>
      <dgm:spPr/>
      <dgm:t>
        <a:bodyPr/>
        <a:lstStyle/>
        <a:p>
          <a:r>
            <a:rPr lang="de-AT" dirty="0" smtClean="0"/>
            <a:t>Was es nicht ist</a:t>
          </a:r>
          <a:endParaRPr lang="de-AT" dirty="0"/>
        </a:p>
      </dgm:t>
    </dgm:pt>
    <dgm:pt modelId="{D53232D1-4260-4CF9-ADE3-9CD64CBCD587}" type="parTrans" cxnId="{C5507CA3-E871-46B7-AFC8-CCD6A8E0BCFF}">
      <dgm:prSet/>
      <dgm:spPr/>
      <dgm:t>
        <a:bodyPr/>
        <a:lstStyle/>
        <a:p>
          <a:endParaRPr lang="de-AT"/>
        </a:p>
      </dgm:t>
    </dgm:pt>
    <dgm:pt modelId="{43E55B6E-7F7E-4938-B5C4-95A936926F06}" type="sibTrans" cxnId="{C5507CA3-E871-46B7-AFC8-CCD6A8E0BCFF}">
      <dgm:prSet/>
      <dgm:spPr/>
      <dgm:t>
        <a:bodyPr/>
        <a:lstStyle/>
        <a:p>
          <a:endParaRPr lang="de-AT"/>
        </a:p>
      </dgm:t>
    </dgm:pt>
    <dgm:pt modelId="{FCE1DC72-510A-4436-93C2-959128F8ED88}">
      <dgm:prSet phldrT="[Text]"/>
      <dgm:spPr/>
      <dgm:t>
        <a:bodyPr/>
        <a:lstStyle/>
        <a:p>
          <a:r>
            <a:rPr lang="de-AT" dirty="0" smtClean="0"/>
            <a:t>Warum</a:t>
          </a:r>
          <a:endParaRPr lang="de-AT" dirty="0"/>
        </a:p>
      </dgm:t>
    </dgm:pt>
    <dgm:pt modelId="{37FAFC85-C679-4162-90E2-F5731FDC2633}" type="parTrans" cxnId="{BD54758A-AD90-4A2E-9C7C-6C6DEBDC1B21}">
      <dgm:prSet/>
      <dgm:spPr/>
      <dgm:t>
        <a:bodyPr/>
        <a:lstStyle/>
        <a:p>
          <a:endParaRPr lang="de-AT"/>
        </a:p>
      </dgm:t>
    </dgm:pt>
    <dgm:pt modelId="{E9C90117-E879-4227-BA1D-317CD79856B9}" type="sibTrans" cxnId="{BD54758A-AD90-4A2E-9C7C-6C6DEBDC1B21}">
      <dgm:prSet/>
      <dgm:spPr/>
      <dgm:t>
        <a:bodyPr/>
        <a:lstStyle/>
        <a:p>
          <a:endParaRPr lang="de-AT"/>
        </a:p>
      </dgm:t>
    </dgm:pt>
    <dgm:pt modelId="{0509E04E-754B-4B44-89FC-4A39503C5617}">
      <dgm:prSet phldrT="[Text]"/>
      <dgm:spPr/>
      <dgm:t>
        <a:bodyPr/>
        <a:lstStyle/>
        <a:p>
          <a:r>
            <a:rPr lang="de-AT" dirty="0" smtClean="0"/>
            <a:t>Beispiel aus meiner Erfahrung</a:t>
          </a:r>
          <a:endParaRPr lang="de-AT" dirty="0"/>
        </a:p>
      </dgm:t>
    </dgm:pt>
    <dgm:pt modelId="{77D359A2-EC10-4978-B3A9-EB7846B2E01C}" type="parTrans" cxnId="{1A7DA1C4-AE80-4D30-BD65-62398D17BD1D}">
      <dgm:prSet/>
      <dgm:spPr/>
      <dgm:t>
        <a:bodyPr/>
        <a:lstStyle/>
        <a:p>
          <a:endParaRPr lang="de-AT"/>
        </a:p>
      </dgm:t>
    </dgm:pt>
    <dgm:pt modelId="{94231E42-E7FF-4596-B0A6-E0E2C6C78823}" type="sibTrans" cxnId="{1A7DA1C4-AE80-4D30-BD65-62398D17BD1D}">
      <dgm:prSet/>
      <dgm:spPr/>
      <dgm:t>
        <a:bodyPr/>
        <a:lstStyle/>
        <a:p>
          <a:endParaRPr lang="de-AT"/>
        </a:p>
      </dgm:t>
    </dgm:pt>
    <dgm:pt modelId="{74EBBF3E-9C48-4F96-A3B6-A6C2AE2B11CE}" type="pres">
      <dgm:prSet presAssocID="{EF3A112C-6381-444F-B655-00FB2034707D}" presName="diagram" presStyleCnt="0">
        <dgm:presLayoutVars>
          <dgm:chMax val="1"/>
          <dgm:dir/>
          <dgm:animLvl val="ctr"/>
          <dgm:resizeHandles val="exact"/>
        </dgm:presLayoutVars>
      </dgm:prSet>
      <dgm:spPr/>
      <dgm:t>
        <a:bodyPr/>
        <a:lstStyle/>
        <a:p>
          <a:endParaRPr lang="de-AT"/>
        </a:p>
      </dgm:t>
    </dgm:pt>
    <dgm:pt modelId="{D146C050-CBC9-49ED-B7A5-6810D8285346}" type="pres">
      <dgm:prSet presAssocID="{EF3A112C-6381-444F-B655-00FB2034707D}" presName="matrix" presStyleCnt="0"/>
      <dgm:spPr/>
    </dgm:pt>
    <dgm:pt modelId="{0831C0D4-8DDF-4E97-A656-2389ED3983FE}" type="pres">
      <dgm:prSet presAssocID="{EF3A112C-6381-444F-B655-00FB2034707D}" presName="tile1" presStyleLbl="node1" presStyleIdx="0" presStyleCnt="4"/>
      <dgm:spPr/>
      <dgm:t>
        <a:bodyPr/>
        <a:lstStyle/>
        <a:p>
          <a:endParaRPr lang="de-AT"/>
        </a:p>
      </dgm:t>
    </dgm:pt>
    <dgm:pt modelId="{59E1A535-C98D-4C43-9E05-6C67A5DB55A5}" type="pres">
      <dgm:prSet presAssocID="{EF3A112C-6381-444F-B655-00FB2034707D}" presName="tile1text" presStyleLbl="node1" presStyleIdx="0" presStyleCnt="4">
        <dgm:presLayoutVars>
          <dgm:chMax val="0"/>
          <dgm:chPref val="0"/>
          <dgm:bulletEnabled val="1"/>
        </dgm:presLayoutVars>
      </dgm:prSet>
      <dgm:spPr/>
      <dgm:t>
        <a:bodyPr/>
        <a:lstStyle/>
        <a:p>
          <a:endParaRPr lang="de-AT"/>
        </a:p>
      </dgm:t>
    </dgm:pt>
    <dgm:pt modelId="{44B41111-CAB6-4ADD-8A06-E6D8B40C4459}" type="pres">
      <dgm:prSet presAssocID="{EF3A112C-6381-444F-B655-00FB2034707D}" presName="tile2" presStyleLbl="node1" presStyleIdx="1" presStyleCnt="4"/>
      <dgm:spPr/>
      <dgm:t>
        <a:bodyPr/>
        <a:lstStyle/>
        <a:p>
          <a:endParaRPr lang="de-AT"/>
        </a:p>
      </dgm:t>
    </dgm:pt>
    <dgm:pt modelId="{FF27E6C8-A76F-4339-B105-7D71B4AC5836}" type="pres">
      <dgm:prSet presAssocID="{EF3A112C-6381-444F-B655-00FB2034707D}" presName="tile2text" presStyleLbl="node1" presStyleIdx="1" presStyleCnt="4">
        <dgm:presLayoutVars>
          <dgm:chMax val="0"/>
          <dgm:chPref val="0"/>
          <dgm:bulletEnabled val="1"/>
        </dgm:presLayoutVars>
      </dgm:prSet>
      <dgm:spPr/>
      <dgm:t>
        <a:bodyPr/>
        <a:lstStyle/>
        <a:p>
          <a:endParaRPr lang="de-AT"/>
        </a:p>
      </dgm:t>
    </dgm:pt>
    <dgm:pt modelId="{35AB71AF-8DDB-44A5-AC13-9C7A18D465A2}" type="pres">
      <dgm:prSet presAssocID="{EF3A112C-6381-444F-B655-00FB2034707D}" presName="tile3" presStyleLbl="node1" presStyleIdx="2" presStyleCnt="4"/>
      <dgm:spPr/>
      <dgm:t>
        <a:bodyPr/>
        <a:lstStyle/>
        <a:p>
          <a:endParaRPr lang="de-AT"/>
        </a:p>
      </dgm:t>
    </dgm:pt>
    <dgm:pt modelId="{173D0334-B177-4035-AD9F-BA04B47E1DC8}" type="pres">
      <dgm:prSet presAssocID="{EF3A112C-6381-444F-B655-00FB2034707D}" presName="tile3text" presStyleLbl="node1" presStyleIdx="2" presStyleCnt="4">
        <dgm:presLayoutVars>
          <dgm:chMax val="0"/>
          <dgm:chPref val="0"/>
          <dgm:bulletEnabled val="1"/>
        </dgm:presLayoutVars>
      </dgm:prSet>
      <dgm:spPr/>
      <dgm:t>
        <a:bodyPr/>
        <a:lstStyle/>
        <a:p>
          <a:endParaRPr lang="de-AT"/>
        </a:p>
      </dgm:t>
    </dgm:pt>
    <dgm:pt modelId="{FA765FC3-5AD9-4977-B2BF-7D9777E40D43}" type="pres">
      <dgm:prSet presAssocID="{EF3A112C-6381-444F-B655-00FB2034707D}" presName="tile4" presStyleLbl="node1" presStyleIdx="3" presStyleCnt="4"/>
      <dgm:spPr/>
      <dgm:t>
        <a:bodyPr/>
        <a:lstStyle/>
        <a:p>
          <a:endParaRPr lang="de-AT"/>
        </a:p>
      </dgm:t>
    </dgm:pt>
    <dgm:pt modelId="{3082F9CC-D4A8-43FD-A688-48471CECA8FF}" type="pres">
      <dgm:prSet presAssocID="{EF3A112C-6381-444F-B655-00FB2034707D}" presName="tile4text" presStyleLbl="node1" presStyleIdx="3" presStyleCnt="4">
        <dgm:presLayoutVars>
          <dgm:chMax val="0"/>
          <dgm:chPref val="0"/>
          <dgm:bulletEnabled val="1"/>
        </dgm:presLayoutVars>
      </dgm:prSet>
      <dgm:spPr/>
      <dgm:t>
        <a:bodyPr/>
        <a:lstStyle/>
        <a:p>
          <a:endParaRPr lang="de-AT"/>
        </a:p>
      </dgm:t>
    </dgm:pt>
    <dgm:pt modelId="{C21B632E-0D39-47B8-8E23-BD76965EC6EF}" type="pres">
      <dgm:prSet presAssocID="{EF3A112C-6381-444F-B655-00FB2034707D}" presName="centerTile" presStyleLbl="fgShp" presStyleIdx="0" presStyleCnt="1">
        <dgm:presLayoutVars>
          <dgm:chMax val="0"/>
          <dgm:chPref val="0"/>
        </dgm:presLayoutVars>
      </dgm:prSet>
      <dgm:spPr/>
      <dgm:t>
        <a:bodyPr/>
        <a:lstStyle/>
        <a:p>
          <a:endParaRPr lang="de-AT"/>
        </a:p>
      </dgm:t>
    </dgm:pt>
  </dgm:ptLst>
  <dgm:cxnLst>
    <dgm:cxn modelId="{1F330947-32F7-472B-938D-93B8E784B7B4}" type="presOf" srcId="{508B4364-89C7-4B1B-9356-3B0CC4A01C5F}" destId="{59E1A535-C98D-4C43-9E05-6C67A5DB55A5}" srcOrd="1" destOrd="0" presId="urn:microsoft.com/office/officeart/2005/8/layout/matrix1"/>
    <dgm:cxn modelId="{27700795-714D-4E60-AC09-79DD48A1F9FE}" type="presOf" srcId="{0509E04E-754B-4B44-89FC-4A39503C5617}" destId="{3082F9CC-D4A8-43FD-A688-48471CECA8FF}" srcOrd="1" destOrd="0" presId="urn:microsoft.com/office/officeart/2005/8/layout/matrix1"/>
    <dgm:cxn modelId="{5FF89C08-9459-4610-8C17-240CE1BAE626}" type="presOf" srcId="{508B4364-89C7-4B1B-9356-3B0CC4A01C5F}" destId="{0831C0D4-8DDF-4E97-A656-2389ED3983FE}" srcOrd="0" destOrd="0" presId="urn:microsoft.com/office/officeart/2005/8/layout/matrix1"/>
    <dgm:cxn modelId="{BD54758A-AD90-4A2E-9C7C-6C6DEBDC1B21}" srcId="{1595F47B-E22A-49B9-B1A9-42FE3CC23E62}" destId="{FCE1DC72-510A-4436-93C2-959128F8ED88}" srcOrd="2" destOrd="0" parTransId="{37FAFC85-C679-4162-90E2-F5731FDC2633}" sibTransId="{E9C90117-E879-4227-BA1D-317CD79856B9}"/>
    <dgm:cxn modelId="{7C4C2969-699E-43B1-8A73-B1A830384140}" type="presOf" srcId="{0509E04E-754B-4B44-89FC-4A39503C5617}" destId="{FA765FC3-5AD9-4977-B2BF-7D9777E40D43}" srcOrd="0" destOrd="0" presId="urn:microsoft.com/office/officeart/2005/8/layout/matrix1"/>
    <dgm:cxn modelId="{D2B85FD8-B624-4B47-AD81-87FDC7AAE613}" type="presOf" srcId="{FCE1DC72-510A-4436-93C2-959128F8ED88}" destId="{173D0334-B177-4035-AD9F-BA04B47E1DC8}" srcOrd="1" destOrd="0" presId="urn:microsoft.com/office/officeart/2005/8/layout/matrix1"/>
    <dgm:cxn modelId="{C5507CA3-E871-46B7-AFC8-CCD6A8E0BCFF}" srcId="{1595F47B-E22A-49B9-B1A9-42FE3CC23E62}" destId="{C096F8A9-4F00-4D31-910A-F23865F23264}" srcOrd="1" destOrd="0" parTransId="{D53232D1-4260-4CF9-ADE3-9CD64CBCD587}" sibTransId="{43E55B6E-7F7E-4938-B5C4-95A936926F06}"/>
    <dgm:cxn modelId="{4D653331-E3FE-4667-B23D-1937FAC8B1D8}" srcId="{1595F47B-E22A-49B9-B1A9-42FE3CC23E62}" destId="{508B4364-89C7-4B1B-9356-3B0CC4A01C5F}" srcOrd="0" destOrd="0" parTransId="{F6A32C88-CCB3-4DB6-9732-6746FACACB54}" sibTransId="{0B07870A-B154-4EDB-A52D-3201BEC88999}"/>
    <dgm:cxn modelId="{1A7DA1C4-AE80-4D30-BD65-62398D17BD1D}" srcId="{1595F47B-E22A-49B9-B1A9-42FE3CC23E62}" destId="{0509E04E-754B-4B44-89FC-4A39503C5617}" srcOrd="3" destOrd="0" parTransId="{77D359A2-EC10-4978-B3A9-EB7846B2E01C}" sibTransId="{94231E42-E7FF-4596-B0A6-E0E2C6C78823}"/>
    <dgm:cxn modelId="{B13B8C79-F6FF-4241-84B4-7C453B99DE38}" type="presOf" srcId="{FCE1DC72-510A-4436-93C2-959128F8ED88}" destId="{35AB71AF-8DDB-44A5-AC13-9C7A18D465A2}" srcOrd="0" destOrd="0" presId="urn:microsoft.com/office/officeart/2005/8/layout/matrix1"/>
    <dgm:cxn modelId="{7DD7E476-E0A1-48EF-9463-5BB2FD7F6C9E}" srcId="{EF3A112C-6381-444F-B655-00FB2034707D}" destId="{1595F47B-E22A-49B9-B1A9-42FE3CC23E62}" srcOrd="0" destOrd="0" parTransId="{4FC9AE50-7602-40FC-BE0F-37A2D87CC1BC}" sibTransId="{15D8ED66-E721-42F7-9675-824C176ECE14}"/>
    <dgm:cxn modelId="{5D99D0C9-4D34-441C-9382-FC510385BD7C}" type="presOf" srcId="{C096F8A9-4F00-4D31-910A-F23865F23264}" destId="{44B41111-CAB6-4ADD-8A06-E6D8B40C4459}" srcOrd="0" destOrd="0" presId="urn:microsoft.com/office/officeart/2005/8/layout/matrix1"/>
    <dgm:cxn modelId="{86A4A104-C01E-4D29-9318-06236F866F5B}" type="presOf" srcId="{1595F47B-E22A-49B9-B1A9-42FE3CC23E62}" destId="{C21B632E-0D39-47B8-8E23-BD76965EC6EF}" srcOrd="0" destOrd="0" presId="urn:microsoft.com/office/officeart/2005/8/layout/matrix1"/>
    <dgm:cxn modelId="{D90FCF99-C025-4FAA-BA81-5EBDC794738A}" type="presOf" srcId="{C096F8A9-4F00-4D31-910A-F23865F23264}" destId="{FF27E6C8-A76F-4339-B105-7D71B4AC5836}" srcOrd="1" destOrd="0" presId="urn:microsoft.com/office/officeart/2005/8/layout/matrix1"/>
    <dgm:cxn modelId="{5B7B744F-5A05-4943-B4DE-2066A323F84E}" type="presOf" srcId="{EF3A112C-6381-444F-B655-00FB2034707D}" destId="{74EBBF3E-9C48-4F96-A3B6-A6C2AE2B11CE}" srcOrd="0" destOrd="0" presId="urn:microsoft.com/office/officeart/2005/8/layout/matrix1"/>
    <dgm:cxn modelId="{F5165C8F-F492-4211-8899-F5E9EFEAC43D}" type="presParOf" srcId="{74EBBF3E-9C48-4F96-A3B6-A6C2AE2B11CE}" destId="{D146C050-CBC9-49ED-B7A5-6810D8285346}" srcOrd="0" destOrd="0" presId="urn:microsoft.com/office/officeart/2005/8/layout/matrix1"/>
    <dgm:cxn modelId="{63F6642F-8691-4536-9F08-CA55636D9BFF}" type="presParOf" srcId="{D146C050-CBC9-49ED-B7A5-6810D8285346}" destId="{0831C0D4-8DDF-4E97-A656-2389ED3983FE}" srcOrd="0" destOrd="0" presId="urn:microsoft.com/office/officeart/2005/8/layout/matrix1"/>
    <dgm:cxn modelId="{16F4E3D4-5586-491C-A9C7-8761FA921E14}" type="presParOf" srcId="{D146C050-CBC9-49ED-B7A5-6810D8285346}" destId="{59E1A535-C98D-4C43-9E05-6C67A5DB55A5}" srcOrd="1" destOrd="0" presId="urn:microsoft.com/office/officeart/2005/8/layout/matrix1"/>
    <dgm:cxn modelId="{0938F8BB-1209-466D-9C3C-86BCC7C9C279}" type="presParOf" srcId="{D146C050-CBC9-49ED-B7A5-6810D8285346}" destId="{44B41111-CAB6-4ADD-8A06-E6D8B40C4459}" srcOrd="2" destOrd="0" presId="urn:microsoft.com/office/officeart/2005/8/layout/matrix1"/>
    <dgm:cxn modelId="{D8B84A82-A50E-4FDC-8730-F918141296C9}" type="presParOf" srcId="{D146C050-CBC9-49ED-B7A5-6810D8285346}" destId="{FF27E6C8-A76F-4339-B105-7D71B4AC5836}" srcOrd="3" destOrd="0" presId="urn:microsoft.com/office/officeart/2005/8/layout/matrix1"/>
    <dgm:cxn modelId="{0E798A55-B516-4126-B51F-C6F6B0FD249A}" type="presParOf" srcId="{D146C050-CBC9-49ED-B7A5-6810D8285346}" destId="{35AB71AF-8DDB-44A5-AC13-9C7A18D465A2}" srcOrd="4" destOrd="0" presId="urn:microsoft.com/office/officeart/2005/8/layout/matrix1"/>
    <dgm:cxn modelId="{4634B415-0402-4EC1-A492-F62DB719BFBD}" type="presParOf" srcId="{D146C050-CBC9-49ED-B7A5-6810D8285346}" destId="{173D0334-B177-4035-AD9F-BA04B47E1DC8}" srcOrd="5" destOrd="0" presId="urn:microsoft.com/office/officeart/2005/8/layout/matrix1"/>
    <dgm:cxn modelId="{D8544C0C-763A-4ECB-ABD2-37A3149D0C9D}" type="presParOf" srcId="{D146C050-CBC9-49ED-B7A5-6810D8285346}" destId="{FA765FC3-5AD9-4977-B2BF-7D9777E40D43}" srcOrd="6" destOrd="0" presId="urn:microsoft.com/office/officeart/2005/8/layout/matrix1"/>
    <dgm:cxn modelId="{2D4C5903-F8B6-4C76-9E3B-B5EC90C0405D}" type="presParOf" srcId="{D146C050-CBC9-49ED-B7A5-6810D8285346}" destId="{3082F9CC-D4A8-43FD-A688-48471CECA8FF}" srcOrd="7" destOrd="0" presId="urn:microsoft.com/office/officeart/2005/8/layout/matrix1"/>
    <dgm:cxn modelId="{AEDF3F32-F019-4945-886F-6033003D4BDA}" type="presParOf" srcId="{74EBBF3E-9C48-4F96-A3B6-A6C2AE2B11CE}" destId="{C21B632E-0D39-47B8-8E23-BD76965EC6E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2DE8A3-589A-4517-958A-33F1BA868A60}" type="doc">
      <dgm:prSet loTypeId="urn:microsoft.com/office/officeart/2009/layout/CircleArrowProcess" loCatId="process" qsTypeId="urn:microsoft.com/office/officeart/2005/8/quickstyle/simple5" qsCatId="simple" csTypeId="urn:microsoft.com/office/officeart/2005/8/colors/colorful1" csCatId="colorful" phldr="1"/>
      <dgm:spPr/>
    </dgm:pt>
    <dgm:pt modelId="{8B0A87E3-B240-4043-8E7D-AAAE56FF38D1}">
      <dgm:prSet phldrT="[Text]"/>
      <dgm:spPr/>
      <dgm:t>
        <a:bodyPr/>
        <a:lstStyle/>
        <a:p>
          <a:r>
            <a:rPr lang="de-AT" dirty="0" smtClean="0"/>
            <a:t>WAS?</a:t>
          </a:r>
          <a:endParaRPr lang="de-AT" dirty="0"/>
        </a:p>
      </dgm:t>
    </dgm:pt>
    <dgm:pt modelId="{05FE5722-294B-47E4-85E2-79BA5C24C180}" type="parTrans" cxnId="{1F7EAE48-62C5-4217-BC19-4EB53F7327CE}">
      <dgm:prSet/>
      <dgm:spPr/>
      <dgm:t>
        <a:bodyPr/>
        <a:lstStyle/>
        <a:p>
          <a:endParaRPr lang="de-AT"/>
        </a:p>
      </dgm:t>
    </dgm:pt>
    <dgm:pt modelId="{42420B25-0CB1-4F8A-8CAB-65D01F6BD95C}" type="sibTrans" cxnId="{1F7EAE48-62C5-4217-BC19-4EB53F7327CE}">
      <dgm:prSet/>
      <dgm:spPr/>
      <dgm:t>
        <a:bodyPr/>
        <a:lstStyle/>
        <a:p>
          <a:endParaRPr lang="de-AT"/>
        </a:p>
      </dgm:t>
    </dgm:pt>
    <dgm:pt modelId="{D7F6EE89-5481-4BD3-9182-CA431145BC9E}">
      <dgm:prSet phldrT="[Text]"/>
      <dgm:spPr/>
      <dgm:t>
        <a:bodyPr/>
        <a:lstStyle/>
        <a:p>
          <a:r>
            <a:rPr lang="de-AT" dirty="0" smtClean="0"/>
            <a:t>WER?</a:t>
          </a:r>
          <a:endParaRPr lang="de-AT" dirty="0"/>
        </a:p>
      </dgm:t>
    </dgm:pt>
    <dgm:pt modelId="{74BFCAA6-2B34-45D2-8E65-32E71D49982E}" type="parTrans" cxnId="{1F5BFA02-0BFA-497B-A34D-46EC93A0ED62}">
      <dgm:prSet/>
      <dgm:spPr/>
      <dgm:t>
        <a:bodyPr/>
        <a:lstStyle/>
        <a:p>
          <a:endParaRPr lang="de-AT"/>
        </a:p>
      </dgm:t>
    </dgm:pt>
    <dgm:pt modelId="{73C56409-D62A-4723-B9CF-646EF2888750}" type="sibTrans" cxnId="{1F5BFA02-0BFA-497B-A34D-46EC93A0ED62}">
      <dgm:prSet/>
      <dgm:spPr/>
      <dgm:t>
        <a:bodyPr/>
        <a:lstStyle/>
        <a:p>
          <a:endParaRPr lang="de-AT"/>
        </a:p>
      </dgm:t>
    </dgm:pt>
    <dgm:pt modelId="{A8A079E8-95C9-42C3-9D2E-EB92DACB7F4C}">
      <dgm:prSet phldrT="[Text]"/>
      <dgm:spPr/>
      <dgm:t>
        <a:bodyPr/>
        <a:lstStyle/>
        <a:p>
          <a:r>
            <a:rPr lang="de-AT" dirty="0" smtClean="0"/>
            <a:t>WIE?</a:t>
          </a:r>
          <a:endParaRPr lang="de-AT" dirty="0"/>
        </a:p>
      </dgm:t>
    </dgm:pt>
    <dgm:pt modelId="{DD20F75F-349C-45FA-8EEE-A0CB12183858}" type="parTrans" cxnId="{0C68D155-6B63-40E7-A6B4-68D41573CB10}">
      <dgm:prSet/>
      <dgm:spPr/>
      <dgm:t>
        <a:bodyPr/>
        <a:lstStyle/>
        <a:p>
          <a:endParaRPr lang="de-AT"/>
        </a:p>
      </dgm:t>
    </dgm:pt>
    <dgm:pt modelId="{1201051B-BB48-4F2E-9946-FFEEF2A9D24D}" type="sibTrans" cxnId="{0C68D155-6B63-40E7-A6B4-68D41573CB10}">
      <dgm:prSet/>
      <dgm:spPr/>
      <dgm:t>
        <a:bodyPr/>
        <a:lstStyle/>
        <a:p>
          <a:endParaRPr lang="de-AT"/>
        </a:p>
      </dgm:t>
    </dgm:pt>
    <dgm:pt modelId="{9A959985-3A69-4403-A37A-2139199BF973}" type="pres">
      <dgm:prSet presAssocID="{BF2DE8A3-589A-4517-958A-33F1BA868A60}" presName="Name0" presStyleCnt="0">
        <dgm:presLayoutVars>
          <dgm:chMax val="7"/>
          <dgm:chPref val="7"/>
          <dgm:dir/>
          <dgm:animLvl val="lvl"/>
        </dgm:presLayoutVars>
      </dgm:prSet>
      <dgm:spPr/>
    </dgm:pt>
    <dgm:pt modelId="{AAEBFA18-6073-4AF4-ADBB-3C809ACC41C6}" type="pres">
      <dgm:prSet presAssocID="{8B0A87E3-B240-4043-8E7D-AAAE56FF38D1}" presName="Accent1" presStyleCnt="0"/>
      <dgm:spPr/>
    </dgm:pt>
    <dgm:pt modelId="{39DB1923-208B-4480-BFA2-198B44326008}" type="pres">
      <dgm:prSet presAssocID="{8B0A87E3-B240-4043-8E7D-AAAE56FF38D1}" presName="Accent" presStyleLbl="node1" presStyleIdx="0" presStyleCnt="3"/>
      <dgm:spPr/>
    </dgm:pt>
    <dgm:pt modelId="{94BDAA7C-33D1-4F6A-ACDC-72D55A500C88}" type="pres">
      <dgm:prSet presAssocID="{8B0A87E3-B240-4043-8E7D-AAAE56FF38D1}" presName="Parent1" presStyleLbl="revTx" presStyleIdx="0" presStyleCnt="3">
        <dgm:presLayoutVars>
          <dgm:chMax val="1"/>
          <dgm:chPref val="1"/>
          <dgm:bulletEnabled val="1"/>
        </dgm:presLayoutVars>
      </dgm:prSet>
      <dgm:spPr/>
      <dgm:t>
        <a:bodyPr/>
        <a:lstStyle/>
        <a:p>
          <a:endParaRPr lang="de-AT"/>
        </a:p>
      </dgm:t>
    </dgm:pt>
    <dgm:pt modelId="{8B882631-4F25-43F9-B0EB-C606E36273D1}" type="pres">
      <dgm:prSet presAssocID="{D7F6EE89-5481-4BD3-9182-CA431145BC9E}" presName="Accent2" presStyleCnt="0"/>
      <dgm:spPr/>
    </dgm:pt>
    <dgm:pt modelId="{0F332B67-629B-452C-A4AC-9F47BB8BCE6C}" type="pres">
      <dgm:prSet presAssocID="{D7F6EE89-5481-4BD3-9182-CA431145BC9E}" presName="Accent" presStyleLbl="node1" presStyleIdx="1" presStyleCnt="3"/>
      <dgm:spPr/>
    </dgm:pt>
    <dgm:pt modelId="{1A3599C6-ACCB-47B6-B538-E363A7CE87D7}" type="pres">
      <dgm:prSet presAssocID="{D7F6EE89-5481-4BD3-9182-CA431145BC9E}" presName="Parent2" presStyleLbl="revTx" presStyleIdx="1" presStyleCnt="3">
        <dgm:presLayoutVars>
          <dgm:chMax val="1"/>
          <dgm:chPref val="1"/>
          <dgm:bulletEnabled val="1"/>
        </dgm:presLayoutVars>
      </dgm:prSet>
      <dgm:spPr/>
      <dgm:t>
        <a:bodyPr/>
        <a:lstStyle/>
        <a:p>
          <a:endParaRPr lang="de-AT"/>
        </a:p>
      </dgm:t>
    </dgm:pt>
    <dgm:pt modelId="{C5C5B050-49E0-4646-864F-BD9BA2292892}" type="pres">
      <dgm:prSet presAssocID="{A8A079E8-95C9-42C3-9D2E-EB92DACB7F4C}" presName="Accent3" presStyleCnt="0"/>
      <dgm:spPr/>
    </dgm:pt>
    <dgm:pt modelId="{1587F99D-7A02-4B4F-B2D7-97690FB16577}" type="pres">
      <dgm:prSet presAssocID="{A8A079E8-95C9-42C3-9D2E-EB92DACB7F4C}" presName="Accent" presStyleLbl="node1" presStyleIdx="2" presStyleCnt="3"/>
      <dgm:spPr/>
    </dgm:pt>
    <dgm:pt modelId="{943C6541-3E09-40A2-8FF2-4A0D83FA3709}" type="pres">
      <dgm:prSet presAssocID="{A8A079E8-95C9-42C3-9D2E-EB92DACB7F4C}" presName="Parent3" presStyleLbl="revTx" presStyleIdx="2" presStyleCnt="3">
        <dgm:presLayoutVars>
          <dgm:chMax val="1"/>
          <dgm:chPref val="1"/>
          <dgm:bulletEnabled val="1"/>
        </dgm:presLayoutVars>
      </dgm:prSet>
      <dgm:spPr/>
      <dgm:t>
        <a:bodyPr/>
        <a:lstStyle/>
        <a:p>
          <a:endParaRPr lang="de-AT"/>
        </a:p>
      </dgm:t>
    </dgm:pt>
  </dgm:ptLst>
  <dgm:cxnLst>
    <dgm:cxn modelId="{1976A568-9B21-4819-9920-5B144E0AF24B}" type="presOf" srcId="{BF2DE8A3-589A-4517-958A-33F1BA868A60}" destId="{9A959985-3A69-4403-A37A-2139199BF973}" srcOrd="0" destOrd="0" presId="urn:microsoft.com/office/officeart/2009/layout/CircleArrowProcess"/>
    <dgm:cxn modelId="{0E3752B8-927E-4E9E-95CF-5FF3CFA6B62A}" type="presOf" srcId="{A8A079E8-95C9-42C3-9D2E-EB92DACB7F4C}" destId="{943C6541-3E09-40A2-8FF2-4A0D83FA3709}" srcOrd="0" destOrd="0" presId="urn:microsoft.com/office/officeart/2009/layout/CircleArrowProcess"/>
    <dgm:cxn modelId="{C56F80CA-1686-42D0-8C7F-EA76A61D22A4}" type="presOf" srcId="{D7F6EE89-5481-4BD3-9182-CA431145BC9E}" destId="{1A3599C6-ACCB-47B6-B538-E363A7CE87D7}" srcOrd="0" destOrd="0" presId="urn:microsoft.com/office/officeart/2009/layout/CircleArrowProcess"/>
    <dgm:cxn modelId="{1F7EAE48-62C5-4217-BC19-4EB53F7327CE}" srcId="{BF2DE8A3-589A-4517-958A-33F1BA868A60}" destId="{8B0A87E3-B240-4043-8E7D-AAAE56FF38D1}" srcOrd="0" destOrd="0" parTransId="{05FE5722-294B-47E4-85E2-79BA5C24C180}" sibTransId="{42420B25-0CB1-4F8A-8CAB-65D01F6BD95C}"/>
    <dgm:cxn modelId="{1F5BFA02-0BFA-497B-A34D-46EC93A0ED62}" srcId="{BF2DE8A3-589A-4517-958A-33F1BA868A60}" destId="{D7F6EE89-5481-4BD3-9182-CA431145BC9E}" srcOrd="1" destOrd="0" parTransId="{74BFCAA6-2B34-45D2-8E65-32E71D49982E}" sibTransId="{73C56409-D62A-4723-B9CF-646EF2888750}"/>
    <dgm:cxn modelId="{0C68D155-6B63-40E7-A6B4-68D41573CB10}" srcId="{BF2DE8A3-589A-4517-958A-33F1BA868A60}" destId="{A8A079E8-95C9-42C3-9D2E-EB92DACB7F4C}" srcOrd="2" destOrd="0" parTransId="{DD20F75F-349C-45FA-8EEE-A0CB12183858}" sibTransId="{1201051B-BB48-4F2E-9946-FFEEF2A9D24D}"/>
    <dgm:cxn modelId="{BEC2282D-2730-41B6-B6E5-D7604A7DF440}" type="presOf" srcId="{8B0A87E3-B240-4043-8E7D-AAAE56FF38D1}" destId="{94BDAA7C-33D1-4F6A-ACDC-72D55A500C88}" srcOrd="0" destOrd="0" presId="urn:microsoft.com/office/officeart/2009/layout/CircleArrowProcess"/>
    <dgm:cxn modelId="{297C8A5B-90EE-4711-B91B-29CA9BC57197}" type="presParOf" srcId="{9A959985-3A69-4403-A37A-2139199BF973}" destId="{AAEBFA18-6073-4AF4-ADBB-3C809ACC41C6}" srcOrd="0" destOrd="0" presId="urn:microsoft.com/office/officeart/2009/layout/CircleArrowProcess"/>
    <dgm:cxn modelId="{544FE4F5-750E-42DD-A777-C31984A85FCD}" type="presParOf" srcId="{AAEBFA18-6073-4AF4-ADBB-3C809ACC41C6}" destId="{39DB1923-208B-4480-BFA2-198B44326008}" srcOrd="0" destOrd="0" presId="urn:microsoft.com/office/officeart/2009/layout/CircleArrowProcess"/>
    <dgm:cxn modelId="{0C0D6E34-C0C1-44D8-BC7B-973C1AF2CA07}" type="presParOf" srcId="{9A959985-3A69-4403-A37A-2139199BF973}" destId="{94BDAA7C-33D1-4F6A-ACDC-72D55A500C88}" srcOrd="1" destOrd="0" presId="urn:microsoft.com/office/officeart/2009/layout/CircleArrowProcess"/>
    <dgm:cxn modelId="{0A58654C-26BB-447D-9532-2F41B6F3DBBC}" type="presParOf" srcId="{9A959985-3A69-4403-A37A-2139199BF973}" destId="{8B882631-4F25-43F9-B0EB-C606E36273D1}" srcOrd="2" destOrd="0" presId="urn:microsoft.com/office/officeart/2009/layout/CircleArrowProcess"/>
    <dgm:cxn modelId="{F8BA6DAA-2F27-4645-8616-8ED9D64E05E9}" type="presParOf" srcId="{8B882631-4F25-43F9-B0EB-C606E36273D1}" destId="{0F332B67-629B-452C-A4AC-9F47BB8BCE6C}" srcOrd="0" destOrd="0" presId="urn:microsoft.com/office/officeart/2009/layout/CircleArrowProcess"/>
    <dgm:cxn modelId="{2C3A52AF-09B5-44FF-9CC9-7704F3F7614F}" type="presParOf" srcId="{9A959985-3A69-4403-A37A-2139199BF973}" destId="{1A3599C6-ACCB-47B6-B538-E363A7CE87D7}" srcOrd="3" destOrd="0" presId="urn:microsoft.com/office/officeart/2009/layout/CircleArrowProcess"/>
    <dgm:cxn modelId="{26C82100-A559-46EF-A611-46F8271726D8}" type="presParOf" srcId="{9A959985-3A69-4403-A37A-2139199BF973}" destId="{C5C5B050-49E0-4646-864F-BD9BA2292892}" srcOrd="4" destOrd="0" presId="urn:microsoft.com/office/officeart/2009/layout/CircleArrowProcess"/>
    <dgm:cxn modelId="{2CA1B7C5-6C1A-4E47-9029-C5753B925EA0}" type="presParOf" srcId="{C5C5B050-49E0-4646-864F-BD9BA2292892}" destId="{1587F99D-7A02-4B4F-B2D7-97690FB16577}" srcOrd="0" destOrd="0" presId="urn:microsoft.com/office/officeart/2009/layout/CircleArrowProcess"/>
    <dgm:cxn modelId="{F43B62DA-DB4D-4A77-9352-6A9D5E8DBBCE}" type="presParOf" srcId="{9A959985-3A69-4403-A37A-2139199BF973}" destId="{943C6541-3E09-40A2-8FF2-4A0D83FA370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471032-28F5-499F-953C-2ACE9A02CDC4}"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de-AT"/>
        </a:p>
      </dgm:t>
    </dgm:pt>
    <dgm:pt modelId="{2E5BEE82-17DF-4697-8A25-41CC153B48C3}">
      <dgm:prSet phldrT="[Text]"/>
      <dgm:spPr/>
      <dgm:t>
        <a:bodyPr/>
        <a:lstStyle/>
        <a:p>
          <a:r>
            <a:rPr lang="de-AT" b="1" dirty="0" smtClean="0"/>
            <a:t>Ergebnis</a:t>
          </a:r>
          <a:endParaRPr lang="de-AT" b="1" dirty="0"/>
        </a:p>
      </dgm:t>
    </dgm:pt>
    <dgm:pt modelId="{04AADD9D-7956-4F33-AC4D-86A9562C4C03}" type="parTrans" cxnId="{7BC50A4A-C97E-4328-83A5-026829F04C79}">
      <dgm:prSet/>
      <dgm:spPr/>
      <dgm:t>
        <a:bodyPr/>
        <a:lstStyle/>
        <a:p>
          <a:endParaRPr lang="de-AT"/>
        </a:p>
      </dgm:t>
    </dgm:pt>
    <dgm:pt modelId="{0525B670-57D5-447F-99D8-0CD48072DC66}" type="sibTrans" cxnId="{7BC50A4A-C97E-4328-83A5-026829F04C79}">
      <dgm:prSet/>
      <dgm:spPr/>
      <dgm:t>
        <a:bodyPr/>
        <a:lstStyle/>
        <a:p>
          <a:endParaRPr lang="de-AT"/>
        </a:p>
      </dgm:t>
    </dgm:pt>
    <dgm:pt modelId="{133346FC-0DB0-4874-AC22-0C0FC04DE1D4}">
      <dgm:prSet phldrT="[Text]"/>
      <dgm:spPr/>
      <dgm:t>
        <a:bodyPr/>
        <a:lstStyle/>
        <a:p>
          <a:r>
            <a:rPr lang="de-AT" dirty="0" smtClean="0"/>
            <a:t>Was werden die </a:t>
          </a:r>
          <a:r>
            <a:rPr lang="de-AT" dirty="0" err="1" smtClean="0"/>
            <a:t>SuS</a:t>
          </a:r>
          <a:r>
            <a:rPr lang="de-AT" dirty="0" smtClean="0"/>
            <a:t> wissen, verstehen, tun können?</a:t>
          </a:r>
          <a:endParaRPr lang="de-AT" dirty="0"/>
        </a:p>
      </dgm:t>
    </dgm:pt>
    <dgm:pt modelId="{8B75D11F-B6DD-416F-B493-E11599709606}" type="parTrans" cxnId="{24A9D884-57FB-42F0-AF7B-A4AD6D1D26DD}">
      <dgm:prSet/>
      <dgm:spPr/>
      <dgm:t>
        <a:bodyPr/>
        <a:lstStyle/>
        <a:p>
          <a:endParaRPr lang="de-AT"/>
        </a:p>
      </dgm:t>
    </dgm:pt>
    <dgm:pt modelId="{8D31AA57-E7A7-4D9D-A76D-AB801988A8DB}" type="sibTrans" cxnId="{24A9D884-57FB-42F0-AF7B-A4AD6D1D26DD}">
      <dgm:prSet/>
      <dgm:spPr/>
      <dgm:t>
        <a:bodyPr/>
        <a:lstStyle/>
        <a:p>
          <a:endParaRPr lang="de-AT"/>
        </a:p>
      </dgm:t>
    </dgm:pt>
    <dgm:pt modelId="{67F7F5A3-7C0A-4264-ABEC-18BCA2B3546B}">
      <dgm:prSet phldrT="[Text]"/>
      <dgm:spPr/>
      <dgm:t>
        <a:bodyPr/>
        <a:lstStyle/>
        <a:p>
          <a:r>
            <a:rPr lang="de-AT" b="1" dirty="0" smtClean="0"/>
            <a:t>Evidenz</a:t>
          </a:r>
          <a:endParaRPr lang="de-AT" b="1" dirty="0"/>
        </a:p>
      </dgm:t>
    </dgm:pt>
    <dgm:pt modelId="{351F8572-B460-4B31-B020-BE27A3877607}" type="parTrans" cxnId="{EF2FDA68-7915-41E0-BA04-916F01D6774C}">
      <dgm:prSet/>
      <dgm:spPr/>
      <dgm:t>
        <a:bodyPr/>
        <a:lstStyle/>
        <a:p>
          <a:endParaRPr lang="de-AT"/>
        </a:p>
      </dgm:t>
    </dgm:pt>
    <dgm:pt modelId="{197E9F65-8EB5-4897-A8CB-B7308957812E}" type="sibTrans" cxnId="{EF2FDA68-7915-41E0-BA04-916F01D6774C}">
      <dgm:prSet/>
      <dgm:spPr/>
      <dgm:t>
        <a:bodyPr/>
        <a:lstStyle/>
        <a:p>
          <a:endParaRPr lang="de-AT"/>
        </a:p>
      </dgm:t>
    </dgm:pt>
    <dgm:pt modelId="{6D659CC5-23A9-4EBE-AB21-52C427EA87DD}">
      <dgm:prSet phldrT="[Text]"/>
      <dgm:spPr/>
      <dgm:t>
        <a:bodyPr/>
        <a:lstStyle/>
        <a:p>
          <a:r>
            <a:rPr lang="de-AT" dirty="0" smtClean="0"/>
            <a:t>Wie zeigt sich diese Kompetenz? In welchen Situationen wird sie sichtbar?</a:t>
          </a:r>
          <a:endParaRPr lang="de-AT" dirty="0"/>
        </a:p>
      </dgm:t>
    </dgm:pt>
    <dgm:pt modelId="{B20EB5BD-AA10-4E58-A321-9B508DDB9715}" type="parTrans" cxnId="{6F3B3D3D-3057-4C8C-A56F-8642C15AC180}">
      <dgm:prSet/>
      <dgm:spPr/>
      <dgm:t>
        <a:bodyPr/>
        <a:lstStyle/>
        <a:p>
          <a:endParaRPr lang="de-AT"/>
        </a:p>
      </dgm:t>
    </dgm:pt>
    <dgm:pt modelId="{2E754B54-99F3-4681-B370-03B1E9EFF143}" type="sibTrans" cxnId="{6F3B3D3D-3057-4C8C-A56F-8642C15AC180}">
      <dgm:prSet/>
      <dgm:spPr/>
      <dgm:t>
        <a:bodyPr/>
        <a:lstStyle/>
        <a:p>
          <a:endParaRPr lang="de-AT"/>
        </a:p>
      </dgm:t>
    </dgm:pt>
    <dgm:pt modelId="{D49E14C3-9FC5-40C0-8D08-3DCBE087779D}">
      <dgm:prSet phldrT="[Text]"/>
      <dgm:spPr/>
      <dgm:t>
        <a:bodyPr/>
        <a:lstStyle/>
        <a:p>
          <a:r>
            <a:rPr lang="de-AT" b="1" dirty="0" smtClean="0"/>
            <a:t>Kriterien</a:t>
          </a:r>
          <a:endParaRPr lang="de-AT" b="1" dirty="0"/>
        </a:p>
      </dgm:t>
    </dgm:pt>
    <dgm:pt modelId="{3B45AB17-0C26-4224-99C2-B8BD16F9C249}" type="parTrans" cxnId="{9A0704B6-02DA-42D4-B63B-C47312FCB0C8}">
      <dgm:prSet/>
      <dgm:spPr/>
      <dgm:t>
        <a:bodyPr/>
        <a:lstStyle/>
        <a:p>
          <a:endParaRPr lang="de-AT"/>
        </a:p>
      </dgm:t>
    </dgm:pt>
    <dgm:pt modelId="{F4E6C9E4-4CFF-4A07-9AEA-308DEF7F097F}" type="sibTrans" cxnId="{9A0704B6-02DA-42D4-B63B-C47312FCB0C8}">
      <dgm:prSet/>
      <dgm:spPr/>
      <dgm:t>
        <a:bodyPr/>
        <a:lstStyle/>
        <a:p>
          <a:endParaRPr lang="de-AT"/>
        </a:p>
      </dgm:t>
    </dgm:pt>
    <dgm:pt modelId="{35EACCC1-49D4-4C18-B70D-45A22749951B}">
      <dgm:prSet phldrT="[Text]"/>
      <dgm:spPr/>
      <dgm:t>
        <a:bodyPr/>
        <a:lstStyle/>
        <a:p>
          <a:r>
            <a:rPr lang="de-AT" dirty="0" smtClean="0"/>
            <a:t>Welche Kriterien sind für Leistungs-feststellung relevant? Was ist der Maßstab?</a:t>
          </a:r>
          <a:endParaRPr lang="de-AT" dirty="0"/>
        </a:p>
      </dgm:t>
    </dgm:pt>
    <dgm:pt modelId="{54125BF1-394D-446C-92A9-50BCB94A63B9}" type="parTrans" cxnId="{AE6D90D0-20F7-4843-95EA-58D98BB6AEF8}">
      <dgm:prSet/>
      <dgm:spPr/>
      <dgm:t>
        <a:bodyPr/>
        <a:lstStyle/>
        <a:p>
          <a:endParaRPr lang="de-AT"/>
        </a:p>
      </dgm:t>
    </dgm:pt>
    <dgm:pt modelId="{95130277-A465-4A67-BDD8-E4848069EF28}" type="sibTrans" cxnId="{AE6D90D0-20F7-4843-95EA-58D98BB6AEF8}">
      <dgm:prSet/>
      <dgm:spPr/>
      <dgm:t>
        <a:bodyPr/>
        <a:lstStyle/>
        <a:p>
          <a:endParaRPr lang="de-AT"/>
        </a:p>
      </dgm:t>
    </dgm:pt>
    <dgm:pt modelId="{7569CF57-C390-4E18-A0EC-CF75B37F29CA}" type="pres">
      <dgm:prSet presAssocID="{5B471032-28F5-499F-953C-2ACE9A02CDC4}" presName="Name0" presStyleCnt="0">
        <dgm:presLayoutVars>
          <dgm:dir/>
          <dgm:animLvl val="lvl"/>
          <dgm:resizeHandles val="exact"/>
        </dgm:presLayoutVars>
      </dgm:prSet>
      <dgm:spPr/>
      <dgm:t>
        <a:bodyPr/>
        <a:lstStyle/>
        <a:p>
          <a:endParaRPr lang="de-AT"/>
        </a:p>
      </dgm:t>
    </dgm:pt>
    <dgm:pt modelId="{24438CF7-BBD4-4737-8A74-4D73C5AB6188}" type="pres">
      <dgm:prSet presAssocID="{2E5BEE82-17DF-4697-8A25-41CC153B48C3}" presName="compositeNode" presStyleCnt="0">
        <dgm:presLayoutVars>
          <dgm:bulletEnabled val="1"/>
        </dgm:presLayoutVars>
      </dgm:prSet>
      <dgm:spPr/>
    </dgm:pt>
    <dgm:pt modelId="{4523B884-DFE8-4B6C-ADDD-63220F042A92}" type="pres">
      <dgm:prSet presAssocID="{2E5BEE82-17DF-4697-8A25-41CC153B48C3}" presName="bgRect" presStyleLbl="node1" presStyleIdx="0" presStyleCnt="3"/>
      <dgm:spPr/>
      <dgm:t>
        <a:bodyPr/>
        <a:lstStyle/>
        <a:p>
          <a:endParaRPr lang="de-AT"/>
        </a:p>
      </dgm:t>
    </dgm:pt>
    <dgm:pt modelId="{B3402A95-DB77-4921-9DB2-1B5087A11049}" type="pres">
      <dgm:prSet presAssocID="{2E5BEE82-17DF-4697-8A25-41CC153B48C3}" presName="parentNode" presStyleLbl="node1" presStyleIdx="0" presStyleCnt="3">
        <dgm:presLayoutVars>
          <dgm:chMax val="0"/>
          <dgm:bulletEnabled val="1"/>
        </dgm:presLayoutVars>
      </dgm:prSet>
      <dgm:spPr/>
      <dgm:t>
        <a:bodyPr/>
        <a:lstStyle/>
        <a:p>
          <a:endParaRPr lang="de-AT"/>
        </a:p>
      </dgm:t>
    </dgm:pt>
    <dgm:pt modelId="{CB02412D-D476-4A67-8A20-77F9E364961D}" type="pres">
      <dgm:prSet presAssocID="{2E5BEE82-17DF-4697-8A25-41CC153B48C3}" presName="childNode" presStyleLbl="node1" presStyleIdx="0" presStyleCnt="3">
        <dgm:presLayoutVars>
          <dgm:bulletEnabled val="1"/>
        </dgm:presLayoutVars>
      </dgm:prSet>
      <dgm:spPr/>
      <dgm:t>
        <a:bodyPr/>
        <a:lstStyle/>
        <a:p>
          <a:endParaRPr lang="de-AT"/>
        </a:p>
      </dgm:t>
    </dgm:pt>
    <dgm:pt modelId="{500B3172-18FE-47CB-A051-D9A6A3F17432}" type="pres">
      <dgm:prSet presAssocID="{0525B670-57D5-447F-99D8-0CD48072DC66}" presName="hSp" presStyleCnt="0"/>
      <dgm:spPr/>
    </dgm:pt>
    <dgm:pt modelId="{796C03FA-45B5-4E61-AAAE-97E6F4B546E5}" type="pres">
      <dgm:prSet presAssocID="{0525B670-57D5-447F-99D8-0CD48072DC66}" presName="vProcSp" presStyleCnt="0"/>
      <dgm:spPr/>
    </dgm:pt>
    <dgm:pt modelId="{BB223448-9553-44FC-967A-46FF7F04F61E}" type="pres">
      <dgm:prSet presAssocID="{0525B670-57D5-447F-99D8-0CD48072DC66}" presName="vSp1" presStyleCnt="0"/>
      <dgm:spPr/>
    </dgm:pt>
    <dgm:pt modelId="{89A43D3B-650A-4F05-ACE9-CC30CDD51989}" type="pres">
      <dgm:prSet presAssocID="{0525B670-57D5-447F-99D8-0CD48072DC66}" presName="simulatedConn" presStyleLbl="solidFgAcc1" presStyleIdx="0" presStyleCnt="2"/>
      <dgm:spPr/>
    </dgm:pt>
    <dgm:pt modelId="{40223109-5569-415E-82BF-BDDAD22871A3}" type="pres">
      <dgm:prSet presAssocID="{0525B670-57D5-447F-99D8-0CD48072DC66}" presName="vSp2" presStyleCnt="0"/>
      <dgm:spPr/>
    </dgm:pt>
    <dgm:pt modelId="{CBC4F671-3A8F-475F-8CA1-2C300CDA71B4}" type="pres">
      <dgm:prSet presAssocID="{0525B670-57D5-447F-99D8-0CD48072DC66}" presName="sibTrans" presStyleCnt="0"/>
      <dgm:spPr/>
    </dgm:pt>
    <dgm:pt modelId="{94E5BE3D-946A-4E1D-AE4E-59598B45ADF9}" type="pres">
      <dgm:prSet presAssocID="{67F7F5A3-7C0A-4264-ABEC-18BCA2B3546B}" presName="compositeNode" presStyleCnt="0">
        <dgm:presLayoutVars>
          <dgm:bulletEnabled val="1"/>
        </dgm:presLayoutVars>
      </dgm:prSet>
      <dgm:spPr/>
    </dgm:pt>
    <dgm:pt modelId="{AA295929-08E3-4976-8B06-B6F77E5A03C9}" type="pres">
      <dgm:prSet presAssocID="{67F7F5A3-7C0A-4264-ABEC-18BCA2B3546B}" presName="bgRect" presStyleLbl="node1" presStyleIdx="1" presStyleCnt="3"/>
      <dgm:spPr/>
      <dgm:t>
        <a:bodyPr/>
        <a:lstStyle/>
        <a:p>
          <a:endParaRPr lang="de-AT"/>
        </a:p>
      </dgm:t>
    </dgm:pt>
    <dgm:pt modelId="{EACD31D7-5528-4267-95A0-1AF50B7F4773}" type="pres">
      <dgm:prSet presAssocID="{67F7F5A3-7C0A-4264-ABEC-18BCA2B3546B}" presName="parentNode" presStyleLbl="node1" presStyleIdx="1" presStyleCnt="3">
        <dgm:presLayoutVars>
          <dgm:chMax val="0"/>
          <dgm:bulletEnabled val="1"/>
        </dgm:presLayoutVars>
      </dgm:prSet>
      <dgm:spPr/>
      <dgm:t>
        <a:bodyPr/>
        <a:lstStyle/>
        <a:p>
          <a:endParaRPr lang="de-AT"/>
        </a:p>
      </dgm:t>
    </dgm:pt>
    <dgm:pt modelId="{1629EA9D-8F6F-4986-BAB7-86E2B4CAFA97}" type="pres">
      <dgm:prSet presAssocID="{67F7F5A3-7C0A-4264-ABEC-18BCA2B3546B}" presName="childNode" presStyleLbl="node1" presStyleIdx="1" presStyleCnt="3">
        <dgm:presLayoutVars>
          <dgm:bulletEnabled val="1"/>
        </dgm:presLayoutVars>
      </dgm:prSet>
      <dgm:spPr/>
      <dgm:t>
        <a:bodyPr/>
        <a:lstStyle/>
        <a:p>
          <a:endParaRPr lang="de-AT"/>
        </a:p>
      </dgm:t>
    </dgm:pt>
    <dgm:pt modelId="{0907A0E1-74F6-431C-9811-15DFDCE018B4}" type="pres">
      <dgm:prSet presAssocID="{197E9F65-8EB5-4897-A8CB-B7308957812E}" presName="hSp" presStyleCnt="0"/>
      <dgm:spPr/>
    </dgm:pt>
    <dgm:pt modelId="{4ADAD2A1-0028-4BC8-A10D-BB297648BECA}" type="pres">
      <dgm:prSet presAssocID="{197E9F65-8EB5-4897-A8CB-B7308957812E}" presName="vProcSp" presStyleCnt="0"/>
      <dgm:spPr/>
    </dgm:pt>
    <dgm:pt modelId="{1655B070-AD0A-4D45-BAE1-890C796322C6}" type="pres">
      <dgm:prSet presAssocID="{197E9F65-8EB5-4897-A8CB-B7308957812E}" presName="vSp1" presStyleCnt="0"/>
      <dgm:spPr/>
    </dgm:pt>
    <dgm:pt modelId="{FFDB85F8-4722-4E0B-A67A-67258DC81C5A}" type="pres">
      <dgm:prSet presAssocID="{197E9F65-8EB5-4897-A8CB-B7308957812E}" presName="simulatedConn" presStyleLbl="solidFgAcc1" presStyleIdx="1" presStyleCnt="2"/>
      <dgm:spPr/>
    </dgm:pt>
    <dgm:pt modelId="{5C54D999-1D1F-41AD-AAA9-BA8D446717AF}" type="pres">
      <dgm:prSet presAssocID="{197E9F65-8EB5-4897-A8CB-B7308957812E}" presName="vSp2" presStyleCnt="0"/>
      <dgm:spPr/>
    </dgm:pt>
    <dgm:pt modelId="{57429905-A67B-4EA4-A3A7-F0DC344DE976}" type="pres">
      <dgm:prSet presAssocID="{197E9F65-8EB5-4897-A8CB-B7308957812E}" presName="sibTrans" presStyleCnt="0"/>
      <dgm:spPr/>
    </dgm:pt>
    <dgm:pt modelId="{5A8D4A40-1C06-4A5B-A0C9-DB88181D7BF5}" type="pres">
      <dgm:prSet presAssocID="{D49E14C3-9FC5-40C0-8D08-3DCBE087779D}" presName="compositeNode" presStyleCnt="0">
        <dgm:presLayoutVars>
          <dgm:bulletEnabled val="1"/>
        </dgm:presLayoutVars>
      </dgm:prSet>
      <dgm:spPr/>
    </dgm:pt>
    <dgm:pt modelId="{D3829C55-CA06-488D-96AA-680B04338529}" type="pres">
      <dgm:prSet presAssocID="{D49E14C3-9FC5-40C0-8D08-3DCBE087779D}" presName="bgRect" presStyleLbl="node1" presStyleIdx="2" presStyleCnt="3"/>
      <dgm:spPr/>
      <dgm:t>
        <a:bodyPr/>
        <a:lstStyle/>
        <a:p>
          <a:endParaRPr lang="de-AT"/>
        </a:p>
      </dgm:t>
    </dgm:pt>
    <dgm:pt modelId="{4C12E02B-F556-4969-BC10-A74761E12540}" type="pres">
      <dgm:prSet presAssocID="{D49E14C3-9FC5-40C0-8D08-3DCBE087779D}" presName="parentNode" presStyleLbl="node1" presStyleIdx="2" presStyleCnt="3">
        <dgm:presLayoutVars>
          <dgm:chMax val="0"/>
          <dgm:bulletEnabled val="1"/>
        </dgm:presLayoutVars>
      </dgm:prSet>
      <dgm:spPr/>
      <dgm:t>
        <a:bodyPr/>
        <a:lstStyle/>
        <a:p>
          <a:endParaRPr lang="de-AT"/>
        </a:p>
      </dgm:t>
    </dgm:pt>
    <dgm:pt modelId="{5C607EC1-B043-4A44-8E63-3E43288D30B6}" type="pres">
      <dgm:prSet presAssocID="{D49E14C3-9FC5-40C0-8D08-3DCBE087779D}" presName="childNode" presStyleLbl="node1" presStyleIdx="2" presStyleCnt="3">
        <dgm:presLayoutVars>
          <dgm:bulletEnabled val="1"/>
        </dgm:presLayoutVars>
      </dgm:prSet>
      <dgm:spPr/>
      <dgm:t>
        <a:bodyPr/>
        <a:lstStyle/>
        <a:p>
          <a:endParaRPr lang="de-AT"/>
        </a:p>
      </dgm:t>
    </dgm:pt>
  </dgm:ptLst>
  <dgm:cxnLst>
    <dgm:cxn modelId="{9A0704B6-02DA-42D4-B63B-C47312FCB0C8}" srcId="{5B471032-28F5-499F-953C-2ACE9A02CDC4}" destId="{D49E14C3-9FC5-40C0-8D08-3DCBE087779D}" srcOrd="2" destOrd="0" parTransId="{3B45AB17-0C26-4224-99C2-B8BD16F9C249}" sibTransId="{F4E6C9E4-4CFF-4A07-9AEA-308DEF7F097F}"/>
    <dgm:cxn modelId="{24A9D884-57FB-42F0-AF7B-A4AD6D1D26DD}" srcId="{2E5BEE82-17DF-4697-8A25-41CC153B48C3}" destId="{133346FC-0DB0-4874-AC22-0C0FC04DE1D4}" srcOrd="0" destOrd="0" parTransId="{8B75D11F-B6DD-416F-B493-E11599709606}" sibTransId="{8D31AA57-E7A7-4D9D-A76D-AB801988A8DB}"/>
    <dgm:cxn modelId="{7A3A4F5A-44BA-4CEB-9290-3BFD9C33EB14}" type="presOf" srcId="{35EACCC1-49D4-4C18-B70D-45A22749951B}" destId="{5C607EC1-B043-4A44-8E63-3E43288D30B6}" srcOrd="0" destOrd="0" presId="urn:microsoft.com/office/officeart/2005/8/layout/hProcess7"/>
    <dgm:cxn modelId="{43A90128-4BF0-4393-9F37-DC4CDAEF7CD0}" type="presOf" srcId="{67F7F5A3-7C0A-4264-ABEC-18BCA2B3546B}" destId="{EACD31D7-5528-4267-95A0-1AF50B7F4773}" srcOrd="1" destOrd="0" presId="urn:microsoft.com/office/officeart/2005/8/layout/hProcess7"/>
    <dgm:cxn modelId="{3687F889-0279-4B27-8A64-C46F046C6529}" type="presOf" srcId="{67F7F5A3-7C0A-4264-ABEC-18BCA2B3546B}" destId="{AA295929-08E3-4976-8B06-B6F77E5A03C9}" srcOrd="0" destOrd="0" presId="urn:microsoft.com/office/officeart/2005/8/layout/hProcess7"/>
    <dgm:cxn modelId="{EF2FDA68-7915-41E0-BA04-916F01D6774C}" srcId="{5B471032-28F5-499F-953C-2ACE9A02CDC4}" destId="{67F7F5A3-7C0A-4264-ABEC-18BCA2B3546B}" srcOrd="1" destOrd="0" parTransId="{351F8572-B460-4B31-B020-BE27A3877607}" sibTransId="{197E9F65-8EB5-4897-A8CB-B7308957812E}"/>
    <dgm:cxn modelId="{DFD70BE5-3AD7-4407-902A-FD1E610AEFF8}" type="presOf" srcId="{D49E14C3-9FC5-40C0-8D08-3DCBE087779D}" destId="{D3829C55-CA06-488D-96AA-680B04338529}" srcOrd="0" destOrd="0" presId="urn:microsoft.com/office/officeart/2005/8/layout/hProcess7"/>
    <dgm:cxn modelId="{7771B0B5-B150-4854-9DA5-869C999B3C5C}" type="presOf" srcId="{6D659CC5-23A9-4EBE-AB21-52C427EA87DD}" destId="{1629EA9D-8F6F-4986-BAB7-86E2B4CAFA97}" srcOrd="0" destOrd="0" presId="urn:microsoft.com/office/officeart/2005/8/layout/hProcess7"/>
    <dgm:cxn modelId="{6F3B3D3D-3057-4C8C-A56F-8642C15AC180}" srcId="{67F7F5A3-7C0A-4264-ABEC-18BCA2B3546B}" destId="{6D659CC5-23A9-4EBE-AB21-52C427EA87DD}" srcOrd="0" destOrd="0" parTransId="{B20EB5BD-AA10-4E58-A321-9B508DDB9715}" sibTransId="{2E754B54-99F3-4681-B370-03B1E9EFF143}"/>
    <dgm:cxn modelId="{1F42873F-6B75-42F1-9C87-4720D45BB357}" type="presOf" srcId="{2E5BEE82-17DF-4697-8A25-41CC153B48C3}" destId="{4523B884-DFE8-4B6C-ADDD-63220F042A92}" srcOrd="0" destOrd="0" presId="urn:microsoft.com/office/officeart/2005/8/layout/hProcess7"/>
    <dgm:cxn modelId="{991E7F5D-A640-4BDB-83E5-8823A81CD9E4}" type="presOf" srcId="{5B471032-28F5-499F-953C-2ACE9A02CDC4}" destId="{7569CF57-C390-4E18-A0EC-CF75B37F29CA}" srcOrd="0" destOrd="0" presId="urn:microsoft.com/office/officeart/2005/8/layout/hProcess7"/>
    <dgm:cxn modelId="{F3D26CBC-2028-499B-8DB6-F0D385EEEA5C}" type="presOf" srcId="{2E5BEE82-17DF-4697-8A25-41CC153B48C3}" destId="{B3402A95-DB77-4921-9DB2-1B5087A11049}" srcOrd="1" destOrd="0" presId="urn:microsoft.com/office/officeart/2005/8/layout/hProcess7"/>
    <dgm:cxn modelId="{7BC50A4A-C97E-4328-83A5-026829F04C79}" srcId="{5B471032-28F5-499F-953C-2ACE9A02CDC4}" destId="{2E5BEE82-17DF-4697-8A25-41CC153B48C3}" srcOrd="0" destOrd="0" parTransId="{04AADD9D-7956-4F33-AC4D-86A9562C4C03}" sibTransId="{0525B670-57D5-447F-99D8-0CD48072DC66}"/>
    <dgm:cxn modelId="{D5DBE546-DC94-4063-AB77-B99804CB7389}" type="presOf" srcId="{D49E14C3-9FC5-40C0-8D08-3DCBE087779D}" destId="{4C12E02B-F556-4969-BC10-A74761E12540}" srcOrd="1" destOrd="0" presId="urn:microsoft.com/office/officeart/2005/8/layout/hProcess7"/>
    <dgm:cxn modelId="{3403CB73-7E56-4233-BA00-6173B1507504}" type="presOf" srcId="{133346FC-0DB0-4874-AC22-0C0FC04DE1D4}" destId="{CB02412D-D476-4A67-8A20-77F9E364961D}" srcOrd="0" destOrd="0" presId="urn:microsoft.com/office/officeart/2005/8/layout/hProcess7"/>
    <dgm:cxn modelId="{AE6D90D0-20F7-4843-95EA-58D98BB6AEF8}" srcId="{D49E14C3-9FC5-40C0-8D08-3DCBE087779D}" destId="{35EACCC1-49D4-4C18-B70D-45A22749951B}" srcOrd="0" destOrd="0" parTransId="{54125BF1-394D-446C-92A9-50BCB94A63B9}" sibTransId="{95130277-A465-4A67-BDD8-E4848069EF28}"/>
    <dgm:cxn modelId="{F592993D-D11D-420F-8376-841CD010B03C}" type="presParOf" srcId="{7569CF57-C390-4E18-A0EC-CF75B37F29CA}" destId="{24438CF7-BBD4-4737-8A74-4D73C5AB6188}" srcOrd="0" destOrd="0" presId="urn:microsoft.com/office/officeart/2005/8/layout/hProcess7"/>
    <dgm:cxn modelId="{3DB76211-040A-4596-918D-88E3CAE1087A}" type="presParOf" srcId="{24438CF7-BBD4-4737-8A74-4D73C5AB6188}" destId="{4523B884-DFE8-4B6C-ADDD-63220F042A92}" srcOrd="0" destOrd="0" presId="urn:microsoft.com/office/officeart/2005/8/layout/hProcess7"/>
    <dgm:cxn modelId="{6714AAC5-6D3B-4800-AAEF-7B335D38EEB7}" type="presParOf" srcId="{24438CF7-BBD4-4737-8A74-4D73C5AB6188}" destId="{B3402A95-DB77-4921-9DB2-1B5087A11049}" srcOrd="1" destOrd="0" presId="urn:microsoft.com/office/officeart/2005/8/layout/hProcess7"/>
    <dgm:cxn modelId="{C0617F8D-D667-4C49-AF91-CBDC72764385}" type="presParOf" srcId="{24438CF7-BBD4-4737-8A74-4D73C5AB6188}" destId="{CB02412D-D476-4A67-8A20-77F9E364961D}" srcOrd="2" destOrd="0" presId="urn:microsoft.com/office/officeart/2005/8/layout/hProcess7"/>
    <dgm:cxn modelId="{69DE6A8C-FAA8-4091-844B-E172DB41F1AB}" type="presParOf" srcId="{7569CF57-C390-4E18-A0EC-CF75B37F29CA}" destId="{500B3172-18FE-47CB-A051-D9A6A3F17432}" srcOrd="1" destOrd="0" presId="urn:microsoft.com/office/officeart/2005/8/layout/hProcess7"/>
    <dgm:cxn modelId="{4EE8CDDD-0C9D-4D28-AC27-D5C9B795C853}" type="presParOf" srcId="{7569CF57-C390-4E18-A0EC-CF75B37F29CA}" destId="{796C03FA-45B5-4E61-AAAE-97E6F4B546E5}" srcOrd="2" destOrd="0" presId="urn:microsoft.com/office/officeart/2005/8/layout/hProcess7"/>
    <dgm:cxn modelId="{A6C2E58A-4F5F-481C-BC34-75A15E8F0384}" type="presParOf" srcId="{796C03FA-45B5-4E61-AAAE-97E6F4B546E5}" destId="{BB223448-9553-44FC-967A-46FF7F04F61E}" srcOrd="0" destOrd="0" presId="urn:microsoft.com/office/officeart/2005/8/layout/hProcess7"/>
    <dgm:cxn modelId="{77CBEC56-5540-4EAD-9A0B-54CAB5D80781}" type="presParOf" srcId="{796C03FA-45B5-4E61-AAAE-97E6F4B546E5}" destId="{89A43D3B-650A-4F05-ACE9-CC30CDD51989}" srcOrd="1" destOrd="0" presId="urn:microsoft.com/office/officeart/2005/8/layout/hProcess7"/>
    <dgm:cxn modelId="{17330730-2220-4D14-8AEE-CCB98718FD83}" type="presParOf" srcId="{796C03FA-45B5-4E61-AAAE-97E6F4B546E5}" destId="{40223109-5569-415E-82BF-BDDAD22871A3}" srcOrd="2" destOrd="0" presId="urn:microsoft.com/office/officeart/2005/8/layout/hProcess7"/>
    <dgm:cxn modelId="{7B155FAB-FD88-4027-A770-3748C0F91A19}" type="presParOf" srcId="{7569CF57-C390-4E18-A0EC-CF75B37F29CA}" destId="{CBC4F671-3A8F-475F-8CA1-2C300CDA71B4}" srcOrd="3" destOrd="0" presId="urn:microsoft.com/office/officeart/2005/8/layout/hProcess7"/>
    <dgm:cxn modelId="{5DC69217-B5BD-4281-ADE9-8A9A5546045F}" type="presParOf" srcId="{7569CF57-C390-4E18-A0EC-CF75B37F29CA}" destId="{94E5BE3D-946A-4E1D-AE4E-59598B45ADF9}" srcOrd="4" destOrd="0" presId="urn:microsoft.com/office/officeart/2005/8/layout/hProcess7"/>
    <dgm:cxn modelId="{9653B0E5-D591-43D6-A941-1CE28B3C3D54}" type="presParOf" srcId="{94E5BE3D-946A-4E1D-AE4E-59598B45ADF9}" destId="{AA295929-08E3-4976-8B06-B6F77E5A03C9}" srcOrd="0" destOrd="0" presId="urn:microsoft.com/office/officeart/2005/8/layout/hProcess7"/>
    <dgm:cxn modelId="{51E30AFF-682C-4B0D-8B68-8B8ACC159F3F}" type="presParOf" srcId="{94E5BE3D-946A-4E1D-AE4E-59598B45ADF9}" destId="{EACD31D7-5528-4267-95A0-1AF50B7F4773}" srcOrd="1" destOrd="0" presId="urn:microsoft.com/office/officeart/2005/8/layout/hProcess7"/>
    <dgm:cxn modelId="{507E711A-3B32-4504-B2C2-D165137298B9}" type="presParOf" srcId="{94E5BE3D-946A-4E1D-AE4E-59598B45ADF9}" destId="{1629EA9D-8F6F-4986-BAB7-86E2B4CAFA97}" srcOrd="2" destOrd="0" presId="urn:microsoft.com/office/officeart/2005/8/layout/hProcess7"/>
    <dgm:cxn modelId="{8285D3D9-F1D5-4B55-8A14-43BA64C29761}" type="presParOf" srcId="{7569CF57-C390-4E18-A0EC-CF75B37F29CA}" destId="{0907A0E1-74F6-431C-9811-15DFDCE018B4}" srcOrd="5" destOrd="0" presId="urn:microsoft.com/office/officeart/2005/8/layout/hProcess7"/>
    <dgm:cxn modelId="{01CA5DE2-C87D-42B7-9417-80EF06FD1821}" type="presParOf" srcId="{7569CF57-C390-4E18-A0EC-CF75B37F29CA}" destId="{4ADAD2A1-0028-4BC8-A10D-BB297648BECA}" srcOrd="6" destOrd="0" presId="urn:microsoft.com/office/officeart/2005/8/layout/hProcess7"/>
    <dgm:cxn modelId="{690FF3CC-7022-472E-AE42-7342E78C40E2}" type="presParOf" srcId="{4ADAD2A1-0028-4BC8-A10D-BB297648BECA}" destId="{1655B070-AD0A-4D45-BAE1-890C796322C6}" srcOrd="0" destOrd="0" presId="urn:microsoft.com/office/officeart/2005/8/layout/hProcess7"/>
    <dgm:cxn modelId="{5FDA7785-EC45-42B3-9A28-0F155BC04135}" type="presParOf" srcId="{4ADAD2A1-0028-4BC8-A10D-BB297648BECA}" destId="{FFDB85F8-4722-4E0B-A67A-67258DC81C5A}" srcOrd="1" destOrd="0" presId="urn:microsoft.com/office/officeart/2005/8/layout/hProcess7"/>
    <dgm:cxn modelId="{CC30D100-782A-42FC-9A6B-0466F863C55F}" type="presParOf" srcId="{4ADAD2A1-0028-4BC8-A10D-BB297648BECA}" destId="{5C54D999-1D1F-41AD-AAA9-BA8D446717AF}" srcOrd="2" destOrd="0" presId="urn:microsoft.com/office/officeart/2005/8/layout/hProcess7"/>
    <dgm:cxn modelId="{50030BDE-CCC7-42FC-8DEF-C54782253D18}" type="presParOf" srcId="{7569CF57-C390-4E18-A0EC-CF75B37F29CA}" destId="{57429905-A67B-4EA4-A3A7-F0DC344DE976}" srcOrd="7" destOrd="0" presId="urn:microsoft.com/office/officeart/2005/8/layout/hProcess7"/>
    <dgm:cxn modelId="{7D5CFE07-33D0-440B-A3B0-3CA75C018755}" type="presParOf" srcId="{7569CF57-C390-4E18-A0EC-CF75B37F29CA}" destId="{5A8D4A40-1C06-4A5B-A0C9-DB88181D7BF5}" srcOrd="8" destOrd="0" presId="urn:microsoft.com/office/officeart/2005/8/layout/hProcess7"/>
    <dgm:cxn modelId="{AD2A82E2-41E9-4AB8-89A0-3DA151FC6C0A}" type="presParOf" srcId="{5A8D4A40-1C06-4A5B-A0C9-DB88181D7BF5}" destId="{D3829C55-CA06-488D-96AA-680B04338529}" srcOrd="0" destOrd="0" presId="urn:microsoft.com/office/officeart/2005/8/layout/hProcess7"/>
    <dgm:cxn modelId="{3D365416-B780-4F40-98CD-9C7B4E17FE14}" type="presParOf" srcId="{5A8D4A40-1C06-4A5B-A0C9-DB88181D7BF5}" destId="{4C12E02B-F556-4969-BC10-A74761E12540}" srcOrd="1" destOrd="0" presId="urn:microsoft.com/office/officeart/2005/8/layout/hProcess7"/>
    <dgm:cxn modelId="{555FBCDC-E16B-4EB7-8F46-4BCF6A8B0FA7}" type="presParOf" srcId="{5A8D4A40-1C06-4A5B-A0C9-DB88181D7BF5}" destId="{5C607EC1-B043-4A44-8E63-3E43288D30B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915C4E-124D-4CB8-8FA0-44DA459F1D7B}"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de-AT"/>
        </a:p>
      </dgm:t>
    </dgm:pt>
    <dgm:pt modelId="{9B3A24F3-2E6F-4345-9ACC-8463C5B161C5}">
      <dgm:prSet phldrT="[Text]"/>
      <dgm:spPr/>
      <dgm:t>
        <a:bodyPr/>
        <a:lstStyle/>
        <a:p>
          <a:r>
            <a:rPr lang="de-AT" dirty="0" smtClean="0">
              <a:solidFill>
                <a:srgbClr val="C00000"/>
              </a:solidFill>
            </a:rPr>
            <a:t>Gut zu kennen</a:t>
          </a:r>
          <a:endParaRPr lang="de-AT" dirty="0">
            <a:solidFill>
              <a:srgbClr val="C00000"/>
            </a:solidFill>
          </a:endParaRPr>
        </a:p>
      </dgm:t>
    </dgm:pt>
    <dgm:pt modelId="{EA0BE590-2C5D-42A7-AAD2-7E865339291D}" type="parTrans" cxnId="{15C8AACD-F922-4FAA-9EDD-562A79B113AD}">
      <dgm:prSet/>
      <dgm:spPr/>
      <dgm:t>
        <a:bodyPr/>
        <a:lstStyle/>
        <a:p>
          <a:endParaRPr lang="de-AT"/>
        </a:p>
      </dgm:t>
    </dgm:pt>
    <dgm:pt modelId="{A704FE7D-F1DC-4FA1-8E17-1E2F1E2B7178}" type="sibTrans" cxnId="{15C8AACD-F922-4FAA-9EDD-562A79B113AD}">
      <dgm:prSet/>
      <dgm:spPr/>
      <dgm:t>
        <a:bodyPr/>
        <a:lstStyle/>
        <a:p>
          <a:endParaRPr lang="de-AT"/>
        </a:p>
      </dgm:t>
    </dgm:pt>
    <dgm:pt modelId="{91F3ADF1-44FE-47AE-B63E-C0B28B383DEA}">
      <dgm:prSet phldrT="[Text]"/>
      <dgm:spPr/>
      <dgm:t>
        <a:bodyPr/>
        <a:lstStyle/>
        <a:p>
          <a:r>
            <a:rPr lang="de-AT" dirty="0" smtClean="0">
              <a:solidFill>
                <a:schemeClr val="accent3">
                  <a:lumMod val="75000"/>
                </a:schemeClr>
              </a:solidFill>
            </a:rPr>
            <a:t>Wichtig zu wissen</a:t>
          </a:r>
          <a:endParaRPr lang="de-AT" dirty="0">
            <a:solidFill>
              <a:schemeClr val="accent3">
                <a:lumMod val="75000"/>
              </a:schemeClr>
            </a:solidFill>
          </a:endParaRPr>
        </a:p>
      </dgm:t>
    </dgm:pt>
    <dgm:pt modelId="{C293D713-C725-49D3-96D3-40421E555F97}" type="parTrans" cxnId="{D7043E67-A883-4AA8-830E-C8ACC97E1980}">
      <dgm:prSet/>
      <dgm:spPr/>
      <dgm:t>
        <a:bodyPr/>
        <a:lstStyle/>
        <a:p>
          <a:endParaRPr lang="de-AT"/>
        </a:p>
      </dgm:t>
    </dgm:pt>
    <dgm:pt modelId="{8B9C0AEF-5FC2-429B-9A4C-02C91943B800}" type="sibTrans" cxnId="{D7043E67-A883-4AA8-830E-C8ACC97E1980}">
      <dgm:prSet/>
      <dgm:spPr/>
      <dgm:t>
        <a:bodyPr/>
        <a:lstStyle/>
        <a:p>
          <a:endParaRPr lang="de-AT"/>
        </a:p>
      </dgm:t>
    </dgm:pt>
    <dgm:pt modelId="{A83A8588-27CF-4244-BC7C-A9CE3144E1DB}">
      <dgm:prSet phldrT="[Text]"/>
      <dgm:spPr/>
      <dgm:t>
        <a:bodyPr/>
        <a:lstStyle/>
        <a:p>
          <a:r>
            <a:rPr lang="de-AT" b="0" dirty="0" smtClean="0">
              <a:solidFill>
                <a:schemeClr val="accent4">
                  <a:lumMod val="75000"/>
                </a:schemeClr>
              </a:solidFill>
            </a:rPr>
            <a:t>„Langlebige“ Verständnisse</a:t>
          </a:r>
          <a:endParaRPr lang="de-AT" b="0" dirty="0">
            <a:solidFill>
              <a:schemeClr val="accent4">
                <a:lumMod val="75000"/>
              </a:schemeClr>
            </a:solidFill>
          </a:endParaRPr>
        </a:p>
      </dgm:t>
    </dgm:pt>
    <dgm:pt modelId="{DA64E200-1E09-4CD6-9727-BE5F64A14EC4}" type="parTrans" cxnId="{C945A256-2C92-47AD-9BD0-8B21E7430D88}">
      <dgm:prSet/>
      <dgm:spPr/>
      <dgm:t>
        <a:bodyPr/>
        <a:lstStyle/>
        <a:p>
          <a:endParaRPr lang="de-AT"/>
        </a:p>
      </dgm:t>
    </dgm:pt>
    <dgm:pt modelId="{62C508D6-FB3E-49A8-B8E6-8C5E6FAA0957}" type="sibTrans" cxnId="{C945A256-2C92-47AD-9BD0-8B21E7430D88}">
      <dgm:prSet/>
      <dgm:spPr/>
      <dgm:t>
        <a:bodyPr/>
        <a:lstStyle/>
        <a:p>
          <a:endParaRPr lang="de-AT"/>
        </a:p>
      </dgm:t>
    </dgm:pt>
    <dgm:pt modelId="{068AD20B-EB3D-424E-8F07-F5F1DDBEF8ED}" type="pres">
      <dgm:prSet presAssocID="{DD915C4E-124D-4CB8-8FA0-44DA459F1D7B}" presName="Name0" presStyleCnt="0">
        <dgm:presLayoutVars>
          <dgm:chMax val="7"/>
          <dgm:dir/>
          <dgm:animLvl val="lvl"/>
          <dgm:resizeHandles val="exact"/>
        </dgm:presLayoutVars>
      </dgm:prSet>
      <dgm:spPr/>
      <dgm:t>
        <a:bodyPr/>
        <a:lstStyle/>
        <a:p>
          <a:endParaRPr lang="de-AT"/>
        </a:p>
      </dgm:t>
    </dgm:pt>
    <dgm:pt modelId="{F0B515F5-070A-40D5-A514-5545B3754B0C}" type="pres">
      <dgm:prSet presAssocID="{9B3A24F3-2E6F-4345-9ACC-8463C5B161C5}" presName="circle1" presStyleLbl="node1" presStyleIdx="0" presStyleCnt="3" custScaleX="121791"/>
      <dgm:spPr/>
    </dgm:pt>
    <dgm:pt modelId="{9805B568-789F-4D94-B378-52FE6AE51C3B}" type="pres">
      <dgm:prSet presAssocID="{9B3A24F3-2E6F-4345-9ACC-8463C5B161C5}" presName="space" presStyleCnt="0"/>
      <dgm:spPr/>
    </dgm:pt>
    <dgm:pt modelId="{957DFF3C-145F-4563-B118-F47EB2D1DF5A}" type="pres">
      <dgm:prSet presAssocID="{9B3A24F3-2E6F-4345-9ACC-8463C5B161C5}" presName="rect1" presStyleLbl="alignAcc1" presStyleIdx="0" presStyleCnt="3" custScaleX="67409" custLinFactNeighborX="-16572"/>
      <dgm:spPr/>
      <dgm:t>
        <a:bodyPr/>
        <a:lstStyle/>
        <a:p>
          <a:endParaRPr lang="de-AT"/>
        </a:p>
      </dgm:t>
    </dgm:pt>
    <dgm:pt modelId="{AA2E3D8B-A8DD-439E-96AF-75D1BB75FB5E}" type="pres">
      <dgm:prSet presAssocID="{91F3ADF1-44FE-47AE-B63E-C0B28B383DEA}" presName="vertSpace2" presStyleLbl="node1" presStyleIdx="0" presStyleCnt="3"/>
      <dgm:spPr/>
    </dgm:pt>
    <dgm:pt modelId="{A4B6A142-EB6E-48D5-AE8A-BF7335DB88B1}" type="pres">
      <dgm:prSet presAssocID="{91F3ADF1-44FE-47AE-B63E-C0B28B383DEA}" presName="circle2" presStyleLbl="node1" presStyleIdx="1" presStyleCnt="3" custScaleX="121791"/>
      <dgm:spPr/>
    </dgm:pt>
    <dgm:pt modelId="{96285A26-2F5F-4F13-88C2-B572FEDC98F7}" type="pres">
      <dgm:prSet presAssocID="{91F3ADF1-44FE-47AE-B63E-C0B28B383DEA}" presName="rect2" presStyleLbl="alignAcc1" presStyleIdx="1" presStyleCnt="3" custScaleX="67409" custLinFactNeighborX="-16572"/>
      <dgm:spPr/>
      <dgm:t>
        <a:bodyPr/>
        <a:lstStyle/>
        <a:p>
          <a:endParaRPr lang="de-AT"/>
        </a:p>
      </dgm:t>
    </dgm:pt>
    <dgm:pt modelId="{BB8C439A-85BF-4B8A-8CC3-A2235126821E}" type="pres">
      <dgm:prSet presAssocID="{A83A8588-27CF-4244-BC7C-A9CE3144E1DB}" presName="vertSpace3" presStyleLbl="node1" presStyleIdx="1" presStyleCnt="3"/>
      <dgm:spPr/>
    </dgm:pt>
    <dgm:pt modelId="{2538DE3D-3B2F-4C39-9A45-4D974642DA5F}" type="pres">
      <dgm:prSet presAssocID="{A83A8588-27CF-4244-BC7C-A9CE3144E1DB}" presName="circle3" presStyleLbl="node1" presStyleIdx="2" presStyleCnt="3" custScaleX="121791"/>
      <dgm:spPr/>
    </dgm:pt>
    <dgm:pt modelId="{7BEAB215-0396-4DF5-905E-E7DA03F49637}" type="pres">
      <dgm:prSet presAssocID="{A83A8588-27CF-4244-BC7C-A9CE3144E1DB}" presName="rect3" presStyleLbl="alignAcc1" presStyleIdx="2" presStyleCnt="3" custScaleX="67409" custLinFactNeighborX="-16572"/>
      <dgm:spPr/>
      <dgm:t>
        <a:bodyPr/>
        <a:lstStyle/>
        <a:p>
          <a:endParaRPr lang="de-AT"/>
        </a:p>
      </dgm:t>
    </dgm:pt>
    <dgm:pt modelId="{DEF88A50-004C-4D4B-A00B-51F2ED7FEC47}" type="pres">
      <dgm:prSet presAssocID="{9B3A24F3-2E6F-4345-9ACC-8463C5B161C5}" presName="rect1ParTxNoCh" presStyleLbl="alignAcc1" presStyleIdx="2" presStyleCnt="3">
        <dgm:presLayoutVars>
          <dgm:chMax val="1"/>
          <dgm:bulletEnabled val="1"/>
        </dgm:presLayoutVars>
      </dgm:prSet>
      <dgm:spPr/>
      <dgm:t>
        <a:bodyPr/>
        <a:lstStyle/>
        <a:p>
          <a:endParaRPr lang="de-AT"/>
        </a:p>
      </dgm:t>
    </dgm:pt>
    <dgm:pt modelId="{259447EF-FB75-4524-8E3B-A0F459050A83}" type="pres">
      <dgm:prSet presAssocID="{91F3ADF1-44FE-47AE-B63E-C0B28B383DEA}" presName="rect2ParTxNoCh" presStyleLbl="alignAcc1" presStyleIdx="2" presStyleCnt="3">
        <dgm:presLayoutVars>
          <dgm:chMax val="1"/>
          <dgm:bulletEnabled val="1"/>
        </dgm:presLayoutVars>
      </dgm:prSet>
      <dgm:spPr/>
      <dgm:t>
        <a:bodyPr/>
        <a:lstStyle/>
        <a:p>
          <a:endParaRPr lang="de-AT"/>
        </a:p>
      </dgm:t>
    </dgm:pt>
    <dgm:pt modelId="{2FDD6339-9B17-4555-AC5C-9CD9FEB342BD}" type="pres">
      <dgm:prSet presAssocID="{A83A8588-27CF-4244-BC7C-A9CE3144E1DB}" presName="rect3ParTxNoCh" presStyleLbl="alignAcc1" presStyleIdx="2" presStyleCnt="3">
        <dgm:presLayoutVars>
          <dgm:chMax val="1"/>
          <dgm:bulletEnabled val="1"/>
        </dgm:presLayoutVars>
      </dgm:prSet>
      <dgm:spPr/>
      <dgm:t>
        <a:bodyPr/>
        <a:lstStyle/>
        <a:p>
          <a:endParaRPr lang="de-AT"/>
        </a:p>
      </dgm:t>
    </dgm:pt>
  </dgm:ptLst>
  <dgm:cxnLst>
    <dgm:cxn modelId="{5F139407-6F99-4412-8BEA-726943DF91DD}" type="presOf" srcId="{91F3ADF1-44FE-47AE-B63E-C0B28B383DEA}" destId="{96285A26-2F5F-4F13-88C2-B572FEDC98F7}" srcOrd="0" destOrd="0" presId="urn:microsoft.com/office/officeart/2005/8/layout/target3"/>
    <dgm:cxn modelId="{4D3CF369-0481-41A9-B67A-BAE214E0E1C0}" type="presOf" srcId="{9B3A24F3-2E6F-4345-9ACC-8463C5B161C5}" destId="{DEF88A50-004C-4D4B-A00B-51F2ED7FEC47}" srcOrd="1" destOrd="0" presId="urn:microsoft.com/office/officeart/2005/8/layout/target3"/>
    <dgm:cxn modelId="{220618B9-2B1D-4195-9BC0-E0F4A4C9D268}" type="presOf" srcId="{A83A8588-27CF-4244-BC7C-A9CE3144E1DB}" destId="{2FDD6339-9B17-4555-AC5C-9CD9FEB342BD}" srcOrd="1" destOrd="0" presId="urn:microsoft.com/office/officeart/2005/8/layout/target3"/>
    <dgm:cxn modelId="{9FCBA57A-BA67-4C0F-9C05-8729EBB01B6B}" type="presOf" srcId="{DD915C4E-124D-4CB8-8FA0-44DA459F1D7B}" destId="{068AD20B-EB3D-424E-8F07-F5F1DDBEF8ED}" srcOrd="0" destOrd="0" presId="urn:microsoft.com/office/officeart/2005/8/layout/target3"/>
    <dgm:cxn modelId="{69A2D4CE-EAA3-4019-AC7A-EE4D1963EF3B}" type="presOf" srcId="{9B3A24F3-2E6F-4345-9ACC-8463C5B161C5}" destId="{957DFF3C-145F-4563-B118-F47EB2D1DF5A}" srcOrd="0" destOrd="0" presId="urn:microsoft.com/office/officeart/2005/8/layout/target3"/>
    <dgm:cxn modelId="{C945A256-2C92-47AD-9BD0-8B21E7430D88}" srcId="{DD915C4E-124D-4CB8-8FA0-44DA459F1D7B}" destId="{A83A8588-27CF-4244-BC7C-A9CE3144E1DB}" srcOrd="2" destOrd="0" parTransId="{DA64E200-1E09-4CD6-9727-BE5F64A14EC4}" sibTransId="{62C508D6-FB3E-49A8-B8E6-8C5E6FAA0957}"/>
    <dgm:cxn modelId="{15C8AACD-F922-4FAA-9EDD-562A79B113AD}" srcId="{DD915C4E-124D-4CB8-8FA0-44DA459F1D7B}" destId="{9B3A24F3-2E6F-4345-9ACC-8463C5B161C5}" srcOrd="0" destOrd="0" parTransId="{EA0BE590-2C5D-42A7-AAD2-7E865339291D}" sibTransId="{A704FE7D-F1DC-4FA1-8E17-1E2F1E2B7178}"/>
    <dgm:cxn modelId="{D42B9B6C-844E-4EC9-8525-C354B942234A}" type="presOf" srcId="{A83A8588-27CF-4244-BC7C-A9CE3144E1DB}" destId="{7BEAB215-0396-4DF5-905E-E7DA03F49637}" srcOrd="0" destOrd="0" presId="urn:microsoft.com/office/officeart/2005/8/layout/target3"/>
    <dgm:cxn modelId="{D7043E67-A883-4AA8-830E-C8ACC97E1980}" srcId="{DD915C4E-124D-4CB8-8FA0-44DA459F1D7B}" destId="{91F3ADF1-44FE-47AE-B63E-C0B28B383DEA}" srcOrd="1" destOrd="0" parTransId="{C293D713-C725-49D3-96D3-40421E555F97}" sibTransId="{8B9C0AEF-5FC2-429B-9A4C-02C91943B800}"/>
    <dgm:cxn modelId="{009DA329-56C7-48E4-A31B-D03C509A7538}" type="presOf" srcId="{91F3ADF1-44FE-47AE-B63E-C0B28B383DEA}" destId="{259447EF-FB75-4524-8E3B-A0F459050A83}" srcOrd="1" destOrd="0" presId="urn:microsoft.com/office/officeart/2005/8/layout/target3"/>
    <dgm:cxn modelId="{43334641-4C83-4E95-808D-C4F4C518F7BD}" type="presParOf" srcId="{068AD20B-EB3D-424E-8F07-F5F1DDBEF8ED}" destId="{F0B515F5-070A-40D5-A514-5545B3754B0C}" srcOrd="0" destOrd="0" presId="urn:microsoft.com/office/officeart/2005/8/layout/target3"/>
    <dgm:cxn modelId="{08995216-F0A2-4EF0-98C0-42FFB5306DFA}" type="presParOf" srcId="{068AD20B-EB3D-424E-8F07-F5F1DDBEF8ED}" destId="{9805B568-789F-4D94-B378-52FE6AE51C3B}" srcOrd="1" destOrd="0" presId="urn:microsoft.com/office/officeart/2005/8/layout/target3"/>
    <dgm:cxn modelId="{302D104F-EAF0-487A-8662-4CDB7B980378}" type="presParOf" srcId="{068AD20B-EB3D-424E-8F07-F5F1DDBEF8ED}" destId="{957DFF3C-145F-4563-B118-F47EB2D1DF5A}" srcOrd="2" destOrd="0" presId="urn:microsoft.com/office/officeart/2005/8/layout/target3"/>
    <dgm:cxn modelId="{4EA218CE-86EA-468F-9133-2FAA53A02553}" type="presParOf" srcId="{068AD20B-EB3D-424E-8F07-F5F1DDBEF8ED}" destId="{AA2E3D8B-A8DD-439E-96AF-75D1BB75FB5E}" srcOrd="3" destOrd="0" presId="urn:microsoft.com/office/officeart/2005/8/layout/target3"/>
    <dgm:cxn modelId="{A9009673-4913-47AE-92E8-8009234FB020}" type="presParOf" srcId="{068AD20B-EB3D-424E-8F07-F5F1DDBEF8ED}" destId="{A4B6A142-EB6E-48D5-AE8A-BF7335DB88B1}" srcOrd="4" destOrd="0" presId="urn:microsoft.com/office/officeart/2005/8/layout/target3"/>
    <dgm:cxn modelId="{019C84AB-2C6C-42FB-AB51-480197FD56A7}" type="presParOf" srcId="{068AD20B-EB3D-424E-8F07-F5F1DDBEF8ED}" destId="{96285A26-2F5F-4F13-88C2-B572FEDC98F7}" srcOrd="5" destOrd="0" presId="urn:microsoft.com/office/officeart/2005/8/layout/target3"/>
    <dgm:cxn modelId="{57126B97-5DE9-4528-A6FA-1FE794D3B338}" type="presParOf" srcId="{068AD20B-EB3D-424E-8F07-F5F1DDBEF8ED}" destId="{BB8C439A-85BF-4B8A-8CC3-A2235126821E}" srcOrd="6" destOrd="0" presId="urn:microsoft.com/office/officeart/2005/8/layout/target3"/>
    <dgm:cxn modelId="{BD0F69E2-58A1-4210-B94F-803A399B6DC8}" type="presParOf" srcId="{068AD20B-EB3D-424E-8F07-F5F1DDBEF8ED}" destId="{2538DE3D-3B2F-4C39-9A45-4D974642DA5F}" srcOrd="7" destOrd="0" presId="urn:microsoft.com/office/officeart/2005/8/layout/target3"/>
    <dgm:cxn modelId="{C11BD0FD-B8C4-46B5-BB7C-4DA15B29BBDF}" type="presParOf" srcId="{068AD20B-EB3D-424E-8F07-F5F1DDBEF8ED}" destId="{7BEAB215-0396-4DF5-905E-E7DA03F49637}" srcOrd="8" destOrd="0" presId="urn:microsoft.com/office/officeart/2005/8/layout/target3"/>
    <dgm:cxn modelId="{847F9A77-DE79-47F5-AB2F-243C52466549}" type="presParOf" srcId="{068AD20B-EB3D-424E-8F07-F5F1DDBEF8ED}" destId="{DEF88A50-004C-4D4B-A00B-51F2ED7FEC47}" srcOrd="9" destOrd="0" presId="urn:microsoft.com/office/officeart/2005/8/layout/target3"/>
    <dgm:cxn modelId="{E0F29BBA-1117-4E83-AE72-3230EA55D5E6}" type="presParOf" srcId="{068AD20B-EB3D-424E-8F07-F5F1DDBEF8ED}" destId="{259447EF-FB75-4524-8E3B-A0F459050A83}" srcOrd="10" destOrd="0" presId="urn:microsoft.com/office/officeart/2005/8/layout/target3"/>
    <dgm:cxn modelId="{45144B0A-915A-486F-A48F-2AA455BD8A9A}" type="presParOf" srcId="{068AD20B-EB3D-424E-8F07-F5F1DDBEF8ED}" destId="{2FDD6339-9B17-4555-AC5C-9CD9FEB342BD}"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C9BA23-499D-46B7-A0B5-FD45C2EBBD01}" type="doc">
      <dgm:prSet loTypeId="urn:microsoft.com/office/officeart/2005/8/layout/venn1" loCatId="relationship" qsTypeId="urn:microsoft.com/office/officeart/2005/8/quickstyle/simple2" qsCatId="simple" csTypeId="urn:microsoft.com/office/officeart/2005/8/colors/colorful2" csCatId="colorful" phldr="1"/>
      <dgm:spPr/>
    </dgm:pt>
    <dgm:pt modelId="{23F95E5B-D383-4276-A7E8-6975AED1C0A7}">
      <dgm:prSet phldrT="[Text]"/>
      <dgm:spPr/>
      <dgm:t>
        <a:bodyPr/>
        <a:lstStyle/>
        <a:p>
          <a:r>
            <a:rPr lang="de-AT" dirty="0" smtClean="0">
              <a:solidFill>
                <a:schemeClr val="tx1">
                  <a:lumMod val="50000"/>
                </a:schemeClr>
              </a:solidFill>
              <a:latin typeface="Trebuchet MS" pitchFamily="34" charset="0"/>
            </a:rPr>
            <a:t>Wissen</a:t>
          </a:r>
        </a:p>
        <a:p>
          <a:r>
            <a:rPr lang="de-AT" dirty="0" smtClean="0">
              <a:solidFill>
                <a:schemeClr val="tx1">
                  <a:lumMod val="50000"/>
                </a:schemeClr>
              </a:solidFill>
              <a:latin typeface="Trebuchet MS" pitchFamily="34" charset="0"/>
            </a:rPr>
            <a:t>Kenntnisse</a:t>
          </a:r>
          <a:endParaRPr lang="de-AT" dirty="0">
            <a:solidFill>
              <a:schemeClr val="tx1">
                <a:lumMod val="50000"/>
              </a:schemeClr>
            </a:solidFill>
            <a:latin typeface="Trebuchet MS" pitchFamily="34" charset="0"/>
          </a:endParaRPr>
        </a:p>
      </dgm:t>
    </dgm:pt>
    <dgm:pt modelId="{8C2EA396-AD15-49A5-85CF-2612C2A9EF5C}" type="parTrans" cxnId="{AD12976A-309B-4F26-9F44-86279DBC5937}">
      <dgm:prSet/>
      <dgm:spPr/>
      <dgm:t>
        <a:bodyPr/>
        <a:lstStyle/>
        <a:p>
          <a:endParaRPr lang="de-AT">
            <a:solidFill>
              <a:schemeClr val="tx1">
                <a:lumMod val="50000"/>
              </a:schemeClr>
            </a:solidFill>
            <a:latin typeface="Trebuchet MS" pitchFamily="34" charset="0"/>
          </a:endParaRPr>
        </a:p>
      </dgm:t>
    </dgm:pt>
    <dgm:pt modelId="{DF20D086-C73F-4C65-8328-DB3DA9D682A0}" type="sibTrans" cxnId="{AD12976A-309B-4F26-9F44-86279DBC5937}">
      <dgm:prSet/>
      <dgm:spPr/>
      <dgm:t>
        <a:bodyPr/>
        <a:lstStyle/>
        <a:p>
          <a:endParaRPr lang="de-AT">
            <a:solidFill>
              <a:schemeClr val="tx1">
                <a:lumMod val="50000"/>
              </a:schemeClr>
            </a:solidFill>
            <a:latin typeface="Trebuchet MS" pitchFamily="34" charset="0"/>
          </a:endParaRPr>
        </a:p>
      </dgm:t>
    </dgm:pt>
    <dgm:pt modelId="{2148D222-F747-40A7-B875-BAFB60EFFDF7}">
      <dgm:prSet phldrT="[Text]"/>
      <dgm:spPr/>
      <dgm:t>
        <a:bodyPr/>
        <a:lstStyle/>
        <a:p>
          <a:r>
            <a:rPr lang="de-AT" dirty="0" smtClean="0">
              <a:solidFill>
                <a:schemeClr val="tx1">
                  <a:lumMod val="50000"/>
                </a:schemeClr>
              </a:solidFill>
              <a:latin typeface="Trebuchet MS" pitchFamily="34" charset="0"/>
            </a:rPr>
            <a:t>Können</a:t>
          </a:r>
        </a:p>
        <a:p>
          <a:r>
            <a:rPr lang="de-AT" dirty="0" smtClean="0">
              <a:solidFill>
                <a:schemeClr val="tx1">
                  <a:lumMod val="50000"/>
                </a:schemeClr>
              </a:solidFill>
              <a:latin typeface="Trebuchet MS" pitchFamily="34" charset="0"/>
            </a:rPr>
            <a:t>Fertigkeiten</a:t>
          </a:r>
          <a:endParaRPr lang="de-AT" dirty="0">
            <a:solidFill>
              <a:schemeClr val="tx1">
                <a:lumMod val="50000"/>
              </a:schemeClr>
            </a:solidFill>
            <a:latin typeface="Trebuchet MS" pitchFamily="34" charset="0"/>
          </a:endParaRPr>
        </a:p>
      </dgm:t>
    </dgm:pt>
    <dgm:pt modelId="{1A1A9234-BDE2-4A08-9540-32936F945EE5}" type="parTrans" cxnId="{BD74CDA1-C2E6-4A00-897C-BF19CB63CA05}">
      <dgm:prSet/>
      <dgm:spPr/>
      <dgm:t>
        <a:bodyPr/>
        <a:lstStyle/>
        <a:p>
          <a:endParaRPr lang="de-AT">
            <a:solidFill>
              <a:schemeClr val="tx1">
                <a:lumMod val="50000"/>
              </a:schemeClr>
            </a:solidFill>
            <a:latin typeface="Trebuchet MS" pitchFamily="34" charset="0"/>
          </a:endParaRPr>
        </a:p>
      </dgm:t>
    </dgm:pt>
    <dgm:pt modelId="{F3FC1DB7-0685-4B3A-BB44-14C0A12F7977}" type="sibTrans" cxnId="{BD74CDA1-C2E6-4A00-897C-BF19CB63CA05}">
      <dgm:prSet/>
      <dgm:spPr/>
      <dgm:t>
        <a:bodyPr/>
        <a:lstStyle/>
        <a:p>
          <a:endParaRPr lang="de-AT">
            <a:solidFill>
              <a:schemeClr val="tx1">
                <a:lumMod val="50000"/>
              </a:schemeClr>
            </a:solidFill>
            <a:latin typeface="Trebuchet MS" pitchFamily="34" charset="0"/>
          </a:endParaRPr>
        </a:p>
      </dgm:t>
    </dgm:pt>
    <dgm:pt modelId="{00A160A1-0982-4E7B-B002-7BBC8D258DC0}">
      <dgm:prSet phldrT="[Text]"/>
      <dgm:spPr/>
      <dgm:t>
        <a:bodyPr/>
        <a:lstStyle/>
        <a:p>
          <a:r>
            <a:rPr lang="de-AT" dirty="0" smtClean="0">
              <a:solidFill>
                <a:schemeClr val="tx1">
                  <a:lumMod val="50000"/>
                </a:schemeClr>
              </a:solidFill>
              <a:latin typeface="Trebuchet MS" pitchFamily="34" charset="0"/>
            </a:rPr>
            <a:t>Disposition</a:t>
          </a:r>
        </a:p>
        <a:p>
          <a:r>
            <a:rPr lang="de-AT" dirty="0" smtClean="0">
              <a:solidFill>
                <a:schemeClr val="tx1">
                  <a:lumMod val="50000"/>
                </a:schemeClr>
              </a:solidFill>
              <a:latin typeface="Trebuchet MS" pitchFamily="34" charset="0"/>
            </a:rPr>
            <a:t>(fachliche) Einstellung</a:t>
          </a:r>
          <a:endParaRPr lang="de-AT" dirty="0">
            <a:solidFill>
              <a:schemeClr val="tx1">
                <a:lumMod val="50000"/>
              </a:schemeClr>
            </a:solidFill>
            <a:latin typeface="Trebuchet MS" pitchFamily="34" charset="0"/>
          </a:endParaRPr>
        </a:p>
      </dgm:t>
    </dgm:pt>
    <dgm:pt modelId="{BFE44C13-D271-499E-9123-88A8BA452D39}" type="parTrans" cxnId="{1937393A-88F6-41A6-8EED-01390A7FDD91}">
      <dgm:prSet/>
      <dgm:spPr/>
      <dgm:t>
        <a:bodyPr/>
        <a:lstStyle/>
        <a:p>
          <a:endParaRPr lang="de-AT">
            <a:solidFill>
              <a:schemeClr val="tx1">
                <a:lumMod val="50000"/>
              </a:schemeClr>
            </a:solidFill>
            <a:latin typeface="Trebuchet MS" pitchFamily="34" charset="0"/>
          </a:endParaRPr>
        </a:p>
      </dgm:t>
    </dgm:pt>
    <dgm:pt modelId="{81D6D91F-99A9-4754-A0F5-1CEE3698E100}" type="sibTrans" cxnId="{1937393A-88F6-41A6-8EED-01390A7FDD91}">
      <dgm:prSet/>
      <dgm:spPr/>
      <dgm:t>
        <a:bodyPr/>
        <a:lstStyle/>
        <a:p>
          <a:endParaRPr lang="de-AT">
            <a:solidFill>
              <a:schemeClr val="tx1">
                <a:lumMod val="50000"/>
              </a:schemeClr>
            </a:solidFill>
            <a:latin typeface="Trebuchet MS" pitchFamily="34" charset="0"/>
          </a:endParaRPr>
        </a:p>
      </dgm:t>
    </dgm:pt>
    <dgm:pt modelId="{5ABECD16-9CCF-46DF-85CD-61308EB5A263}" type="pres">
      <dgm:prSet presAssocID="{83C9BA23-499D-46B7-A0B5-FD45C2EBBD01}" presName="compositeShape" presStyleCnt="0">
        <dgm:presLayoutVars>
          <dgm:chMax val="7"/>
          <dgm:dir/>
          <dgm:resizeHandles val="exact"/>
        </dgm:presLayoutVars>
      </dgm:prSet>
      <dgm:spPr/>
    </dgm:pt>
    <dgm:pt modelId="{A334A108-2AA4-459A-ADD5-123987DD690A}" type="pres">
      <dgm:prSet presAssocID="{23F95E5B-D383-4276-A7E8-6975AED1C0A7}" presName="circ1" presStyleLbl="vennNode1" presStyleIdx="0" presStyleCnt="3"/>
      <dgm:spPr/>
      <dgm:t>
        <a:bodyPr/>
        <a:lstStyle/>
        <a:p>
          <a:endParaRPr lang="de-AT"/>
        </a:p>
      </dgm:t>
    </dgm:pt>
    <dgm:pt modelId="{E32F1DC7-0236-4444-A35F-9F3AEE028FF7}" type="pres">
      <dgm:prSet presAssocID="{23F95E5B-D383-4276-A7E8-6975AED1C0A7}" presName="circ1Tx" presStyleLbl="revTx" presStyleIdx="0" presStyleCnt="0">
        <dgm:presLayoutVars>
          <dgm:chMax val="0"/>
          <dgm:chPref val="0"/>
          <dgm:bulletEnabled val="1"/>
        </dgm:presLayoutVars>
      </dgm:prSet>
      <dgm:spPr/>
      <dgm:t>
        <a:bodyPr/>
        <a:lstStyle/>
        <a:p>
          <a:endParaRPr lang="de-AT"/>
        </a:p>
      </dgm:t>
    </dgm:pt>
    <dgm:pt modelId="{DECED535-8427-4580-B0E8-9D457116CD28}" type="pres">
      <dgm:prSet presAssocID="{2148D222-F747-40A7-B875-BAFB60EFFDF7}" presName="circ2" presStyleLbl="vennNode1" presStyleIdx="1" presStyleCnt="3"/>
      <dgm:spPr/>
      <dgm:t>
        <a:bodyPr/>
        <a:lstStyle/>
        <a:p>
          <a:endParaRPr lang="de-AT"/>
        </a:p>
      </dgm:t>
    </dgm:pt>
    <dgm:pt modelId="{CEF014D5-512D-49CD-A153-1FB3B345D681}" type="pres">
      <dgm:prSet presAssocID="{2148D222-F747-40A7-B875-BAFB60EFFDF7}" presName="circ2Tx" presStyleLbl="revTx" presStyleIdx="0" presStyleCnt="0">
        <dgm:presLayoutVars>
          <dgm:chMax val="0"/>
          <dgm:chPref val="0"/>
          <dgm:bulletEnabled val="1"/>
        </dgm:presLayoutVars>
      </dgm:prSet>
      <dgm:spPr/>
      <dgm:t>
        <a:bodyPr/>
        <a:lstStyle/>
        <a:p>
          <a:endParaRPr lang="de-AT"/>
        </a:p>
      </dgm:t>
    </dgm:pt>
    <dgm:pt modelId="{C56E2B52-63A6-4CC3-97F1-2ECBDD9B4667}" type="pres">
      <dgm:prSet presAssocID="{00A160A1-0982-4E7B-B002-7BBC8D258DC0}" presName="circ3" presStyleLbl="vennNode1" presStyleIdx="2" presStyleCnt="3"/>
      <dgm:spPr/>
      <dgm:t>
        <a:bodyPr/>
        <a:lstStyle/>
        <a:p>
          <a:endParaRPr lang="de-AT"/>
        </a:p>
      </dgm:t>
    </dgm:pt>
    <dgm:pt modelId="{64CA6D0C-A35A-441D-831C-3738FB63FBCE}" type="pres">
      <dgm:prSet presAssocID="{00A160A1-0982-4E7B-B002-7BBC8D258DC0}" presName="circ3Tx" presStyleLbl="revTx" presStyleIdx="0" presStyleCnt="0">
        <dgm:presLayoutVars>
          <dgm:chMax val="0"/>
          <dgm:chPref val="0"/>
          <dgm:bulletEnabled val="1"/>
        </dgm:presLayoutVars>
      </dgm:prSet>
      <dgm:spPr/>
      <dgm:t>
        <a:bodyPr/>
        <a:lstStyle/>
        <a:p>
          <a:endParaRPr lang="de-AT"/>
        </a:p>
      </dgm:t>
    </dgm:pt>
  </dgm:ptLst>
  <dgm:cxnLst>
    <dgm:cxn modelId="{B4300B45-8C1F-4F72-B895-E11896B04C7B}" type="presOf" srcId="{2148D222-F747-40A7-B875-BAFB60EFFDF7}" destId="{CEF014D5-512D-49CD-A153-1FB3B345D681}" srcOrd="1" destOrd="0" presId="urn:microsoft.com/office/officeart/2005/8/layout/venn1"/>
    <dgm:cxn modelId="{2D229D9B-76B2-4AB9-9D25-86981356135F}" type="presOf" srcId="{23F95E5B-D383-4276-A7E8-6975AED1C0A7}" destId="{E32F1DC7-0236-4444-A35F-9F3AEE028FF7}" srcOrd="1" destOrd="0" presId="urn:microsoft.com/office/officeart/2005/8/layout/venn1"/>
    <dgm:cxn modelId="{1937393A-88F6-41A6-8EED-01390A7FDD91}" srcId="{83C9BA23-499D-46B7-A0B5-FD45C2EBBD01}" destId="{00A160A1-0982-4E7B-B002-7BBC8D258DC0}" srcOrd="2" destOrd="0" parTransId="{BFE44C13-D271-499E-9123-88A8BA452D39}" sibTransId="{81D6D91F-99A9-4754-A0F5-1CEE3698E100}"/>
    <dgm:cxn modelId="{D2CFEA7D-C01A-4888-A3CE-7C4ABA4424B5}" type="presOf" srcId="{2148D222-F747-40A7-B875-BAFB60EFFDF7}" destId="{DECED535-8427-4580-B0E8-9D457116CD28}" srcOrd="0" destOrd="0" presId="urn:microsoft.com/office/officeart/2005/8/layout/venn1"/>
    <dgm:cxn modelId="{D6998808-8045-4C55-BCE0-8E691AFED400}" type="presOf" srcId="{00A160A1-0982-4E7B-B002-7BBC8D258DC0}" destId="{C56E2B52-63A6-4CC3-97F1-2ECBDD9B4667}" srcOrd="0" destOrd="0" presId="urn:microsoft.com/office/officeart/2005/8/layout/venn1"/>
    <dgm:cxn modelId="{07210C63-ED33-4676-B0EC-AD5EA8125F2E}" type="presOf" srcId="{00A160A1-0982-4E7B-B002-7BBC8D258DC0}" destId="{64CA6D0C-A35A-441D-831C-3738FB63FBCE}" srcOrd="1" destOrd="0" presId="urn:microsoft.com/office/officeart/2005/8/layout/venn1"/>
    <dgm:cxn modelId="{BD74CDA1-C2E6-4A00-897C-BF19CB63CA05}" srcId="{83C9BA23-499D-46B7-A0B5-FD45C2EBBD01}" destId="{2148D222-F747-40A7-B875-BAFB60EFFDF7}" srcOrd="1" destOrd="0" parTransId="{1A1A9234-BDE2-4A08-9540-32936F945EE5}" sibTransId="{F3FC1DB7-0685-4B3A-BB44-14C0A12F7977}"/>
    <dgm:cxn modelId="{0071DEA0-3F0C-44E1-87E6-A4CA2225348A}" type="presOf" srcId="{83C9BA23-499D-46B7-A0B5-FD45C2EBBD01}" destId="{5ABECD16-9CCF-46DF-85CD-61308EB5A263}" srcOrd="0" destOrd="0" presId="urn:microsoft.com/office/officeart/2005/8/layout/venn1"/>
    <dgm:cxn modelId="{BB2C9166-2761-4061-AF39-22B527FBC7C8}" type="presOf" srcId="{23F95E5B-D383-4276-A7E8-6975AED1C0A7}" destId="{A334A108-2AA4-459A-ADD5-123987DD690A}" srcOrd="0" destOrd="0" presId="urn:microsoft.com/office/officeart/2005/8/layout/venn1"/>
    <dgm:cxn modelId="{AD12976A-309B-4F26-9F44-86279DBC5937}" srcId="{83C9BA23-499D-46B7-A0B5-FD45C2EBBD01}" destId="{23F95E5B-D383-4276-A7E8-6975AED1C0A7}" srcOrd="0" destOrd="0" parTransId="{8C2EA396-AD15-49A5-85CF-2612C2A9EF5C}" sibTransId="{DF20D086-C73F-4C65-8328-DB3DA9D682A0}"/>
    <dgm:cxn modelId="{E23B7016-AFD8-4249-BE5F-B02D2425B985}" type="presParOf" srcId="{5ABECD16-9CCF-46DF-85CD-61308EB5A263}" destId="{A334A108-2AA4-459A-ADD5-123987DD690A}" srcOrd="0" destOrd="0" presId="urn:microsoft.com/office/officeart/2005/8/layout/venn1"/>
    <dgm:cxn modelId="{80261F28-D038-4981-9913-23FAD7CAA4CF}" type="presParOf" srcId="{5ABECD16-9CCF-46DF-85CD-61308EB5A263}" destId="{E32F1DC7-0236-4444-A35F-9F3AEE028FF7}" srcOrd="1" destOrd="0" presId="urn:microsoft.com/office/officeart/2005/8/layout/venn1"/>
    <dgm:cxn modelId="{B7500411-E33D-4EFC-B6E9-192783E2D124}" type="presParOf" srcId="{5ABECD16-9CCF-46DF-85CD-61308EB5A263}" destId="{DECED535-8427-4580-B0E8-9D457116CD28}" srcOrd="2" destOrd="0" presId="urn:microsoft.com/office/officeart/2005/8/layout/venn1"/>
    <dgm:cxn modelId="{548EEAB5-5417-4C47-93E8-A7D8DD7D9BBB}" type="presParOf" srcId="{5ABECD16-9CCF-46DF-85CD-61308EB5A263}" destId="{CEF014D5-512D-49CD-A153-1FB3B345D681}" srcOrd="3" destOrd="0" presId="urn:microsoft.com/office/officeart/2005/8/layout/venn1"/>
    <dgm:cxn modelId="{EDDF7EC0-D071-4200-BB5C-150E69332F1C}" type="presParOf" srcId="{5ABECD16-9CCF-46DF-85CD-61308EB5A263}" destId="{C56E2B52-63A6-4CC3-97F1-2ECBDD9B4667}" srcOrd="4" destOrd="0" presId="urn:microsoft.com/office/officeart/2005/8/layout/venn1"/>
    <dgm:cxn modelId="{2982BCB5-C610-41AB-8D68-A20D6593B462}" type="presParOf" srcId="{5ABECD16-9CCF-46DF-85CD-61308EB5A263}" destId="{64CA6D0C-A35A-441D-831C-3738FB63FBC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A96EB3-F702-48A7-BA8D-D8B38C9A486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EB7F68BC-115B-4F77-8CB0-1151820B6548}">
      <dgm:prSet phldrT="[Text]"/>
      <dgm:spPr/>
      <dgm:t>
        <a:bodyPr/>
        <a:lstStyle/>
        <a:p>
          <a:r>
            <a:rPr lang="de-AT" dirty="0" smtClean="0"/>
            <a:t>Beurteilungs-raster</a:t>
          </a:r>
          <a:endParaRPr lang="de-AT" dirty="0"/>
        </a:p>
      </dgm:t>
    </dgm:pt>
    <dgm:pt modelId="{9B5E2A30-2A1D-42AC-8E10-47F4745386FA}" type="parTrans" cxnId="{2B5F4A04-223B-475E-8AAA-3963161E8892}">
      <dgm:prSet/>
      <dgm:spPr/>
      <dgm:t>
        <a:bodyPr/>
        <a:lstStyle/>
        <a:p>
          <a:endParaRPr lang="de-AT"/>
        </a:p>
      </dgm:t>
    </dgm:pt>
    <dgm:pt modelId="{B51703DB-13B4-42F5-896D-0E649FA4008F}" type="sibTrans" cxnId="{2B5F4A04-223B-475E-8AAA-3963161E8892}">
      <dgm:prSet/>
      <dgm:spPr/>
      <dgm:t>
        <a:bodyPr/>
        <a:lstStyle/>
        <a:p>
          <a:endParaRPr lang="de-AT"/>
        </a:p>
      </dgm:t>
    </dgm:pt>
    <dgm:pt modelId="{1DFED296-33D2-4746-9D77-D1895382819B}">
      <dgm:prSet phldrT="[Text]"/>
      <dgm:spPr/>
      <dgm:t>
        <a:bodyPr/>
        <a:lstStyle/>
        <a:p>
          <a:r>
            <a:rPr lang="de-AT" dirty="0" smtClean="0"/>
            <a:t>Holistisch</a:t>
          </a:r>
          <a:endParaRPr lang="de-AT" dirty="0"/>
        </a:p>
      </dgm:t>
    </dgm:pt>
    <dgm:pt modelId="{66B16CC1-F363-4A38-982B-81048AC6F9D9}" type="parTrans" cxnId="{C999AD92-3D5E-427C-8BDD-632681A63961}">
      <dgm:prSet/>
      <dgm:spPr/>
      <dgm:t>
        <a:bodyPr/>
        <a:lstStyle/>
        <a:p>
          <a:endParaRPr lang="de-AT"/>
        </a:p>
      </dgm:t>
    </dgm:pt>
    <dgm:pt modelId="{6855E4A3-71CA-45BC-8481-4970615CA215}" type="sibTrans" cxnId="{C999AD92-3D5E-427C-8BDD-632681A63961}">
      <dgm:prSet/>
      <dgm:spPr/>
      <dgm:t>
        <a:bodyPr/>
        <a:lstStyle/>
        <a:p>
          <a:endParaRPr lang="de-AT"/>
        </a:p>
      </dgm:t>
    </dgm:pt>
    <dgm:pt modelId="{A863A34D-A24C-439A-AB90-C44CF97E0D2E}">
      <dgm:prSet phldrT="[Text]"/>
      <dgm:spPr/>
      <dgm:t>
        <a:bodyPr/>
        <a:lstStyle/>
        <a:p>
          <a:r>
            <a:rPr lang="de-AT" dirty="0" smtClean="0"/>
            <a:t>Rater-Skala für Standards</a:t>
          </a:r>
          <a:endParaRPr lang="de-AT" dirty="0"/>
        </a:p>
      </dgm:t>
    </dgm:pt>
    <dgm:pt modelId="{E2C594A2-7B57-4C7F-8BF9-88C16BF717E1}" type="parTrans" cxnId="{A9F2D5A1-53C1-4FDA-AEE8-D5558A900F1F}">
      <dgm:prSet/>
      <dgm:spPr/>
      <dgm:t>
        <a:bodyPr/>
        <a:lstStyle/>
        <a:p>
          <a:endParaRPr lang="de-AT"/>
        </a:p>
      </dgm:t>
    </dgm:pt>
    <dgm:pt modelId="{41505C82-54B0-4177-93A2-F90503CFB7B7}" type="sibTrans" cxnId="{A9F2D5A1-53C1-4FDA-AEE8-D5558A900F1F}">
      <dgm:prSet/>
      <dgm:spPr/>
      <dgm:t>
        <a:bodyPr/>
        <a:lstStyle/>
        <a:p>
          <a:endParaRPr lang="de-AT"/>
        </a:p>
      </dgm:t>
    </dgm:pt>
    <dgm:pt modelId="{B48B416F-40F5-4617-8C2D-4C20AC8A3416}">
      <dgm:prSet phldrT="[Text]"/>
      <dgm:spPr/>
      <dgm:t>
        <a:bodyPr/>
        <a:lstStyle/>
        <a:p>
          <a:r>
            <a:rPr lang="de-AT" dirty="0" smtClean="0"/>
            <a:t>4.0-Skala</a:t>
          </a:r>
          <a:endParaRPr lang="de-AT" dirty="0"/>
        </a:p>
      </dgm:t>
    </dgm:pt>
    <dgm:pt modelId="{EFFB832A-9645-4BC7-B978-2836D2542154}" type="parTrans" cxnId="{7FB8E2EA-4078-449F-8CA2-CE9487E0547D}">
      <dgm:prSet/>
      <dgm:spPr/>
      <dgm:t>
        <a:bodyPr/>
        <a:lstStyle/>
        <a:p>
          <a:endParaRPr lang="de-AT"/>
        </a:p>
      </dgm:t>
    </dgm:pt>
    <dgm:pt modelId="{8021B38F-842A-4F95-B76D-C33A3E0089A4}" type="sibTrans" cxnId="{7FB8E2EA-4078-449F-8CA2-CE9487E0547D}">
      <dgm:prSet/>
      <dgm:spPr/>
      <dgm:t>
        <a:bodyPr/>
        <a:lstStyle/>
        <a:p>
          <a:endParaRPr lang="de-AT"/>
        </a:p>
      </dgm:t>
    </dgm:pt>
    <dgm:pt modelId="{14502AF4-5FB5-497A-8C89-903F0D4DCA17}">
      <dgm:prSet phldrT="[Text]"/>
      <dgm:spPr/>
      <dgm:t>
        <a:bodyPr/>
        <a:lstStyle/>
        <a:p>
          <a:r>
            <a:rPr lang="de-AT" dirty="0" smtClean="0"/>
            <a:t>Analytisch</a:t>
          </a:r>
          <a:endParaRPr lang="de-AT" dirty="0"/>
        </a:p>
      </dgm:t>
    </dgm:pt>
    <dgm:pt modelId="{799AE24D-7E7D-43A9-A4EA-35AC1DB71B1E}" type="parTrans" cxnId="{5C03F211-7FFB-4B2A-93FA-FC4B6B9B5E01}">
      <dgm:prSet/>
      <dgm:spPr/>
      <dgm:t>
        <a:bodyPr/>
        <a:lstStyle/>
        <a:p>
          <a:endParaRPr lang="de-AT"/>
        </a:p>
      </dgm:t>
    </dgm:pt>
    <dgm:pt modelId="{E87294E7-D315-479E-8314-144CC4858573}" type="sibTrans" cxnId="{5C03F211-7FFB-4B2A-93FA-FC4B6B9B5E01}">
      <dgm:prSet/>
      <dgm:spPr/>
      <dgm:t>
        <a:bodyPr/>
        <a:lstStyle/>
        <a:p>
          <a:endParaRPr lang="de-AT"/>
        </a:p>
      </dgm:t>
    </dgm:pt>
    <dgm:pt modelId="{7F2AF4AC-AF5D-4450-B159-935952F93263}">
      <dgm:prSet phldrT="[Text]"/>
      <dgm:spPr/>
      <dgm:t>
        <a:bodyPr/>
        <a:lstStyle/>
        <a:p>
          <a:r>
            <a:rPr lang="de-AT" dirty="0" smtClean="0"/>
            <a:t>IKM-Deutsch „Kriterienkatalog“</a:t>
          </a:r>
          <a:endParaRPr lang="de-AT" dirty="0"/>
        </a:p>
      </dgm:t>
    </dgm:pt>
    <dgm:pt modelId="{4E194CCE-B35B-40BA-8BA7-00974A5CDC0F}" type="parTrans" cxnId="{D77C7F4A-8397-4C86-9F92-A6F2D52D7483}">
      <dgm:prSet/>
      <dgm:spPr/>
      <dgm:t>
        <a:bodyPr/>
        <a:lstStyle/>
        <a:p>
          <a:endParaRPr lang="de-AT"/>
        </a:p>
      </dgm:t>
    </dgm:pt>
    <dgm:pt modelId="{C0E911A0-9C7C-43AC-B63B-66B3932EA61A}" type="sibTrans" cxnId="{D77C7F4A-8397-4C86-9F92-A6F2D52D7483}">
      <dgm:prSet/>
      <dgm:spPr/>
      <dgm:t>
        <a:bodyPr/>
        <a:lstStyle/>
        <a:p>
          <a:endParaRPr lang="de-AT"/>
        </a:p>
      </dgm:t>
    </dgm:pt>
    <dgm:pt modelId="{42242D33-F77F-4874-814C-3C735E527C29}" type="pres">
      <dgm:prSet presAssocID="{0BA96EB3-F702-48A7-BA8D-D8B38C9A4863}" presName="hierChild1" presStyleCnt="0">
        <dgm:presLayoutVars>
          <dgm:chPref val="1"/>
          <dgm:dir/>
          <dgm:animOne val="branch"/>
          <dgm:animLvl val="lvl"/>
          <dgm:resizeHandles/>
        </dgm:presLayoutVars>
      </dgm:prSet>
      <dgm:spPr/>
      <dgm:t>
        <a:bodyPr/>
        <a:lstStyle/>
        <a:p>
          <a:endParaRPr lang="de-AT"/>
        </a:p>
      </dgm:t>
    </dgm:pt>
    <dgm:pt modelId="{C06BC70A-663A-4D3D-9C36-F8CD5CC48FCA}" type="pres">
      <dgm:prSet presAssocID="{EB7F68BC-115B-4F77-8CB0-1151820B6548}" presName="hierRoot1" presStyleCnt="0"/>
      <dgm:spPr/>
    </dgm:pt>
    <dgm:pt modelId="{836AB469-20A2-48F1-A04C-2D139A966F97}" type="pres">
      <dgm:prSet presAssocID="{EB7F68BC-115B-4F77-8CB0-1151820B6548}" presName="composite" presStyleCnt="0"/>
      <dgm:spPr/>
    </dgm:pt>
    <dgm:pt modelId="{FD062B44-F9E5-4291-AE98-626D169F34B6}" type="pres">
      <dgm:prSet presAssocID="{EB7F68BC-115B-4F77-8CB0-1151820B6548}" presName="background" presStyleLbl="node0" presStyleIdx="0" presStyleCnt="1"/>
      <dgm:spPr/>
    </dgm:pt>
    <dgm:pt modelId="{94E90D91-677B-4DD8-BC5E-FBE81816C1C6}" type="pres">
      <dgm:prSet presAssocID="{EB7F68BC-115B-4F77-8CB0-1151820B6548}" presName="text" presStyleLbl="fgAcc0" presStyleIdx="0" presStyleCnt="1">
        <dgm:presLayoutVars>
          <dgm:chPref val="3"/>
        </dgm:presLayoutVars>
      </dgm:prSet>
      <dgm:spPr/>
      <dgm:t>
        <a:bodyPr/>
        <a:lstStyle/>
        <a:p>
          <a:endParaRPr lang="de-AT"/>
        </a:p>
      </dgm:t>
    </dgm:pt>
    <dgm:pt modelId="{D1867FCB-5FAB-4F4D-80F8-4A50D9F0ED63}" type="pres">
      <dgm:prSet presAssocID="{EB7F68BC-115B-4F77-8CB0-1151820B6548}" presName="hierChild2" presStyleCnt="0"/>
      <dgm:spPr/>
    </dgm:pt>
    <dgm:pt modelId="{0BDB3069-1637-4B2A-9C29-2A975EEE98EC}" type="pres">
      <dgm:prSet presAssocID="{66B16CC1-F363-4A38-982B-81048AC6F9D9}" presName="Name10" presStyleLbl="parChTrans1D2" presStyleIdx="0" presStyleCnt="2"/>
      <dgm:spPr/>
      <dgm:t>
        <a:bodyPr/>
        <a:lstStyle/>
        <a:p>
          <a:endParaRPr lang="de-AT"/>
        </a:p>
      </dgm:t>
    </dgm:pt>
    <dgm:pt modelId="{91ABCD91-3F09-4EF2-BDF8-975B6AB590A8}" type="pres">
      <dgm:prSet presAssocID="{1DFED296-33D2-4746-9D77-D1895382819B}" presName="hierRoot2" presStyleCnt="0"/>
      <dgm:spPr/>
    </dgm:pt>
    <dgm:pt modelId="{233ED9F4-8766-4366-A8CF-26808C313F8E}" type="pres">
      <dgm:prSet presAssocID="{1DFED296-33D2-4746-9D77-D1895382819B}" presName="composite2" presStyleCnt="0"/>
      <dgm:spPr/>
    </dgm:pt>
    <dgm:pt modelId="{19971878-1309-4CAA-9389-8B8E90B76E62}" type="pres">
      <dgm:prSet presAssocID="{1DFED296-33D2-4746-9D77-D1895382819B}" presName="background2" presStyleLbl="node2" presStyleIdx="0" presStyleCnt="2"/>
      <dgm:spPr/>
    </dgm:pt>
    <dgm:pt modelId="{EAB3CF59-927C-4779-8C83-6BC1148A78B6}" type="pres">
      <dgm:prSet presAssocID="{1DFED296-33D2-4746-9D77-D1895382819B}" presName="text2" presStyleLbl="fgAcc2" presStyleIdx="0" presStyleCnt="2">
        <dgm:presLayoutVars>
          <dgm:chPref val="3"/>
        </dgm:presLayoutVars>
      </dgm:prSet>
      <dgm:spPr/>
      <dgm:t>
        <a:bodyPr/>
        <a:lstStyle/>
        <a:p>
          <a:endParaRPr lang="de-AT"/>
        </a:p>
      </dgm:t>
    </dgm:pt>
    <dgm:pt modelId="{03E99838-0873-42BF-960F-EFA3F484CFD0}" type="pres">
      <dgm:prSet presAssocID="{1DFED296-33D2-4746-9D77-D1895382819B}" presName="hierChild3" presStyleCnt="0"/>
      <dgm:spPr/>
    </dgm:pt>
    <dgm:pt modelId="{2F88378E-5A42-46EC-B35C-CB13715EF62E}" type="pres">
      <dgm:prSet presAssocID="{E2C594A2-7B57-4C7F-8BF9-88C16BF717E1}" presName="Name17" presStyleLbl="parChTrans1D3" presStyleIdx="0" presStyleCnt="3"/>
      <dgm:spPr/>
      <dgm:t>
        <a:bodyPr/>
        <a:lstStyle/>
        <a:p>
          <a:endParaRPr lang="de-AT"/>
        </a:p>
      </dgm:t>
    </dgm:pt>
    <dgm:pt modelId="{A48F91FE-9E22-48C9-87D4-5D7317A232A2}" type="pres">
      <dgm:prSet presAssocID="{A863A34D-A24C-439A-AB90-C44CF97E0D2E}" presName="hierRoot3" presStyleCnt="0"/>
      <dgm:spPr/>
    </dgm:pt>
    <dgm:pt modelId="{37F780DA-AA4C-42F2-A390-DB962E8BFD50}" type="pres">
      <dgm:prSet presAssocID="{A863A34D-A24C-439A-AB90-C44CF97E0D2E}" presName="composite3" presStyleCnt="0"/>
      <dgm:spPr/>
    </dgm:pt>
    <dgm:pt modelId="{E2371C31-0FD7-4044-92FA-84AB90D3EC58}" type="pres">
      <dgm:prSet presAssocID="{A863A34D-A24C-439A-AB90-C44CF97E0D2E}" presName="background3" presStyleLbl="node3" presStyleIdx="0" presStyleCnt="3"/>
      <dgm:spPr/>
    </dgm:pt>
    <dgm:pt modelId="{1B67ABC4-4F9C-45BF-A59F-CF0908FD5917}" type="pres">
      <dgm:prSet presAssocID="{A863A34D-A24C-439A-AB90-C44CF97E0D2E}" presName="text3" presStyleLbl="fgAcc3" presStyleIdx="0" presStyleCnt="3">
        <dgm:presLayoutVars>
          <dgm:chPref val="3"/>
        </dgm:presLayoutVars>
      </dgm:prSet>
      <dgm:spPr/>
      <dgm:t>
        <a:bodyPr/>
        <a:lstStyle/>
        <a:p>
          <a:endParaRPr lang="de-AT"/>
        </a:p>
      </dgm:t>
    </dgm:pt>
    <dgm:pt modelId="{3CE04EF0-AC86-41CB-B14C-05F4BF6EBC6D}" type="pres">
      <dgm:prSet presAssocID="{A863A34D-A24C-439A-AB90-C44CF97E0D2E}" presName="hierChild4" presStyleCnt="0"/>
      <dgm:spPr/>
    </dgm:pt>
    <dgm:pt modelId="{A1A8976B-BFDD-4072-BBE0-C06789E0F258}" type="pres">
      <dgm:prSet presAssocID="{EFFB832A-9645-4BC7-B978-2836D2542154}" presName="Name17" presStyleLbl="parChTrans1D3" presStyleIdx="1" presStyleCnt="3"/>
      <dgm:spPr/>
      <dgm:t>
        <a:bodyPr/>
        <a:lstStyle/>
        <a:p>
          <a:endParaRPr lang="de-AT"/>
        </a:p>
      </dgm:t>
    </dgm:pt>
    <dgm:pt modelId="{BAAC0008-E442-4C5B-9B67-ABD891C6F7FB}" type="pres">
      <dgm:prSet presAssocID="{B48B416F-40F5-4617-8C2D-4C20AC8A3416}" presName="hierRoot3" presStyleCnt="0"/>
      <dgm:spPr/>
    </dgm:pt>
    <dgm:pt modelId="{334F3720-8DDD-48DD-9DDB-3D6908BFF79C}" type="pres">
      <dgm:prSet presAssocID="{B48B416F-40F5-4617-8C2D-4C20AC8A3416}" presName="composite3" presStyleCnt="0"/>
      <dgm:spPr/>
    </dgm:pt>
    <dgm:pt modelId="{89E088B6-D4BF-412D-845D-FE08880A6B9B}" type="pres">
      <dgm:prSet presAssocID="{B48B416F-40F5-4617-8C2D-4C20AC8A3416}" presName="background3" presStyleLbl="node3" presStyleIdx="1" presStyleCnt="3"/>
      <dgm:spPr/>
    </dgm:pt>
    <dgm:pt modelId="{5FACAEDD-BBCA-4B30-8A6D-33CD5ADDCBD0}" type="pres">
      <dgm:prSet presAssocID="{B48B416F-40F5-4617-8C2D-4C20AC8A3416}" presName="text3" presStyleLbl="fgAcc3" presStyleIdx="1" presStyleCnt="3">
        <dgm:presLayoutVars>
          <dgm:chPref val="3"/>
        </dgm:presLayoutVars>
      </dgm:prSet>
      <dgm:spPr/>
      <dgm:t>
        <a:bodyPr/>
        <a:lstStyle/>
        <a:p>
          <a:endParaRPr lang="de-AT"/>
        </a:p>
      </dgm:t>
    </dgm:pt>
    <dgm:pt modelId="{D8095E29-1767-410E-9E0B-2D8AB3F37438}" type="pres">
      <dgm:prSet presAssocID="{B48B416F-40F5-4617-8C2D-4C20AC8A3416}" presName="hierChild4" presStyleCnt="0"/>
      <dgm:spPr/>
    </dgm:pt>
    <dgm:pt modelId="{9E145BC1-2FC6-413E-B434-D9457A110565}" type="pres">
      <dgm:prSet presAssocID="{799AE24D-7E7D-43A9-A4EA-35AC1DB71B1E}" presName="Name10" presStyleLbl="parChTrans1D2" presStyleIdx="1" presStyleCnt="2"/>
      <dgm:spPr/>
      <dgm:t>
        <a:bodyPr/>
        <a:lstStyle/>
        <a:p>
          <a:endParaRPr lang="de-AT"/>
        </a:p>
      </dgm:t>
    </dgm:pt>
    <dgm:pt modelId="{C9984664-9DEE-4562-BDF1-DE70FFAB3C4B}" type="pres">
      <dgm:prSet presAssocID="{14502AF4-5FB5-497A-8C89-903F0D4DCA17}" presName="hierRoot2" presStyleCnt="0"/>
      <dgm:spPr/>
    </dgm:pt>
    <dgm:pt modelId="{F4712AC0-DA01-4DC8-A6A3-8A58943A1A98}" type="pres">
      <dgm:prSet presAssocID="{14502AF4-5FB5-497A-8C89-903F0D4DCA17}" presName="composite2" presStyleCnt="0"/>
      <dgm:spPr/>
    </dgm:pt>
    <dgm:pt modelId="{05E6507E-D28C-4716-9098-6A4D1CB0D472}" type="pres">
      <dgm:prSet presAssocID="{14502AF4-5FB5-497A-8C89-903F0D4DCA17}" presName="background2" presStyleLbl="node2" presStyleIdx="1" presStyleCnt="2"/>
      <dgm:spPr/>
    </dgm:pt>
    <dgm:pt modelId="{B2905BCE-B846-4780-912E-5898020EE74F}" type="pres">
      <dgm:prSet presAssocID="{14502AF4-5FB5-497A-8C89-903F0D4DCA17}" presName="text2" presStyleLbl="fgAcc2" presStyleIdx="1" presStyleCnt="2">
        <dgm:presLayoutVars>
          <dgm:chPref val="3"/>
        </dgm:presLayoutVars>
      </dgm:prSet>
      <dgm:spPr/>
      <dgm:t>
        <a:bodyPr/>
        <a:lstStyle/>
        <a:p>
          <a:endParaRPr lang="de-AT"/>
        </a:p>
      </dgm:t>
    </dgm:pt>
    <dgm:pt modelId="{D65D2F68-F405-4A8D-ABEF-041007F0DBFF}" type="pres">
      <dgm:prSet presAssocID="{14502AF4-5FB5-497A-8C89-903F0D4DCA17}" presName="hierChild3" presStyleCnt="0"/>
      <dgm:spPr/>
    </dgm:pt>
    <dgm:pt modelId="{18CE7B38-C019-4D86-A50A-C048ADCD2A92}" type="pres">
      <dgm:prSet presAssocID="{4E194CCE-B35B-40BA-8BA7-00974A5CDC0F}" presName="Name17" presStyleLbl="parChTrans1D3" presStyleIdx="2" presStyleCnt="3"/>
      <dgm:spPr/>
      <dgm:t>
        <a:bodyPr/>
        <a:lstStyle/>
        <a:p>
          <a:endParaRPr lang="de-AT"/>
        </a:p>
      </dgm:t>
    </dgm:pt>
    <dgm:pt modelId="{AFC4B3DC-7815-48F2-B035-8488C82F9C64}" type="pres">
      <dgm:prSet presAssocID="{7F2AF4AC-AF5D-4450-B159-935952F93263}" presName="hierRoot3" presStyleCnt="0"/>
      <dgm:spPr/>
    </dgm:pt>
    <dgm:pt modelId="{C07DB539-FE18-4C1B-A730-36AB6016A463}" type="pres">
      <dgm:prSet presAssocID="{7F2AF4AC-AF5D-4450-B159-935952F93263}" presName="composite3" presStyleCnt="0"/>
      <dgm:spPr/>
    </dgm:pt>
    <dgm:pt modelId="{848F7730-C3AF-4BEE-AAD8-F84B738242C4}" type="pres">
      <dgm:prSet presAssocID="{7F2AF4AC-AF5D-4450-B159-935952F93263}" presName="background3" presStyleLbl="node3" presStyleIdx="2" presStyleCnt="3"/>
      <dgm:spPr/>
    </dgm:pt>
    <dgm:pt modelId="{A4CD96B4-A12A-44F1-A05F-F0FB8802B95B}" type="pres">
      <dgm:prSet presAssocID="{7F2AF4AC-AF5D-4450-B159-935952F93263}" presName="text3" presStyleLbl="fgAcc3" presStyleIdx="2" presStyleCnt="3">
        <dgm:presLayoutVars>
          <dgm:chPref val="3"/>
        </dgm:presLayoutVars>
      </dgm:prSet>
      <dgm:spPr/>
      <dgm:t>
        <a:bodyPr/>
        <a:lstStyle/>
        <a:p>
          <a:endParaRPr lang="de-AT"/>
        </a:p>
      </dgm:t>
    </dgm:pt>
    <dgm:pt modelId="{DB7C35ED-5DB2-40FA-8730-C834C1525D15}" type="pres">
      <dgm:prSet presAssocID="{7F2AF4AC-AF5D-4450-B159-935952F93263}" presName="hierChild4" presStyleCnt="0"/>
      <dgm:spPr/>
    </dgm:pt>
  </dgm:ptLst>
  <dgm:cxnLst>
    <dgm:cxn modelId="{2B5F4A04-223B-475E-8AAA-3963161E8892}" srcId="{0BA96EB3-F702-48A7-BA8D-D8B38C9A4863}" destId="{EB7F68BC-115B-4F77-8CB0-1151820B6548}" srcOrd="0" destOrd="0" parTransId="{9B5E2A30-2A1D-42AC-8E10-47F4745386FA}" sibTransId="{B51703DB-13B4-42F5-896D-0E649FA4008F}"/>
    <dgm:cxn modelId="{4D4B52A3-828E-4FEE-B1E7-C1316893B56D}" type="presOf" srcId="{7F2AF4AC-AF5D-4450-B159-935952F93263}" destId="{A4CD96B4-A12A-44F1-A05F-F0FB8802B95B}" srcOrd="0" destOrd="0" presId="urn:microsoft.com/office/officeart/2005/8/layout/hierarchy1"/>
    <dgm:cxn modelId="{F4E01FB3-2832-465F-9B8F-11168BACFE90}" type="presOf" srcId="{E2C594A2-7B57-4C7F-8BF9-88C16BF717E1}" destId="{2F88378E-5A42-46EC-B35C-CB13715EF62E}" srcOrd="0" destOrd="0" presId="urn:microsoft.com/office/officeart/2005/8/layout/hierarchy1"/>
    <dgm:cxn modelId="{5C03F211-7FFB-4B2A-93FA-FC4B6B9B5E01}" srcId="{EB7F68BC-115B-4F77-8CB0-1151820B6548}" destId="{14502AF4-5FB5-497A-8C89-903F0D4DCA17}" srcOrd="1" destOrd="0" parTransId="{799AE24D-7E7D-43A9-A4EA-35AC1DB71B1E}" sibTransId="{E87294E7-D315-479E-8314-144CC4858573}"/>
    <dgm:cxn modelId="{D2CB33DB-5996-46E2-9122-8F6051022F72}" type="presOf" srcId="{B48B416F-40F5-4617-8C2D-4C20AC8A3416}" destId="{5FACAEDD-BBCA-4B30-8A6D-33CD5ADDCBD0}" srcOrd="0" destOrd="0" presId="urn:microsoft.com/office/officeart/2005/8/layout/hierarchy1"/>
    <dgm:cxn modelId="{D3229480-E90A-4762-8ECF-CCBD36A46770}" type="presOf" srcId="{0BA96EB3-F702-48A7-BA8D-D8B38C9A4863}" destId="{42242D33-F77F-4874-814C-3C735E527C29}" srcOrd="0" destOrd="0" presId="urn:microsoft.com/office/officeart/2005/8/layout/hierarchy1"/>
    <dgm:cxn modelId="{3A3C9CDC-7584-4A65-98E1-5494B42BBA5A}" type="presOf" srcId="{66B16CC1-F363-4A38-982B-81048AC6F9D9}" destId="{0BDB3069-1637-4B2A-9C29-2A975EEE98EC}" srcOrd="0" destOrd="0" presId="urn:microsoft.com/office/officeart/2005/8/layout/hierarchy1"/>
    <dgm:cxn modelId="{C999AD92-3D5E-427C-8BDD-632681A63961}" srcId="{EB7F68BC-115B-4F77-8CB0-1151820B6548}" destId="{1DFED296-33D2-4746-9D77-D1895382819B}" srcOrd="0" destOrd="0" parTransId="{66B16CC1-F363-4A38-982B-81048AC6F9D9}" sibTransId="{6855E4A3-71CA-45BC-8481-4970615CA215}"/>
    <dgm:cxn modelId="{A9F2D5A1-53C1-4FDA-AEE8-D5558A900F1F}" srcId="{1DFED296-33D2-4746-9D77-D1895382819B}" destId="{A863A34D-A24C-439A-AB90-C44CF97E0D2E}" srcOrd="0" destOrd="0" parTransId="{E2C594A2-7B57-4C7F-8BF9-88C16BF717E1}" sibTransId="{41505C82-54B0-4177-93A2-F90503CFB7B7}"/>
    <dgm:cxn modelId="{02503F1D-E96A-4F46-8694-DA3FB709A33C}" type="presOf" srcId="{4E194CCE-B35B-40BA-8BA7-00974A5CDC0F}" destId="{18CE7B38-C019-4D86-A50A-C048ADCD2A92}" srcOrd="0" destOrd="0" presId="urn:microsoft.com/office/officeart/2005/8/layout/hierarchy1"/>
    <dgm:cxn modelId="{9F5013CE-D36E-4A1E-84C6-53CB33355786}" type="presOf" srcId="{14502AF4-5FB5-497A-8C89-903F0D4DCA17}" destId="{B2905BCE-B846-4780-912E-5898020EE74F}" srcOrd="0" destOrd="0" presId="urn:microsoft.com/office/officeart/2005/8/layout/hierarchy1"/>
    <dgm:cxn modelId="{6542FE6F-4747-4D01-AB17-8414EBD6E49C}" type="presOf" srcId="{EB7F68BC-115B-4F77-8CB0-1151820B6548}" destId="{94E90D91-677B-4DD8-BC5E-FBE81816C1C6}" srcOrd="0" destOrd="0" presId="urn:microsoft.com/office/officeart/2005/8/layout/hierarchy1"/>
    <dgm:cxn modelId="{7FB8E2EA-4078-449F-8CA2-CE9487E0547D}" srcId="{1DFED296-33D2-4746-9D77-D1895382819B}" destId="{B48B416F-40F5-4617-8C2D-4C20AC8A3416}" srcOrd="1" destOrd="0" parTransId="{EFFB832A-9645-4BC7-B978-2836D2542154}" sibTransId="{8021B38F-842A-4F95-B76D-C33A3E0089A4}"/>
    <dgm:cxn modelId="{BD0F6F67-9C01-4DC9-9C0E-4185ACB255CC}" type="presOf" srcId="{A863A34D-A24C-439A-AB90-C44CF97E0D2E}" destId="{1B67ABC4-4F9C-45BF-A59F-CF0908FD5917}" srcOrd="0" destOrd="0" presId="urn:microsoft.com/office/officeart/2005/8/layout/hierarchy1"/>
    <dgm:cxn modelId="{4528B787-151A-43D2-8A89-9F2F0ADC761E}" type="presOf" srcId="{799AE24D-7E7D-43A9-A4EA-35AC1DB71B1E}" destId="{9E145BC1-2FC6-413E-B434-D9457A110565}" srcOrd="0" destOrd="0" presId="urn:microsoft.com/office/officeart/2005/8/layout/hierarchy1"/>
    <dgm:cxn modelId="{D77C7F4A-8397-4C86-9F92-A6F2D52D7483}" srcId="{14502AF4-5FB5-497A-8C89-903F0D4DCA17}" destId="{7F2AF4AC-AF5D-4450-B159-935952F93263}" srcOrd="0" destOrd="0" parTransId="{4E194CCE-B35B-40BA-8BA7-00974A5CDC0F}" sibTransId="{C0E911A0-9C7C-43AC-B63B-66B3932EA61A}"/>
    <dgm:cxn modelId="{33F5AF3F-23A9-4DAC-AB4E-5C28A674B9EF}" type="presOf" srcId="{EFFB832A-9645-4BC7-B978-2836D2542154}" destId="{A1A8976B-BFDD-4072-BBE0-C06789E0F258}" srcOrd="0" destOrd="0" presId="urn:microsoft.com/office/officeart/2005/8/layout/hierarchy1"/>
    <dgm:cxn modelId="{B780AF07-2DDC-4EBF-832B-2E9CE47471DA}" type="presOf" srcId="{1DFED296-33D2-4746-9D77-D1895382819B}" destId="{EAB3CF59-927C-4779-8C83-6BC1148A78B6}" srcOrd="0" destOrd="0" presId="urn:microsoft.com/office/officeart/2005/8/layout/hierarchy1"/>
    <dgm:cxn modelId="{DDB342BF-45B4-4E28-A528-7BCC7C125BB0}" type="presParOf" srcId="{42242D33-F77F-4874-814C-3C735E527C29}" destId="{C06BC70A-663A-4D3D-9C36-F8CD5CC48FCA}" srcOrd="0" destOrd="0" presId="urn:microsoft.com/office/officeart/2005/8/layout/hierarchy1"/>
    <dgm:cxn modelId="{626E8A62-6A18-40D6-BC21-5ACBCF7A6B62}" type="presParOf" srcId="{C06BC70A-663A-4D3D-9C36-F8CD5CC48FCA}" destId="{836AB469-20A2-48F1-A04C-2D139A966F97}" srcOrd="0" destOrd="0" presId="urn:microsoft.com/office/officeart/2005/8/layout/hierarchy1"/>
    <dgm:cxn modelId="{C8763478-DAAA-4ACB-BF1F-96E16AFDBC8E}" type="presParOf" srcId="{836AB469-20A2-48F1-A04C-2D139A966F97}" destId="{FD062B44-F9E5-4291-AE98-626D169F34B6}" srcOrd="0" destOrd="0" presId="urn:microsoft.com/office/officeart/2005/8/layout/hierarchy1"/>
    <dgm:cxn modelId="{19A5876B-F7A5-4AEB-A413-B2FA2AE7CD18}" type="presParOf" srcId="{836AB469-20A2-48F1-A04C-2D139A966F97}" destId="{94E90D91-677B-4DD8-BC5E-FBE81816C1C6}" srcOrd="1" destOrd="0" presId="urn:microsoft.com/office/officeart/2005/8/layout/hierarchy1"/>
    <dgm:cxn modelId="{70F61587-AD97-4439-96B4-3F068D81EA92}" type="presParOf" srcId="{C06BC70A-663A-4D3D-9C36-F8CD5CC48FCA}" destId="{D1867FCB-5FAB-4F4D-80F8-4A50D9F0ED63}" srcOrd="1" destOrd="0" presId="urn:microsoft.com/office/officeart/2005/8/layout/hierarchy1"/>
    <dgm:cxn modelId="{0397E031-E356-433B-877B-49586ED14E02}" type="presParOf" srcId="{D1867FCB-5FAB-4F4D-80F8-4A50D9F0ED63}" destId="{0BDB3069-1637-4B2A-9C29-2A975EEE98EC}" srcOrd="0" destOrd="0" presId="urn:microsoft.com/office/officeart/2005/8/layout/hierarchy1"/>
    <dgm:cxn modelId="{27889484-953E-450E-B183-AF78047544C6}" type="presParOf" srcId="{D1867FCB-5FAB-4F4D-80F8-4A50D9F0ED63}" destId="{91ABCD91-3F09-4EF2-BDF8-975B6AB590A8}" srcOrd="1" destOrd="0" presId="urn:microsoft.com/office/officeart/2005/8/layout/hierarchy1"/>
    <dgm:cxn modelId="{9113A18E-F657-4433-BA46-E075CCF99994}" type="presParOf" srcId="{91ABCD91-3F09-4EF2-BDF8-975B6AB590A8}" destId="{233ED9F4-8766-4366-A8CF-26808C313F8E}" srcOrd="0" destOrd="0" presId="urn:microsoft.com/office/officeart/2005/8/layout/hierarchy1"/>
    <dgm:cxn modelId="{7D14AFAF-C97B-4B82-A738-F2902B429F9D}" type="presParOf" srcId="{233ED9F4-8766-4366-A8CF-26808C313F8E}" destId="{19971878-1309-4CAA-9389-8B8E90B76E62}" srcOrd="0" destOrd="0" presId="urn:microsoft.com/office/officeart/2005/8/layout/hierarchy1"/>
    <dgm:cxn modelId="{3722C1B7-661A-4868-8365-80653154CF10}" type="presParOf" srcId="{233ED9F4-8766-4366-A8CF-26808C313F8E}" destId="{EAB3CF59-927C-4779-8C83-6BC1148A78B6}" srcOrd="1" destOrd="0" presId="urn:microsoft.com/office/officeart/2005/8/layout/hierarchy1"/>
    <dgm:cxn modelId="{DEB31A82-DE9B-4B5D-AAE0-2793BF7C33B5}" type="presParOf" srcId="{91ABCD91-3F09-4EF2-BDF8-975B6AB590A8}" destId="{03E99838-0873-42BF-960F-EFA3F484CFD0}" srcOrd="1" destOrd="0" presId="urn:microsoft.com/office/officeart/2005/8/layout/hierarchy1"/>
    <dgm:cxn modelId="{DA7679CF-3938-44DA-ABE4-36F6832304AB}" type="presParOf" srcId="{03E99838-0873-42BF-960F-EFA3F484CFD0}" destId="{2F88378E-5A42-46EC-B35C-CB13715EF62E}" srcOrd="0" destOrd="0" presId="urn:microsoft.com/office/officeart/2005/8/layout/hierarchy1"/>
    <dgm:cxn modelId="{328D5F03-35E8-4BEE-B8D9-1C7063DF35F2}" type="presParOf" srcId="{03E99838-0873-42BF-960F-EFA3F484CFD0}" destId="{A48F91FE-9E22-48C9-87D4-5D7317A232A2}" srcOrd="1" destOrd="0" presId="urn:microsoft.com/office/officeart/2005/8/layout/hierarchy1"/>
    <dgm:cxn modelId="{D1694B43-F222-4572-9DB3-BCD25A89CE35}" type="presParOf" srcId="{A48F91FE-9E22-48C9-87D4-5D7317A232A2}" destId="{37F780DA-AA4C-42F2-A390-DB962E8BFD50}" srcOrd="0" destOrd="0" presId="urn:microsoft.com/office/officeart/2005/8/layout/hierarchy1"/>
    <dgm:cxn modelId="{C9C5D86A-85F5-4628-BE92-3CB1F43E37B0}" type="presParOf" srcId="{37F780DA-AA4C-42F2-A390-DB962E8BFD50}" destId="{E2371C31-0FD7-4044-92FA-84AB90D3EC58}" srcOrd="0" destOrd="0" presId="urn:microsoft.com/office/officeart/2005/8/layout/hierarchy1"/>
    <dgm:cxn modelId="{F2F626F9-878C-4393-9E7E-A15A4386F6B1}" type="presParOf" srcId="{37F780DA-AA4C-42F2-A390-DB962E8BFD50}" destId="{1B67ABC4-4F9C-45BF-A59F-CF0908FD5917}" srcOrd="1" destOrd="0" presId="urn:microsoft.com/office/officeart/2005/8/layout/hierarchy1"/>
    <dgm:cxn modelId="{7B3A6635-C761-4D09-8D36-118B79B7D351}" type="presParOf" srcId="{A48F91FE-9E22-48C9-87D4-5D7317A232A2}" destId="{3CE04EF0-AC86-41CB-B14C-05F4BF6EBC6D}" srcOrd="1" destOrd="0" presId="urn:microsoft.com/office/officeart/2005/8/layout/hierarchy1"/>
    <dgm:cxn modelId="{190F2629-F8BD-477D-A171-1BF4E90175FB}" type="presParOf" srcId="{03E99838-0873-42BF-960F-EFA3F484CFD0}" destId="{A1A8976B-BFDD-4072-BBE0-C06789E0F258}" srcOrd="2" destOrd="0" presId="urn:microsoft.com/office/officeart/2005/8/layout/hierarchy1"/>
    <dgm:cxn modelId="{6AB0AF87-BD08-46B6-91AF-1BA7089CB5E5}" type="presParOf" srcId="{03E99838-0873-42BF-960F-EFA3F484CFD0}" destId="{BAAC0008-E442-4C5B-9B67-ABD891C6F7FB}" srcOrd="3" destOrd="0" presId="urn:microsoft.com/office/officeart/2005/8/layout/hierarchy1"/>
    <dgm:cxn modelId="{2FB8C23A-9485-4874-8185-D1D40D4CFB7D}" type="presParOf" srcId="{BAAC0008-E442-4C5B-9B67-ABD891C6F7FB}" destId="{334F3720-8DDD-48DD-9DDB-3D6908BFF79C}" srcOrd="0" destOrd="0" presId="urn:microsoft.com/office/officeart/2005/8/layout/hierarchy1"/>
    <dgm:cxn modelId="{BA9259B4-6B56-4AE5-A841-2C8FDC221541}" type="presParOf" srcId="{334F3720-8DDD-48DD-9DDB-3D6908BFF79C}" destId="{89E088B6-D4BF-412D-845D-FE08880A6B9B}" srcOrd="0" destOrd="0" presId="urn:microsoft.com/office/officeart/2005/8/layout/hierarchy1"/>
    <dgm:cxn modelId="{C01EF73F-3729-43D1-8B77-3673E9BF9652}" type="presParOf" srcId="{334F3720-8DDD-48DD-9DDB-3D6908BFF79C}" destId="{5FACAEDD-BBCA-4B30-8A6D-33CD5ADDCBD0}" srcOrd="1" destOrd="0" presId="urn:microsoft.com/office/officeart/2005/8/layout/hierarchy1"/>
    <dgm:cxn modelId="{2BF802DE-F813-4761-8FF8-C94E2A863EF7}" type="presParOf" srcId="{BAAC0008-E442-4C5B-9B67-ABD891C6F7FB}" destId="{D8095E29-1767-410E-9E0B-2D8AB3F37438}" srcOrd="1" destOrd="0" presId="urn:microsoft.com/office/officeart/2005/8/layout/hierarchy1"/>
    <dgm:cxn modelId="{9E32D185-A35D-457A-82E7-716F826D07A1}" type="presParOf" srcId="{D1867FCB-5FAB-4F4D-80F8-4A50D9F0ED63}" destId="{9E145BC1-2FC6-413E-B434-D9457A110565}" srcOrd="2" destOrd="0" presId="urn:microsoft.com/office/officeart/2005/8/layout/hierarchy1"/>
    <dgm:cxn modelId="{FF6A19B7-8604-4D7A-8DB3-D877EED0CB39}" type="presParOf" srcId="{D1867FCB-5FAB-4F4D-80F8-4A50D9F0ED63}" destId="{C9984664-9DEE-4562-BDF1-DE70FFAB3C4B}" srcOrd="3" destOrd="0" presId="urn:microsoft.com/office/officeart/2005/8/layout/hierarchy1"/>
    <dgm:cxn modelId="{FA2766B4-A81D-403C-8041-3EDCCBCAEBA9}" type="presParOf" srcId="{C9984664-9DEE-4562-BDF1-DE70FFAB3C4B}" destId="{F4712AC0-DA01-4DC8-A6A3-8A58943A1A98}" srcOrd="0" destOrd="0" presId="urn:microsoft.com/office/officeart/2005/8/layout/hierarchy1"/>
    <dgm:cxn modelId="{00779262-177F-4EC9-BDF0-69E6CD0D636C}" type="presParOf" srcId="{F4712AC0-DA01-4DC8-A6A3-8A58943A1A98}" destId="{05E6507E-D28C-4716-9098-6A4D1CB0D472}" srcOrd="0" destOrd="0" presId="urn:microsoft.com/office/officeart/2005/8/layout/hierarchy1"/>
    <dgm:cxn modelId="{367C06D0-AED5-4954-9E0D-984FC0B2DACC}" type="presParOf" srcId="{F4712AC0-DA01-4DC8-A6A3-8A58943A1A98}" destId="{B2905BCE-B846-4780-912E-5898020EE74F}" srcOrd="1" destOrd="0" presId="urn:microsoft.com/office/officeart/2005/8/layout/hierarchy1"/>
    <dgm:cxn modelId="{89121519-56BA-41DF-BD8F-0CBDCEA76B05}" type="presParOf" srcId="{C9984664-9DEE-4562-BDF1-DE70FFAB3C4B}" destId="{D65D2F68-F405-4A8D-ABEF-041007F0DBFF}" srcOrd="1" destOrd="0" presId="urn:microsoft.com/office/officeart/2005/8/layout/hierarchy1"/>
    <dgm:cxn modelId="{49AFCE83-1FED-4740-9034-2C2885D9B379}" type="presParOf" srcId="{D65D2F68-F405-4A8D-ABEF-041007F0DBFF}" destId="{18CE7B38-C019-4D86-A50A-C048ADCD2A92}" srcOrd="0" destOrd="0" presId="urn:microsoft.com/office/officeart/2005/8/layout/hierarchy1"/>
    <dgm:cxn modelId="{8C2F9271-5744-4269-A89F-37F577A0D39C}" type="presParOf" srcId="{D65D2F68-F405-4A8D-ABEF-041007F0DBFF}" destId="{AFC4B3DC-7815-48F2-B035-8488C82F9C64}" srcOrd="1" destOrd="0" presId="urn:microsoft.com/office/officeart/2005/8/layout/hierarchy1"/>
    <dgm:cxn modelId="{A06A15AA-FC47-4E14-BABB-9E09D24FA787}" type="presParOf" srcId="{AFC4B3DC-7815-48F2-B035-8488C82F9C64}" destId="{C07DB539-FE18-4C1B-A730-36AB6016A463}" srcOrd="0" destOrd="0" presId="urn:microsoft.com/office/officeart/2005/8/layout/hierarchy1"/>
    <dgm:cxn modelId="{7810EF15-3EB0-4B87-9FC7-84CF5DFFB5F8}" type="presParOf" srcId="{C07DB539-FE18-4C1B-A730-36AB6016A463}" destId="{848F7730-C3AF-4BEE-AAD8-F84B738242C4}" srcOrd="0" destOrd="0" presId="urn:microsoft.com/office/officeart/2005/8/layout/hierarchy1"/>
    <dgm:cxn modelId="{5458380A-B976-4418-8DA6-F681F3C70978}" type="presParOf" srcId="{C07DB539-FE18-4C1B-A730-36AB6016A463}" destId="{A4CD96B4-A12A-44F1-A05F-F0FB8802B95B}" srcOrd="1" destOrd="0" presId="urn:microsoft.com/office/officeart/2005/8/layout/hierarchy1"/>
    <dgm:cxn modelId="{C6BC7AE1-ACE4-4226-A132-652EC49FA7CF}" type="presParOf" srcId="{AFC4B3DC-7815-48F2-B035-8488C82F9C64}" destId="{DB7C35ED-5DB2-40FA-8730-C834C1525D1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EB715F-76A7-4066-A310-04B12E11808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AT"/>
        </a:p>
      </dgm:t>
    </dgm:pt>
    <dgm:pt modelId="{1C1A2822-6574-4CB6-98DC-5AEB9BFDE25D}">
      <dgm:prSet phldrT="[Text]"/>
      <dgm:spPr/>
      <dgm:t>
        <a:bodyPr/>
        <a:lstStyle/>
        <a:p>
          <a:r>
            <a:rPr lang="de-AT" dirty="0" smtClean="0"/>
            <a:t>Thema 1</a:t>
          </a:r>
          <a:endParaRPr lang="de-AT" dirty="0"/>
        </a:p>
      </dgm:t>
    </dgm:pt>
    <dgm:pt modelId="{7882F5CB-5191-4D5C-BD64-4267B4BD567D}" type="parTrans" cxnId="{EA0D863C-9D58-40FC-9D20-341BF80546B4}">
      <dgm:prSet/>
      <dgm:spPr/>
      <dgm:t>
        <a:bodyPr/>
        <a:lstStyle/>
        <a:p>
          <a:endParaRPr lang="de-AT"/>
        </a:p>
      </dgm:t>
    </dgm:pt>
    <dgm:pt modelId="{F20CF559-A5EA-475F-AAAC-E407E61A37DB}" type="sibTrans" cxnId="{EA0D863C-9D58-40FC-9D20-341BF80546B4}">
      <dgm:prSet/>
      <dgm:spPr/>
      <dgm:t>
        <a:bodyPr/>
        <a:lstStyle/>
        <a:p>
          <a:endParaRPr lang="de-AT"/>
        </a:p>
      </dgm:t>
    </dgm:pt>
    <dgm:pt modelId="{9245FF3A-3A37-4864-88B5-366E08EE8707}">
      <dgm:prSet phldrT="[Text]"/>
      <dgm:spPr/>
      <dgm:t>
        <a:bodyPr/>
        <a:lstStyle/>
        <a:p>
          <a:r>
            <a:rPr lang="de-AT" dirty="0" smtClean="0"/>
            <a:t>Verstehen</a:t>
          </a:r>
          <a:endParaRPr lang="de-AT" dirty="0"/>
        </a:p>
      </dgm:t>
    </dgm:pt>
    <dgm:pt modelId="{3F0E1222-9A63-4434-81F1-A3CA9548F7E5}" type="parTrans" cxnId="{5B2D0099-E504-4373-AF66-5FB16C0DDD79}">
      <dgm:prSet/>
      <dgm:spPr/>
      <dgm:t>
        <a:bodyPr/>
        <a:lstStyle/>
        <a:p>
          <a:endParaRPr lang="de-AT"/>
        </a:p>
      </dgm:t>
    </dgm:pt>
    <dgm:pt modelId="{B9C47FE9-E29A-4427-8E7E-863D00610E4C}" type="sibTrans" cxnId="{5B2D0099-E504-4373-AF66-5FB16C0DDD79}">
      <dgm:prSet/>
      <dgm:spPr/>
      <dgm:t>
        <a:bodyPr/>
        <a:lstStyle/>
        <a:p>
          <a:endParaRPr lang="de-AT"/>
        </a:p>
      </dgm:t>
    </dgm:pt>
    <dgm:pt modelId="{37C2D513-CD9E-4E8E-BB35-4806BBCFF746}">
      <dgm:prSet phldrT="[Text]"/>
      <dgm:spPr/>
      <dgm:t>
        <a:bodyPr/>
        <a:lstStyle/>
        <a:p>
          <a:r>
            <a:rPr lang="de-AT" dirty="0" smtClean="0"/>
            <a:t>Thema 2</a:t>
          </a:r>
          <a:endParaRPr lang="de-AT" dirty="0"/>
        </a:p>
      </dgm:t>
    </dgm:pt>
    <dgm:pt modelId="{35370103-BB65-44B3-BEA6-5BD1A4ED69E5}" type="parTrans" cxnId="{8CE4A805-C487-4F27-89FC-6A2337ADE4F3}">
      <dgm:prSet/>
      <dgm:spPr/>
      <dgm:t>
        <a:bodyPr/>
        <a:lstStyle/>
        <a:p>
          <a:endParaRPr lang="de-AT"/>
        </a:p>
      </dgm:t>
    </dgm:pt>
    <dgm:pt modelId="{9CCDCB66-0E54-4112-9375-3013C3AAEAA6}" type="sibTrans" cxnId="{8CE4A805-C487-4F27-89FC-6A2337ADE4F3}">
      <dgm:prSet/>
      <dgm:spPr/>
      <dgm:t>
        <a:bodyPr/>
        <a:lstStyle/>
        <a:p>
          <a:endParaRPr lang="de-AT"/>
        </a:p>
      </dgm:t>
    </dgm:pt>
    <dgm:pt modelId="{F1A1942D-7AB9-4701-AC39-0A046838A55D}">
      <dgm:prSet phldrT="[Text]"/>
      <dgm:spPr/>
      <dgm:t>
        <a:bodyPr/>
        <a:lstStyle/>
        <a:p>
          <a:r>
            <a:rPr lang="de-AT" smtClean="0"/>
            <a:t>Verstehen</a:t>
          </a:r>
          <a:endParaRPr lang="de-AT" dirty="0"/>
        </a:p>
      </dgm:t>
    </dgm:pt>
    <dgm:pt modelId="{440677F8-B861-4156-8814-DED3BA925762}" type="parTrans" cxnId="{4FB8094B-206D-441B-B3A5-9FE6AF241AAF}">
      <dgm:prSet/>
      <dgm:spPr/>
      <dgm:t>
        <a:bodyPr/>
        <a:lstStyle/>
        <a:p>
          <a:endParaRPr lang="de-AT"/>
        </a:p>
      </dgm:t>
    </dgm:pt>
    <dgm:pt modelId="{0FB86E1B-33E6-4E95-A8EC-DAF24626839E}" type="sibTrans" cxnId="{4FB8094B-206D-441B-B3A5-9FE6AF241AAF}">
      <dgm:prSet/>
      <dgm:spPr/>
      <dgm:t>
        <a:bodyPr/>
        <a:lstStyle/>
        <a:p>
          <a:endParaRPr lang="de-AT"/>
        </a:p>
      </dgm:t>
    </dgm:pt>
    <dgm:pt modelId="{2C39E066-A6C0-4793-9EA1-96CE2CEF4D46}">
      <dgm:prSet phldrT="[Text]"/>
      <dgm:spPr/>
      <dgm:t>
        <a:bodyPr/>
        <a:lstStyle/>
        <a:p>
          <a:r>
            <a:rPr lang="de-AT" dirty="0" smtClean="0"/>
            <a:t>Wissen</a:t>
          </a:r>
          <a:endParaRPr lang="de-AT" dirty="0"/>
        </a:p>
      </dgm:t>
    </dgm:pt>
    <dgm:pt modelId="{EFC97EE0-A472-4954-A13A-3F77622D4FBC}" type="parTrans" cxnId="{532DC5AD-94E4-4318-BBB8-698206217305}">
      <dgm:prSet/>
      <dgm:spPr/>
      <dgm:t>
        <a:bodyPr/>
        <a:lstStyle/>
        <a:p>
          <a:endParaRPr lang="de-AT"/>
        </a:p>
      </dgm:t>
    </dgm:pt>
    <dgm:pt modelId="{C8840EA3-9B52-45BA-AB37-FE739980B938}" type="sibTrans" cxnId="{532DC5AD-94E4-4318-BBB8-698206217305}">
      <dgm:prSet/>
      <dgm:spPr/>
      <dgm:t>
        <a:bodyPr/>
        <a:lstStyle/>
        <a:p>
          <a:endParaRPr lang="de-AT"/>
        </a:p>
      </dgm:t>
    </dgm:pt>
    <dgm:pt modelId="{F47D1356-C6AC-43E7-8C62-0C6FA7C81787}">
      <dgm:prSet phldrT="[Text]"/>
      <dgm:spPr/>
      <dgm:t>
        <a:bodyPr/>
        <a:lstStyle/>
        <a:p>
          <a:r>
            <a:rPr lang="de-AT" dirty="0" smtClean="0"/>
            <a:t>Können</a:t>
          </a:r>
          <a:endParaRPr lang="de-AT" dirty="0"/>
        </a:p>
      </dgm:t>
    </dgm:pt>
    <dgm:pt modelId="{B1531BEE-DAC5-44B6-8C29-5DC30403216A}" type="parTrans" cxnId="{1D72BDC9-818F-46DA-84E9-6279FD4A5F54}">
      <dgm:prSet/>
      <dgm:spPr/>
      <dgm:t>
        <a:bodyPr/>
        <a:lstStyle/>
        <a:p>
          <a:endParaRPr lang="de-AT"/>
        </a:p>
      </dgm:t>
    </dgm:pt>
    <dgm:pt modelId="{907E5A43-240A-4729-9E15-D8D6F5AA20F6}" type="sibTrans" cxnId="{1D72BDC9-818F-46DA-84E9-6279FD4A5F54}">
      <dgm:prSet/>
      <dgm:spPr/>
      <dgm:t>
        <a:bodyPr/>
        <a:lstStyle/>
        <a:p>
          <a:endParaRPr lang="de-AT"/>
        </a:p>
      </dgm:t>
    </dgm:pt>
    <dgm:pt modelId="{D032CD78-0D10-427E-A69B-9F1AF64A3809}">
      <dgm:prSet/>
      <dgm:spPr/>
      <dgm:t>
        <a:bodyPr/>
        <a:lstStyle/>
        <a:p>
          <a:r>
            <a:rPr lang="de-AT" smtClean="0"/>
            <a:t>Wissen</a:t>
          </a:r>
          <a:endParaRPr lang="de-AT" dirty="0"/>
        </a:p>
      </dgm:t>
    </dgm:pt>
    <dgm:pt modelId="{F3E124D3-D417-4593-A556-A2EF158C8580}" type="parTrans" cxnId="{5388E20B-B1F9-451B-BB8D-7DC3277C3AD6}">
      <dgm:prSet/>
      <dgm:spPr/>
      <dgm:t>
        <a:bodyPr/>
        <a:lstStyle/>
        <a:p>
          <a:endParaRPr lang="de-AT"/>
        </a:p>
      </dgm:t>
    </dgm:pt>
    <dgm:pt modelId="{BEF56565-6649-4C79-9C94-9E0E4A67BE6B}" type="sibTrans" cxnId="{5388E20B-B1F9-451B-BB8D-7DC3277C3AD6}">
      <dgm:prSet/>
      <dgm:spPr/>
      <dgm:t>
        <a:bodyPr/>
        <a:lstStyle/>
        <a:p>
          <a:endParaRPr lang="de-AT"/>
        </a:p>
      </dgm:t>
    </dgm:pt>
    <dgm:pt modelId="{D4FFBFD8-E826-48A4-8C47-39324D46FF16}">
      <dgm:prSet/>
      <dgm:spPr/>
      <dgm:t>
        <a:bodyPr/>
        <a:lstStyle/>
        <a:p>
          <a:r>
            <a:rPr lang="de-AT" dirty="0" smtClean="0"/>
            <a:t>Können</a:t>
          </a:r>
          <a:endParaRPr lang="de-AT" dirty="0"/>
        </a:p>
      </dgm:t>
    </dgm:pt>
    <dgm:pt modelId="{B8D5129D-669E-4930-9C41-B736B45049C5}" type="parTrans" cxnId="{A4FE8205-4DD3-492F-BCCD-1930EBE729F2}">
      <dgm:prSet/>
      <dgm:spPr/>
      <dgm:t>
        <a:bodyPr/>
        <a:lstStyle/>
        <a:p>
          <a:endParaRPr lang="de-AT"/>
        </a:p>
      </dgm:t>
    </dgm:pt>
    <dgm:pt modelId="{521CC21C-0624-407B-8ED1-306B9FC8F3AB}" type="sibTrans" cxnId="{A4FE8205-4DD3-492F-BCCD-1930EBE729F2}">
      <dgm:prSet/>
      <dgm:spPr/>
      <dgm:t>
        <a:bodyPr/>
        <a:lstStyle/>
        <a:p>
          <a:endParaRPr lang="de-AT"/>
        </a:p>
      </dgm:t>
    </dgm:pt>
    <dgm:pt modelId="{6AF5BA27-FDED-4D95-BECA-318E62CC4A50}" type="pres">
      <dgm:prSet presAssocID="{06EB715F-76A7-4066-A310-04B12E11808D}" presName="Name0" presStyleCnt="0">
        <dgm:presLayoutVars>
          <dgm:dir/>
          <dgm:animLvl val="lvl"/>
          <dgm:resizeHandles/>
        </dgm:presLayoutVars>
      </dgm:prSet>
      <dgm:spPr/>
      <dgm:t>
        <a:bodyPr/>
        <a:lstStyle/>
        <a:p>
          <a:endParaRPr lang="de-AT"/>
        </a:p>
      </dgm:t>
    </dgm:pt>
    <dgm:pt modelId="{04FD8562-6CC7-462A-8A9C-7C4624AF6CE7}" type="pres">
      <dgm:prSet presAssocID="{1C1A2822-6574-4CB6-98DC-5AEB9BFDE25D}" presName="linNode" presStyleCnt="0"/>
      <dgm:spPr/>
    </dgm:pt>
    <dgm:pt modelId="{68ED1410-D5DC-4E4A-9324-037DE586C5BD}" type="pres">
      <dgm:prSet presAssocID="{1C1A2822-6574-4CB6-98DC-5AEB9BFDE25D}" presName="parentShp" presStyleLbl="node1" presStyleIdx="0" presStyleCnt="2">
        <dgm:presLayoutVars>
          <dgm:bulletEnabled val="1"/>
        </dgm:presLayoutVars>
      </dgm:prSet>
      <dgm:spPr/>
      <dgm:t>
        <a:bodyPr/>
        <a:lstStyle/>
        <a:p>
          <a:endParaRPr lang="de-AT"/>
        </a:p>
      </dgm:t>
    </dgm:pt>
    <dgm:pt modelId="{9A51AA38-17CB-457E-B1CE-A4F2B905FD62}" type="pres">
      <dgm:prSet presAssocID="{1C1A2822-6574-4CB6-98DC-5AEB9BFDE25D}" presName="childShp" presStyleLbl="bgAccFollowNode1" presStyleIdx="0" presStyleCnt="2">
        <dgm:presLayoutVars>
          <dgm:bulletEnabled val="1"/>
        </dgm:presLayoutVars>
      </dgm:prSet>
      <dgm:spPr/>
      <dgm:t>
        <a:bodyPr/>
        <a:lstStyle/>
        <a:p>
          <a:endParaRPr lang="de-AT"/>
        </a:p>
      </dgm:t>
    </dgm:pt>
    <dgm:pt modelId="{E8E610E8-655F-4FE7-A472-AB81463A639C}" type="pres">
      <dgm:prSet presAssocID="{F20CF559-A5EA-475F-AAAC-E407E61A37DB}" presName="spacing" presStyleCnt="0"/>
      <dgm:spPr/>
    </dgm:pt>
    <dgm:pt modelId="{43C03AC4-4681-400C-86CF-665C61295419}" type="pres">
      <dgm:prSet presAssocID="{37C2D513-CD9E-4E8E-BB35-4806BBCFF746}" presName="linNode" presStyleCnt="0"/>
      <dgm:spPr/>
    </dgm:pt>
    <dgm:pt modelId="{F3FA5A28-E49D-4EA5-91A4-D597B0C99064}" type="pres">
      <dgm:prSet presAssocID="{37C2D513-CD9E-4E8E-BB35-4806BBCFF746}" presName="parentShp" presStyleLbl="node1" presStyleIdx="1" presStyleCnt="2">
        <dgm:presLayoutVars>
          <dgm:bulletEnabled val="1"/>
        </dgm:presLayoutVars>
      </dgm:prSet>
      <dgm:spPr/>
      <dgm:t>
        <a:bodyPr/>
        <a:lstStyle/>
        <a:p>
          <a:endParaRPr lang="de-AT"/>
        </a:p>
      </dgm:t>
    </dgm:pt>
    <dgm:pt modelId="{09440F5C-B090-4084-A869-6078D9716F76}" type="pres">
      <dgm:prSet presAssocID="{37C2D513-CD9E-4E8E-BB35-4806BBCFF746}" presName="childShp" presStyleLbl="bgAccFollowNode1" presStyleIdx="1" presStyleCnt="2">
        <dgm:presLayoutVars>
          <dgm:bulletEnabled val="1"/>
        </dgm:presLayoutVars>
      </dgm:prSet>
      <dgm:spPr/>
      <dgm:t>
        <a:bodyPr/>
        <a:lstStyle/>
        <a:p>
          <a:endParaRPr lang="de-AT"/>
        </a:p>
      </dgm:t>
    </dgm:pt>
  </dgm:ptLst>
  <dgm:cxnLst>
    <dgm:cxn modelId="{9190467E-8639-446A-9261-22E01D01A68A}" type="presOf" srcId="{37C2D513-CD9E-4E8E-BB35-4806BBCFF746}" destId="{F3FA5A28-E49D-4EA5-91A4-D597B0C99064}" srcOrd="0" destOrd="0" presId="urn:microsoft.com/office/officeart/2005/8/layout/vList6"/>
    <dgm:cxn modelId="{1D72BDC9-818F-46DA-84E9-6279FD4A5F54}" srcId="{1C1A2822-6574-4CB6-98DC-5AEB9BFDE25D}" destId="{F47D1356-C6AC-43E7-8C62-0C6FA7C81787}" srcOrd="2" destOrd="0" parTransId="{B1531BEE-DAC5-44B6-8C29-5DC30403216A}" sibTransId="{907E5A43-240A-4729-9E15-D8D6F5AA20F6}"/>
    <dgm:cxn modelId="{CAD745A8-8880-4BA7-99CE-3405D87D8C50}" type="presOf" srcId="{D4FFBFD8-E826-48A4-8C47-39324D46FF16}" destId="{09440F5C-B090-4084-A869-6078D9716F76}" srcOrd="0" destOrd="2" presId="urn:microsoft.com/office/officeart/2005/8/layout/vList6"/>
    <dgm:cxn modelId="{A4FE8205-4DD3-492F-BCCD-1930EBE729F2}" srcId="{37C2D513-CD9E-4E8E-BB35-4806BBCFF746}" destId="{D4FFBFD8-E826-48A4-8C47-39324D46FF16}" srcOrd="2" destOrd="0" parTransId="{B8D5129D-669E-4930-9C41-B736B45049C5}" sibTransId="{521CC21C-0624-407B-8ED1-306B9FC8F3AB}"/>
    <dgm:cxn modelId="{6B1B45CF-CE8C-4D3E-8E3B-125A8F964BAF}" type="presOf" srcId="{F47D1356-C6AC-43E7-8C62-0C6FA7C81787}" destId="{9A51AA38-17CB-457E-B1CE-A4F2B905FD62}" srcOrd="0" destOrd="2" presId="urn:microsoft.com/office/officeart/2005/8/layout/vList6"/>
    <dgm:cxn modelId="{EDFD1931-F138-422B-B79D-05F90925F2D6}" type="presOf" srcId="{1C1A2822-6574-4CB6-98DC-5AEB9BFDE25D}" destId="{68ED1410-D5DC-4E4A-9324-037DE586C5BD}" srcOrd="0" destOrd="0" presId="urn:microsoft.com/office/officeart/2005/8/layout/vList6"/>
    <dgm:cxn modelId="{B5D3EE43-E1DF-4318-95EC-16AD9FF483D8}" type="presOf" srcId="{D032CD78-0D10-427E-A69B-9F1AF64A3809}" destId="{09440F5C-B090-4084-A869-6078D9716F76}" srcOrd="0" destOrd="1" presId="urn:microsoft.com/office/officeart/2005/8/layout/vList6"/>
    <dgm:cxn modelId="{864ACDD8-B7C1-44EF-92F0-AF45A3701E57}" type="presOf" srcId="{06EB715F-76A7-4066-A310-04B12E11808D}" destId="{6AF5BA27-FDED-4D95-BECA-318E62CC4A50}" srcOrd="0" destOrd="0" presId="urn:microsoft.com/office/officeart/2005/8/layout/vList6"/>
    <dgm:cxn modelId="{8CE4A805-C487-4F27-89FC-6A2337ADE4F3}" srcId="{06EB715F-76A7-4066-A310-04B12E11808D}" destId="{37C2D513-CD9E-4E8E-BB35-4806BBCFF746}" srcOrd="1" destOrd="0" parTransId="{35370103-BB65-44B3-BEA6-5BD1A4ED69E5}" sibTransId="{9CCDCB66-0E54-4112-9375-3013C3AAEAA6}"/>
    <dgm:cxn modelId="{06F2EDB4-5722-4FBF-A9DD-7B6478EAEC2C}" type="presOf" srcId="{F1A1942D-7AB9-4701-AC39-0A046838A55D}" destId="{09440F5C-B090-4084-A869-6078D9716F76}" srcOrd="0" destOrd="0" presId="urn:microsoft.com/office/officeart/2005/8/layout/vList6"/>
    <dgm:cxn modelId="{532DC5AD-94E4-4318-BBB8-698206217305}" srcId="{1C1A2822-6574-4CB6-98DC-5AEB9BFDE25D}" destId="{2C39E066-A6C0-4793-9EA1-96CE2CEF4D46}" srcOrd="1" destOrd="0" parTransId="{EFC97EE0-A472-4954-A13A-3F77622D4FBC}" sibTransId="{C8840EA3-9B52-45BA-AB37-FE739980B938}"/>
    <dgm:cxn modelId="{CE95FD27-E0C1-4437-942B-AB980EAF47E3}" type="presOf" srcId="{2C39E066-A6C0-4793-9EA1-96CE2CEF4D46}" destId="{9A51AA38-17CB-457E-B1CE-A4F2B905FD62}" srcOrd="0" destOrd="1" presId="urn:microsoft.com/office/officeart/2005/8/layout/vList6"/>
    <dgm:cxn modelId="{4FB8094B-206D-441B-B3A5-9FE6AF241AAF}" srcId="{37C2D513-CD9E-4E8E-BB35-4806BBCFF746}" destId="{F1A1942D-7AB9-4701-AC39-0A046838A55D}" srcOrd="0" destOrd="0" parTransId="{440677F8-B861-4156-8814-DED3BA925762}" sibTransId="{0FB86E1B-33E6-4E95-A8EC-DAF24626839E}"/>
    <dgm:cxn modelId="{77C9295A-E303-4E85-89E2-F76A1CF096EC}" type="presOf" srcId="{9245FF3A-3A37-4864-88B5-366E08EE8707}" destId="{9A51AA38-17CB-457E-B1CE-A4F2B905FD62}" srcOrd="0" destOrd="0" presId="urn:microsoft.com/office/officeart/2005/8/layout/vList6"/>
    <dgm:cxn modelId="{5B2D0099-E504-4373-AF66-5FB16C0DDD79}" srcId="{1C1A2822-6574-4CB6-98DC-5AEB9BFDE25D}" destId="{9245FF3A-3A37-4864-88B5-366E08EE8707}" srcOrd="0" destOrd="0" parTransId="{3F0E1222-9A63-4434-81F1-A3CA9548F7E5}" sibTransId="{B9C47FE9-E29A-4427-8E7E-863D00610E4C}"/>
    <dgm:cxn modelId="{EA0D863C-9D58-40FC-9D20-341BF80546B4}" srcId="{06EB715F-76A7-4066-A310-04B12E11808D}" destId="{1C1A2822-6574-4CB6-98DC-5AEB9BFDE25D}" srcOrd="0" destOrd="0" parTransId="{7882F5CB-5191-4D5C-BD64-4267B4BD567D}" sibTransId="{F20CF559-A5EA-475F-AAAC-E407E61A37DB}"/>
    <dgm:cxn modelId="{5388E20B-B1F9-451B-BB8D-7DC3277C3AD6}" srcId="{37C2D513-CD9E-4E8E-BB35-4806BBCFF746}" destId="{D032CD78-0D10-427E-A69B-9F1AF64A3809}" srcOrd="1" destOrd="0" parTransId="{F3E124D3-D417-4593-A556-A2EF158C8580}" sibTransId="{BEF56565-6649-4C79-9C94-9E0E4A67BE6B}"/>
    <dgm:cxn modelId="{9639B1BA-6920-438C-BE4F-CBFF39DDCC5A}" type="presParOf" srcId="{6AF5BA27-FDED-4D95-BECA-318E62CC4A50}" destId="{04FD8562-6CC7-462A-8A9C-7C4624AF6CE7}" srcOrd="0" destOrd="0" presId="urn:microsoft.com/office/officeart/2005/8/layout/vList6"/>
    <dgm:cxn modelId="{5E90B166-DE0C-41AF-BA3D-A9CC87C2EB0F}" type="presParOf" srcId="{04FD8562-6CC7-462A-8A9C-7C4624AF6CE7}" destId="{68ED1410-D5DC-4E4A-9324-037DE586C5BD}" srcOrd="0" destOrd="0" presId="urn:microsoft.com/office/officeart/2005/8/layout/vList6"/>
    <dgm:cxn modelId="{3577C0B2-5AF9-4E55-BD93-4C4DE32CC62F}" type="presParOf" srcId="{04FD8562-6CC7-462A-8A9C-7C4624AF6CE7}" destId="{9A51AA38-17CB-457E-B1CE-A4F2B905FD62}" srcOrd="1" destOrd="0" presId="urn:microsoft.com/office/officeart/2005/8/layout/vList6"/>
    <dgm:cxn modelId="{3A2753DC-7427-46F3-84E8-7B972A844A14}" type="presParOf" srcId="{6AF5BA27-FDED-4D95-BECA-318E62CC4A50}" destId="{E8E610E8-655F-4FE7-A472-AB81463A639C}" srcOrd="1" destOrd="0" presId="urn:microsoft.com/office/officeart/2005/8/layout/vList6"/>
    <dgm:cxn modelId="{830B1407-5F28-44D4-9E06-E318C589FF21}" type="presParOf" srcId="{6AF5BA27-FDED-4D95-BECA-318E62CC4A50}" destId="{43C03AC4-4681-400C-86CF-665C61295419}" srcOrd="2" destOrd="0" presId="urn:microsoft.com/office/officeart/2005/8/layout/vList6"/>
    <dgm:cxn modelId="{86B924EF-6415-4D6B-A75A-DA9F65A502B6}" type="presParOf" srcId="{43C03AC4-4681-400C-86CF-665C61295419}" destId="{F3FA5A28-E49D-4EA5-91A4-D597B0C99064}" srcOrd="0" destOrd="0" presId="urn:microsoft.com/office/officeart/2005/8/layout/vList6"/>
    <dgm:cxn modelId="{BA7054D5-2F7D-49D0-8F79-59E6658AB9D1}" type="presParOf" srcId="{43C03AC4-4681-400C-86CF-665C61295419}" destId="{09440F5C-B090-4084-A869-6078D9716F7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9F1C-5782-473E-BA7D-E49E196D4410}">
      <dsp:nvSpPr>
        <dsp:cNvPr id="0" name=""/>
        <dsp:cNvSpPr/>
      </dsp:nvSpPr>
      <dsp:spPr>
        <a:xfrm>
          <a:off x="1579003" y="1071848"/>
          <a:ext cx="5071593" cy="59665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C0F7A-1368-4BB1-85D7-33D123B9309C}">
      <dsp:nvSpPr>
        <dsp:cNvPr id="0" name=""/>
        <dsp:cNvSpPr/>
      </dsp:nvSpPr>
      <dsp:spPr>
        <a:xfrm>
          <a:off x="1579003" y="1295929"/>
          <a:ext cx="372577" cy="3725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F5B20-B775-4F73-AE70-EB85E0BD2F74}">
      <dsp:nvSpPr>
        <dsp:cNvPr id="0" name=""/>
        <dsp:cNvSpPr/>
      </dsp:nvSpPr>
      <dsp:spPr>
        <a:xfrm>
          <a:off x="1579003" y="0"/>
          <a:ext cx="5071593" cy="1071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95" tIns="74930" rIns="112395" bIns="74930" numCol="1" spcCol="1270" anchor="ctr" anchorCtr="0">
          <a:noAutofit/>
        </a:bodyPr>
        <a:lstStyle/>
        <a:p>
          <a:pPr lvl="0" algn="l" defTabSz="2622550">
            <a:lnSpc>
              <a:spcPct val="90000"/>
            </a:lnSpc>
            <a:spcBef>
              <a:spcPct val="0"/>
            </a:spcBef>
            <a:spcAft>
              <a:spcPct val="35000"/>
            </a:spcAft>
          </a:pPr>
          <a:r>
            <a:rPr lang="de-AT" sz="5900" kern="1200" dirty="0" smtClean="0"/>
            <a:t>Verstehen, dass</a:t>
          </a:r>
          <a:endParaRPr lang="de-AT" sz="5900" kern="1200" dirty="0"/>
        </a:p>
      </dsp:txBody>
      <dsp:txXfrm>
        <a:off x="1579003" y="0"/>
        <a:ext cx="5071593" cy="1071848"/>
      </dsp:txXfrm>
    </dsp:sp>
    <dsp:sp modelId="{94D3E8C8-C70E-403F-AC71-8ED4E42DA5ED}">
      <dsp:nvSpPr>
        <dsp:cNvPr id="0" name=""/>
        <dsp:cNvSpPr/>
      </dsp:nvSpPr>
      <dsp:spPr>
        <a:xfrm>
          <a:off x="1579003" y="2164396"/>
          <a:ext cx="372568" cy="3725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BBC0A-4A18-473D-B80A-BB9500F67DB6}">
      <dsp:nvSpPr>
        <dsp:cNvPr id="0" name=""/>
        <dsp:cNvSpPr/>
      </dsp:nvSpPr>
      <dsp:spPr>
        <a:xfrm>
          <a:off x="1934014" y="1916451"/>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de-AT" sz="2000" kern="1200" dirty="0" smtClean="0"/>
            <a:t>Das Ziel das Ziel ist.</a:t>
          </a:r>
          <a:endParaRPr lang="de-AT" sz="2000" kern="1200" dirty="0"/>
        </a:p>
      </dsp:txBody>
      <dsp:txXfrm>
        <a:off x="1934014" y="1916451"/>
        <a:ext cx="4716581" cy="868457"/>
      </dsp:txXfrm>
    </dsp:sp>
    <dsp:sp modelId="{9AC21D08-6F95-4D51-A58C-8A74471FAA19}">
      <dsp:nvSpPr>
        <dsp:cNvPr id="0" name=""/>
        <dsp:cNvSpPr/>
      </dsp:nvSpPr>
      <dsp:spPr>
        <a:xfrm>
          <a:off x="1579003" y="3032854"/>
          <a:ext cx="372568" cy="3725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C627D5-FAD3-4EA6-97FB-B810E08DBF5E}">
      <dsp:nvSpPr>
        <dsp:cNvPr id="0" name=""/>
        <dsp:cNvSpPr/>
      </dsp:nvSpPr>
      <dsp:spPr>
        <a:xfrm>
          <a:off x="1934014" y="2784909"/>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de-AT" sz="2000" kern="1200" dirty="0" smtClean="0"/>
            <a:t>Klares Curriculum das Lernen und das Lehren stärkt.</a:t>
          </a:r>
          <a:endParaRPr lang="de-AT" sz="2000" kern="1200" dirty="0"/>
        </a:p>
      </dsp:txBody>
      <dsp:txXfrm>
        <a:off x="1934014" y="2784909"/>
        <a:ext cx="4716581" cy="868457"/>
      </dsp:txXfrm>
    </dsp:sp>
    <dsp:sp modelId="{A2C3893A-7A3A-4731-BCD6-E29AC687063E}">
      <dsp:nvSpPr>
        <dsp:cNvPr id="0" name=""/>
        <dsp:cNvSpPr/>
      </dsp:nvSpPr>
      <dsp:spPr>
        <a:xfrm>
          <a:off x="1579003" y="3901311"/>
          <a:ext cx="372568" cy="3725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C46C1-6A48-4E06-8828-F9CBBB438B93}">
      <dsp:nvSpPr>
        <dsp:cNvPr id="0" name=""/>
        <dsp:cNvSpPr/>
      </dsp:nvSpPr>
      <dsp:spPr>
        <a:xfrm>
          <a:off x="1934014" y="3653367"/>
          <a:ext cx="4716581" cy="86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de-AT" sz="2000" kern="1200" dirty="0" smtClean="0"/>
            <a:t>Transparente Kriterien dem Lernen dienen.</a:t>
          </a:r>
          <a:endParaRPr lang="de-AT" sz="2000" kern="1200" dirty="0"/>
        </a:p>
      </dsp:txBody>
      <dsp:txXfrm>
        <a:off x="1934014" y="3653367"/>
        <a:ext cx="4716581" cy="868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9F1C-5782-473E-BA7D-E49E196D4410}">
      <dsp:nvSpPr>
        <dsp:cNvPr id="0" name=""/>
        <dsp:cNvSpPr/>
      </dsp:nvSpPr>
      <dsp:spPr>
        <a:xfrm>
          <a:off x="2070" y="920102"/>
          <a:ext cx="4353586" cy="51218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C0F7A-1368-4BB1-85D7-33D123B9309C}">
      <dsp:nvSpPr>
        <dsp:cNvPr id="0" name=""/>
        <dsp:cNvSpPr/>
      </dsp:nvSpPr>
      <dsp:spPr>
        <a:xfrm>
          <a:off x="2070" y="1112458"/>
          <a:ext cx="319830" cy="31983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F5B20-B775-4F73-AE70-EB85E0BD2F74}">
      <dsp:nvSpPr>
        <dsp:cNvPr id="0" name=""/>
        <dsp:cNvSpPr/>
      </dsp:nvSpPr>
      <dsp:spPr>
        <a:xfrm>
          <a:off x="2070" y="0"/>
          <a:ext cx="4353586" cy="92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75" tIns="69850" rIns="104775" bIns="69850" numCol="1" spcCol="1270" anchor="ctr" anchorCtr="0">
          <a:noAutofit/>
        </a:bodyPr>
        <a:lstStyle/>
        <a:p>
          <a:pPr lvl="0" algn="l" defTabSz="2444750">
            <a:lnSpc>
              <a:spcPct val="90000"/>
            </a:lnSpc>
            <a:spcBef>
              <a:spcPct val="0"/>
            </a:spcBef>
            <a:spcAft>
              <a:spcPct val="35000"/>
            </a:spcAft>
          </a:pPr>
          <a:r>
            <a:rPr lang="de-AT" sz="5500" kern="1200" dirty="0" smtClean="0"/>
            <a:t>Wissen</a:t>
          </a:r>
          <a:endParaRPr lang="de-AT" sz="5500" kern="1200" dirty="0"/>
        </a:p>
      </dsp:txBody>
      <dsp:txXfrm>
        <a:off x="2070" y="0"/>
        <a:ext cx="4353586" cy="920102"/>
      </dsp:txXfrm>
    </dsp:sp>
    <dsp:sp modelId="{451B15F0-E7A1-407F-B6F7-16ECFC7B6567}">
      <dsp:nvSpPr>
        <dsp:cNvPr id="0" name=""/>
        <dsp:cNvSpPr/>
      </dsp:nvSpPr>
      <dsp:spPr>
        <a:xfrm>
          <a:off x="2070" y="1857973"/>
          <a:ext cx="319822" cy="31982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545522-AA4E-4CC6-B909-B3B08EA944BC}">
      <dsp:nvSpPr>
        <dsp:cNvPr id="0" name=""/>
        <dsp:cNvSpPr/>
      </dsp:nvSpPr>
      <dsp:spPr>
        <a:xfrm>
          <a:off x="306821" y="1645131"/>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dirty="0" smtClean="0"/>
            <a:t>Begriffe: Lerndesign, Kernidee, Kernfrage, Kriterien, Beurteilungsraster</a:t>
          </a:r>
          <a:endParaRPr lang="de-AT" sz="1700" kern="1200" dirty="0"/>
        </a:p>
      </dsp:txBody>
      <dsp:txXfrm>
        <a:off x="306821" y="1645131"/>
        <a:ext cx="4048835" cy="745506"/>
      </dsp:txXfrm>
    </dsp:sp>
    <dsp:sp modelId="{729449DB-57C7-417C-8F4D-093ADA77DBDE}">
      <dsp:nvSpPr>
        <dsp:cNvPr id="0" name=""/>
        <dsp:cNvSpPr/>
      </dsp:nvSpPr>
      <dsp:spPr>
        <a:xfrm>
          <a:off x="2070" y="2603479"/>
          <a:ext cx="319822" cy="319822"/>
        </a:xfrm>
        <a:prstGeom prst="rect">
          <a:avLst/>
        </a:prstGeom>
        <a:solidFill>
          <a:schemeClr val="lt1">
            <a:hueOff val="0"/>
            <a:satOff val="0"/>
            <a:lumOff val="0"/>
            <a:alphaOff val="0"/>
          </a:schemeClr>
        </a:solidFill>
        <a:ln w="25400" cap="flat" cmpd="sng" algn="ctr">
          <a:solidFill>
            <a:schemeClr val="accent2">
              <a:hueOff val="668788"/>
              <a:satOff val="-834"/>
              <a:lumOff val="196"/>
              <a:alphaOff val="0"/>
            </a:schemeClr>
          </a:solidFill>
          <a:prstDash val="solid"/>
        </a:ln>
        <a:effectLst/>
      </dsp:spPr>
      <dsp:style>
        <a:lnRef idx="2">
          <a:scrgbClr r="0" g="0" b="0"/>
        </a:lnRef>
        <a:fillRef idx="1">
          <a:scrgbClr r="0" g="0" b="0"/>
        </a:fillRef>
        <a:effectRef idx="0">
          <a:scrgbClr r="0" g="0" b="0"/>
        </a:effectRef>
        <a:fontRef idx="minor"/>
      </dsp:style>
    </dsp:sp>
    <dsp:sp modelId="{77F4B676-B207-486B-B12F-35EC08D8FC2A}">
      <dsp:nvSpPr>
        <dsp:cNvPr id="0" name=""/>
        <dsp:cNvSpPr/>
      </dsp:nvSpPr>
      <dsp:spPr>
        <a:xfrm>
          <a:off x="306821" y="2390637"/>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dirty="0" smtClean="0"/>
            <a:t>Bedingte und unbedingte Elemente eines Lerndesigns</a:t>
          </a:r>
          <a:endParaRPr lang="de-AT" sz="1700" kern="1200" dirty="0"/>
        </a:p>
      </dsp:txBody>
      <dsp:txXfrm>
        <a:off x="306821" y="2390637"/>
        <a:ext cx="4048835" cy="745506"/>
      </dsp:txXfrm>
    </dsp:sp>
    <dsp:sp modelId="{C273422E-6944-430B-A3D8-365DB714E296}">
      <dsp:nvSpPr>
        <dsp:cNvPr id="0" name=""/>
        <dsp:cNvSpPr/>
      </dsp:nvSpPr>
      <dsp:spPr>
        <a:xfrm>
          <a:off x="2070" y="3348986"/>
          <a:ext cx="319822" cy="319822"/>
        </a:xfrm>
        <a:prstGeom prst="rect">
          <a:avLst/>
        </a:prstGeom>
        <a:solidFill>
          <a:schemeClr val="lt1">
            <a:hueOff val="0"/>
            <a:satOff val="0"/>
            <a:lumOff val="0"/>
            <a:alphaOff val="0"/>
          </a:schemeClr>
        </a:solidFill>
        <a:ln w="25400" cap="flat" cmpd="sng" algn="ctr">
          <a:solidFill>
            <a:schemeClr val="accent2">
              <a:hueOff val="1337577"/>
              <a:satOff val="-1668"/>
              <a:lumOff val="392"/>
              <a:alphaOff val="0"/>
            </a:schemeClr>
          </a:solidFill>
          <a:prstDash val="solid"/>
        </a:ln>
        <a:effectLst/>
      </dsp:spPr>
      <dsp:style>
        <a:lnRef idx="2">
          <a:scrgbClr r="0" g="0" b="0"/>
        </a:lnRef>
        <a:fillRef idx="1">
          <a:scrgbClr r="0" g="0" b="0"/>
        </a:fillRef>
        <a:effectRef idx="0">
          <a:scrgbClr r="0" g="0" b="0"/>
        </a:effectRef>
        <a:fontRef idx="minor"/>
      </dsp:style>
    </dsp:sp>
    <dsp:sp modelId="{354413E7-AC64-4CAB-9419-A522CACD5065}">
      <dsp:nvSpPr>
        <dsp:cNvPr id="0" name=""/>
        <dsp:cNvSpPr/>
      </dsp:nvSpPr>
      <dsp:spPr>
        <a:xfrm>
          <a:off x="306821" y="3136144"/>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dirty="0" smtClean="0"/>
            <a:t>Prozessabläufe</a:t>
          </a:r>
          <a:endParaRPr lang="de-AT" sz="1700" kern="1200" dirty="0"/>
        </a:p>
      </dsp:txBody>
      <dsp:txXfrm>
        <a:off x="306821" y="3136144"/>
        <a:ext cx="4048835" cy="745506"/>
      </dsp:txXfrm>
    </dsp:sp>
    <dsp:sp modelId="{69AE05D5-954F-40A0-BB9B-22E3E69661C2}">
      <dsp:nvSpPr>
        <dsp:cNvPr id="0" name=""/>
        <dsp:cNvSpPr/>
      </dsp:nvSpPr>
      <dsp:spPr>
        <a:xfrm>
          <a:off x="2070" y="4094492"/>
          <a:ext cx="319822" cy="319822"/>
        </a:xfrm>
        <a:prstGeom prst="rect">
          <a:avLst/>
        </a:prstGeom>
        <a:solidFill>
          <a:schemeClr val="lt1">
            <a:hueOff val="0"/>
            <a:satOff val="0"/>
            <a:lumOff val="0"/>
            <a:alphaOff val="0"/>
          </a:schemeClr>
        </a:solidFill>
        <a:ln w="25400" cap="flat" cmpd="sng" algn="ctr">
          <a:solidFill>
            <a:schemeClr val="accent2">
              <a:hueOff val="2006365"/>
              <a:satOff val="-2502"/>
              <a:lumOff val="588"/>
              <a:alphaOff val="0"/>
            </a:schemeClr>
          </a:solidFill>
          <a:prstDash val="solid"/>
        </a:ln>
        <a:effectLst/>
      </dsp:spPr>
      <dsp:style>
        <a:lnRef idx="2">
          <a:scrgbClr r="0" g="0" b="0"/>
        </a:lnRef>
        <a:fillRef idx="1">
          <a:scrgbClr r="0" g="0" b="0"/>
        </a:fillRef>
        <a:effectRef idx="0">
          <a:scrgbClr r="0" g="0" b="0"/>
        </a:effectRef>
        <a:fontRef idx="minor"/>
      </dsp:style>
    </dsp:sp>
    <dsp:sp modelId="{ADBF8C79-1A07-46DD-86F8-A695FB7FF42C}">
      <dsp:nvSpPr>
        <dsp:cNvPr id="0" name=""/>
        <dsp:cNvSpPr/>
      </dsp:nvSpPr>
      <dsp:spPr>
        <a:xfrm>
          <a:off x="306821" y="3881650"/>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dirty="0" smtClean="0"/>
            <a:t>Vorwissen: Fachlehrplan und </a:t>
          </a:r>
          <a:r>
            <a:rPr lang="de-AT" sz="1700" kern="1200" dirty="0" err="1" smtClean="0"/>
            <a:t>BiSta</a:t>
          </a:r>
          <a:r>
            <a:rPr lang="de-AT" sz="1700" kern="1200" dirty="0" smtClean="0"/>
            <a:t>, Ressourcen</a:t>
          </a:r>
          <a:endParaRPr lang="de-AT" sz="1700" kern="1200" dirty="0"/>
        </a:p>
      </dsp:txBody>
      <dsp:txXfrm>
        <a:off x="306821" y="3881650"/>
        <a:ext cx="4048835" cy="745506"/>
      </dsp:txXfrm>
    </dsp:sp>
    <dsp:sp modelId="{8D0DF37C-9F1E-4500-9DE2-4ED11C531C24}">
      <dsp:nvSpPr>
        <dsp:cNvPr id="0" name=""/>
        <dsp:cNvSpPr/>
      </dsp:nvSpPr>
      <dsp:spPr>
        <a:xfrm>
          <a:off x="4573335" y="920102"/>
          <a:ext cx="4353586" cy="512186"/>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1A2BE0-A1FC-46CB-86F9-AEEA2B38C8F0}">
      <dsp:nvSpPr>
        <dsp:cNvPr id="0" name=""/>
        <dsp:cNvSpPr/>
      </dsp:nvSpPr>
      <dsp:spPr>
        <a:xfrm>
          <a:off x="4573335" y="1112458"/>
          <a:ext cx="319830" cy="31983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E1601BF5-8A79-4E3B-BC73-25E6F83AF5F8}">
      <dsp:nvSpPr>
        <dsp:cNvPr id="0" name=""/>
        <dsp:cNvSpPr/>
      </dsp:nvSpPr>
      <dsp:spPr>
        <a:xfrm>
          <a:off x="4573335" y="0"/>
          <a:ext cx="4353586" cy="92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75" tIns="69850" rIns="104775" bIns="69850" numCol="1" spcCol="1270" anchor="ctr" anchorCtr="0">
          <a:noAutofit/>
        </a:bodyPr>
        <a:lstStyle/>
        <a:p>
          <a:pPr lvl="0" algn="l" defTabSz="2444750">
            <a:lnSpc>
              <a:spcPct val="90000"/>
            </a:lnSpc>
            <a:spcBef>
              <a:spcPct val="0"/>
            </a:spcBef>
            <a:spcAft>
              <a:spcPct val="35000"/>
            </a:spcAft>
          </a:pPr>
          <a:r>
            <a:rPr lang="de-AT" sz="5500" kern="1200" dirty="0" smtClean="0"/>
            <a:t>Tun Können</a:t>
          </a:r>
          <a:endParaRPr lang="de-AT" sz="5500" kern="1200" dirty="0"/>
        </a:p>
      </dsp:txBody>
      <dsp:txXfrm>
        <a:off x="4573335" y="0"/>
        <a:ext cx="4353586" cy="920102"/>
      </dsp:txXfrm>
    </dsp:sp>
    <dsp:sp modelId="{EBE5236A-A443-49F0-A648-E9969802FB72}">
      <dsp:nvSpPr>
        <dsp:cNvPr id="0" name=""/>
        <dsp:cNvSpPr/>
      </dsp:nvSpPr>
      <dsp:spPr>
        <a:xfrm>
          <a:off x="4573335" y="1857973"/>
          <a:ext cx="319822" cy="319822"/>
        </a:xfrm>
        <a:prstGeom prst="rect">
          <a:avLst/>
        </a:prstGeom>
        <a:solidFill>
          <a:schemeClr val="lt1">
            <a:hueOff val="0"/>
            <a:satOff val="0"/>
            <a:lumOff val="0"/>
            <a:alphaOff val="0"/>
          </a:schemeClr>
        </a:solidFill>
        <a:ln w="25400" cap="flat" cmpd="sng" algn="ctr">
          <a:solidFill>
            <a:schemeClr val="accent2">
              <a:hueOff val="2675154"/>
              <a:satOff val="-3337"/>
              <a:lumOff val="785"/>
              <a:alphaOff val="0"/>
            </a:schemeClr>
          </a:solidFill>
          <a:prstDash val="solid"/>
        </a:ln>
        <a:effectLst/>
      </dsp:spPr>
      <dsp:style>
        <a:lnRef idx="2">
          <a:scrgbClr r="0" g="0" b="0"/>
        </a:lnRef>
        <a:fillRef idx="1">
          <a:scrgbClr r="0" g="0" b="0"/>
        </a:fillRef>
        <a:effectRef idx="0">
          <a:scrgbClr r="0" g="0" b="0"/>
        </a:effectRef>
        <a:fontRef idx="minor"/>
      </dsp:style>
    </dsp:sp>
    <dsp:sp modelId="{365871B1-521B-40C4-B98B-3C6EB882109D}">
      <dsp:nvSpPr>
        <dsp:cNvPr id="0" name=""/>
        <dsp:cNvSpPr/>
      </dsp:nvSpPr>
      <dsp:spPr>
        <a:xfrm>
          <a:off x="4878086" y="1645131"/>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dirty="0" smtClean="0"/>
            <a:t>Lerndesign (Lernziele, Aufgaben, Beurteilungsraster) erstellen</a:t>
          </a:r>
          <a:endParaRPr lang="de-AT" sz="1700" kern="1200" dirty="0"/>
        </a:p>
      </dsp:txBody>
      <dsp:txXfrm>
        <a:off x="4878086" y="1645131"/>
        <a:ext cx="4048835" cy="745506"/>
      </dsp:txXfrm>
    </dsp:sp>
    <dsp:sp modelId="{DB4BD97E-6383-43BB-AF01-E752EF396FC3}">
      <dsp:nvSpPr>
        <dsp:cNvPr id="0" name=""/>
        <dsp:cNvSpPr/>
      </dsp:nvSpPr>
      <dsp:spPr>
        <a:xfrm>
          <a:off x="4573335" y="2603479"/>
          <a:ext cx="319822" cy="319822"/>
        </a:xfrm>
        <a:prstGeom prst="rect">
          <a:avLst/>
        </a:prstGeom>
        <a:solidFill>
          <a:schemeClr val="lt1">
            <a:hueOff val="0"/>
            <a:satOff val="0"/>
            <a:lumOff val="0"/>
            <a:alphaOff val="0"/>
          </a:schemeClr>
        </a:solidFill>
        <a:ln w="25400" cap="flat" cmpd="sng" algn="ctr">
          <a:solidFill>
            <a:schemeClr val="accent2">
              <a:hueOff val="3343942"/>
              <a:satOff val="-4171"/>
              <a:lumOff val="981"/>
              <a:alphaOff val="0"/>
            </a:schemeClr>
          </a:solidFill>
          <a:prstDash val="solid"/>
        </a:ln>
        <a:effectLst/>
      </dsp:spPr>
      <dsp:style>
        <a:lnRef idx="2">
          <a:scrgbClr r="0" g="0" b="0"/>
        </a:lnRef>
        <a:fillRef idx="1">
          <a:scrgbClr r="0" g="0" b="0"/>
        </a:fillRef>
        <a:effectRef idx="0">
          <a:scrgbClr r="0" g="0" b="0"/>
        </a:effectRef>
        <a:fontRef idx="minor"/>
      </dsp:style>
    </dsp:sp>
    <dsp:sp modelId="{4B845F52-8E27-41A3-9A9B-1CF503925EF0}">
      <dsp:nvSpPr>
        <dsp:cNvPr id="0" name=""/>
        <dsp:cNvSpPr/>
      </dsp:nvSpPr>
      <dsp:spPr>
        <a:xfrm>
          <a:off x="4878086" y="2390637"/>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dirty="0" smtClean="0"/>
            <a:t>Lerndesignqualität selbst beurteilen</a:t>
          </a:r>
          <a:endParaRPr lang="de-AT" sz="1700" kern="1200" dirty="0"/>
        </a:p>
      </dsp:txBody>
      <dsp:txXfrm>
        <a:off x="4878086" y="2390637"/>
        <a:ext cx="4048835" cy="745506"/>
      </dsp:txXfrm>
    </dsp:sp>
    <dsp:sp modelId="{C0D1C6E3-117E-4C81-8B70-C7A10954F734}">
      <dsp:nvSpPr>
        <dsp:cNvPr id="0" name=""/>
        <dsp:cNvSpPr/>
      </dsp:nvSpPr>
      <dsp:spPr>
        <a:xfrm>
          <a:off x="4573335" y="3348986"/>
          <a:ext cx="319822" cy="319822"/>
        </a:xfrm>
        <a:prstGeom prst="rect">
          <a:avLst/>
        </a:prstGeom>
        <a:solidFill>
          <a:schemeClr val="lt1">
            <a:hueOff val="0"/>
            <a:satOff val="0"/>
            <a:lumOff val="0"/>
            <a:alphaOff val="0"/>
          </a:schemeClr>
        </a:solidFill>
        <a:ln w="25400" cap="flat" cmpd="sng" algn="ctr">
          <a:solidFill>
            <a:schemeClr val="accent2">
              <a:hueOff val="4012731"/>
              <a:satOff val="-5005"/>
              <a:lumOff val="1177"/>
              <a:alphaOff val="0"/>
            </a:schemeClr>
          </a:solidFill>
          <a:prstDash val="solid"/>
        </a:ln>
        <a:effectLst/>
      </dsp:spPr>
      <dsp:style>
        <a:lnRef idx="2">
          <a:scrgbClr r="0" g="0" b="0"/>
        </a:lnRef>
        <a:fillRef idx="1">
          <a:scrgbClr r="0" g="0" b="0"/>
        </a:fillRef>
        <a:effectRef idx="0">
          <a:scrgbClr r="0" g="0" b="0"/>
        </a:effectRef>
        <a:fontRef idx="minor"/>
      </dsp:style>
    </dsp:sp>
    <dsp:sp modelId="{121CAB73-4C1E-4D96-9088-929AE3248C9C}">
      <dsp:nvSpPr>
        <dsp:cNvPr id="0" name=""/>
        <dsp:cNvSpPr/>
      </dsp:nvSpPr>
      <dsp:spPr>
        <a:xfrm>
          <a:off x="4878086" y="3136144"/>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dirty="0" smtClean="0"/>
            <a:t>Jahresplanung entsprechend gestalten</a:t>
          </a:r>
          <a:endParaRPr lang="de-AT" sz="1700" kern="1200" dirty="0"/>
        </a:p>
      </dsp:txBody>
      <dsp:txXfrm>
        <a:off x="4878086" y="3136144"/>
        <a:ext cx="4048835" cy="745506"/>
      </dsp:txXfrm>
    </dsp:sp>
    <dsp:sp modelId="{CB60D3F1-65C6-4962-8E75-94F9B6A11876}">
      <dsp:nvSpPr>
        <dsp:cNvPr id="0" name=""/>
        <dsp:cNvSpPr/>
      </dsp:nvSpPr>
      <dsp:spPr>
        <a:xfrm>
          <a:off x="4573335" y="4094492"/>
          <a:ext cx="319822" cy="319822"/>
        </a:xfrm>
        <a:prstGeom prst="rect">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F09A11E2-2229-4DB1-B47E-8BC4983DA313}">
      <dsp:nvSpPr>
        <dsp:cNvPr id="0" name=""/>
        <dsp:cNvSpPr/>
      </dsp:nvSpPr>
      <dsp:spPr>
        <a:xfrm>
          <a:off x="4878086" y="3881650"/>
          <a:ext cx="4048835" cy="74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lang="de-AT" sz="1700" kern="1200" smtClean="0"/>
            <a:t>Lerndesignprozess anleiten und begleiten</a:t>
          </a:r>
          <a:endParaRPr lang="de-AT" sz="1700" kern="1200" dirty="0"/>
        </a:p>
      </dsp:txBody>
      <dsp:txXfrm>
        <a:off x="4878086" y="3881650"/>
        <a:ext cx="4048835" cy="745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1C0D4-8DDF-4E97-A656-2389ED3983FE}">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AT" sz="2700" kern="1200" dirty="0" smtClean="0"/>
            <a:t>Was es ist</a:t>
          </a:r>
          <a:endParaRPr lang="de-AT" sz="2700" kern="1200" dirty="0"/>
        </a:p>
      </dsp:txBody>
      <dsp:txXfrm rot="5400000">
        <a:off x="0" y="0"/>
        <a:ext cx="3048000" cy="1524000"/>
      </dsp:txXfrm>
    </dsp:sp>
    <dsp:sp modelId="{44B41111-CAB6-4ADD-8A06-E6D8B40C4459}">
      <dsp:nvSpPr>
        <dsp:cNvPr id="0" name=""/>
        <dsp:cNvSpPr/>
      </dsp:nvSpPr>
      <dsp:spPr>
        <a:xfrm>
          <a:off x="3048000" y="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AT" sz="2700" kern="1200" dirty="0" smtClean="0"/>
            <a:t>Was es nicht ist</a:t>
          </a:r>
          <a:endParaRPr lang="de-AT" sz="2700" kern="1200" dirty="0"/>
        </a:p>
      </dsp:txBody>
      <dsp:txXfrm>
        <a:off x="3048000" y="0"/>
        <a:ext cx="3048000" cy="1524000"/>
      </dsp:txXfrm>
    </dsp:sp>
    <dsp:sp modelId="{35AB71AF-8DDB-44A5-AC13-9C7A18D465A2}">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AT" sz="2700" kern="1200" dirty="0" smtClean="0"/>
            <a:t>Warum</a:t>
          </a:r>
          <a:endParaRPr lang="de-AT" sz="2700" kern="1200" dirty="0"/>
        </a:p>
      </dsp:txBody>
      <dsp:txXfrm rot="10800000">
        <a:off x="0" y="2539999"/>
        <a:ext cx="3048000" cy="1524000"/>
      </dsp:txXfrm>
    </dsp:sp>
    <dsp:sp modelId="{FA765FC3-5AD9-4977-B2BF-7D9777E40D43}">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AT" sz="2700" kern="1200" dirty="0" smtClean="0"/>
            <a:t>Beispiel aus meiner Erfahrung</a:t>
          </a:r>
          <a:endParaRPr lang="de-AT" sz="2700" kern="1200" dirty="0"/>
        </a:p>
      </dsp:txBody>
      <dsp:txXfrm rot="-5400000">
        <a:off x="3048000" y="2539999"/>
        <a:ext cx="3048000" cy="1524000"/>
      </dsp:txXfrm>
    </dsp:sp>
    <dsp:sp modelId="{C21B632E-0D39-47B8-8E23-BD76965EC6EF}">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de-AT" sz="2700" kern="1200" dirty="0" smtClean="0"/>
            <a:t>Lerndesign</a:t>
          </a:r>
          <a:endParaRPr lang="de-AT" sz="2700" kern="1200" dirty="0"/>
        </a:p>
      </dsp:txBody>
      <dsp:txXfrm>
        <a:off x="2183197" y="1573596"/>
        <a:ext cx="1729606" cy="916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B1923-208B-4480-BFA2-198B44326008}">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BDAA7C-33D1-4F6A-ACDC-72D55A500C88}">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AT" sz="3400" kern="1200" dirty="0" smtClean="0"/>
            <a:t>WAS?</a:t>
          </a:r>
          <a:endParaRPr lang="de-AT" sz="3400" kern="1200" dirty="0"/>
        </a:p>
      </dsp:txBody>
      <dsp:txXfrm>
        <a:off x="2773960" y="706323"/>
        <a:ext cx="1086973" cy="543356"/>
      </dsp:txXfrm>
    </dsp:sp>
    <dsp:sp modelId="{0F332B67-629B-452C-A4AC-9F47BB8BCE6C}">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A3599C6-ACCB-47B6-B538-E363A7CE87D7}">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AT" sz="3400" kern="1200" dirty="0" smtClean="0"/>
            <a:t>WER?</a:t>
          </a:r>
          <a:endParaRPr lang="de-AT" sz="3400" kern="1200" dirty="0"/>
        </a:p>
      </dsp:txBody>
      <dsp:txXfrm>
        <a:off x="2232861" y="1836927"/>
        <a:ext cx="1086973" cy="543356"/>
      </dsp:txXfrm>
    </dsp:sp>
    <dsp:sp modelId="{1587F99D-7A02-4B4F-B2D7-97690FB16577}">
      <dsp:nvSpPr>
        <dsp:cNvPr id="0" name=""/>
        <dsp:cNvSpPr/>
      </dsp:nvSpPr>
      <dsp:spPr>
        <a:xfrm>
          <a:off x="2480819" y="2382723"/>
          <a:ext cx="1680603" cy="1681276"/>
        </a:xfrm>
        <a:prstGeom prst="blockArc">
          <a:avLst>
            <a:gd name="adj1" fmla="val 13500000"/>
            <a:gd name="adj2" fmla="val 10800000"/>
            <a:gd name="adj3" fmla="val 127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3C6541-3E09-40A2-8FF2-4A0D83FA3709}">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AT" sz="3400" kern="1200" dirty="0" smtClean="0"/>
            <a:t>WIE?</a:t>
          </a:r>
          <a:endParaRPr lang="de-AT" sz="3400" kern="1200" dirty="0"/>
        </a:p>
      </dsp:txBody>
      <dsp:txXfrm>
        <a:off x="2776532" y="2969158"/>
        <a:ext cx="1086973" cy="543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3B884-DFE8-4B6C-ADDD-63220F042A92}">
      <dsp:nvSpPr>
        <dsp:cNvPr id="0" name=""/>
        <dsp:cNvSpPr/>
      </dsp:nvSpPr>
      <dsp:spPr>
        <a:xfrm>
          <a:off x="621" y="427895"/>
          <a:ext cx="2673507" cy="3208209"/>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de-AT" sz="3000" b="1" kern="1200" dirty="0" smtClean="0"/>
            <a:t>Ergebnis</a:t>
          </a:r>
          <a:endParaRPr lang="de-AT" sz="3000" b="1" kern="1200" dirty="0"/>
        </a:p>
      </dsp:txBody>
      <dsp:txXfrm rot="16200000">
        <a:off x="-1047393" y="1475910"/>
        <a:ext cx="2630731" cy="534701"/>
      </dsp:txXfrm>
    </dsp:sp>
    <dsp:sp modelId="{CB02412D-D476-4A67-8A20-77F9E364961D}">
      <dsp:nvSpPr>
        <dsp:cNvPr id="0" name=""/>
        <dsp:cNvSpPr/>
      </dsp:nvSpPr>
      <dsp:spPr>
        <a:xfrm>
          <a:off x="535322" y="427895"/>
          <a:ext cx="1991763" cy="32082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de-AT" sz="2800" kern="1200" dirty="0" smtClean="0"/>
            <a:t>Was werden die </a:t>
          </a:r>
          <a:r>
            <a:rPr lang="de-AT" sz="2800" kern="1200" dirty="0" err="1" smtClean="0"/>
            <a:t>SuS</a:t>
          </a:r>
          <a:r>
            <a:rPr lang="de-AT" sz="2800" kern="1200" dirty="0" smtClean="0"/>
            <a:t> wissen, verstehen, tun können?</a:t>
          </a:r>
          <a:endParaRPr lang="de-AT" sz="2800" kern="1200" dirty="0"/>
        </a:p>
      </dsp:txBody>
      <dsp:txXfrm>
        <a:off x="535322" y="427895"/>
        <a:ext cx="1991763" cy="3208209"/>
      </dsp:txXfrm>
    </dsp:sp>
    <dsp:sp modelId="{AA295929-08E3-4976-8B06-B6F77E5A03C9}">
      <dsp:nvSpPr>
        <dsp:cNvPr id="0" name=""/>
        <dsp:cNvSpPr/>
      </dsp:nvSpPr>
      <dsp:spPr>
        <a:xfrm>
          <a:off x="2767702" y="427895"/>
          <a:ext cx="2673507" cy="3208209"/>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de-AT" sz="3000" b="1" kern="1200" dirty="0" smtClean="0"/>
            <a:t>Evidenz</a:t>
          </a:r>
          <a:endParaRPr lang="de-AT" sz="3000" b="1" kern="1200" dirty="0"/>
        </a:p>
      </dsp:txBody>
      <dsp:txXfrm rot="16200000">
        <a:off x="1719686" y="1475910"/>
        <a:ext cx="2630731" cy="534701"/>
      </dsp:txXfrm>
    </dsp:sp>
    <dsp:sp modelId="{89A43D3B-650A-4F05-ACE9-CC30CDD51989}">
      <dsp:nvSpPr>
        <dsp:cNvPr id="0" name=""/>
        <dsp:cNvSpPr/>
      </dsp:nvSpPr>
      <dsp:spPr>
        <a:xfrm rot="5400000">
          <a:off x="2545285" y="2978197"/>
          <a:ext cx="471568" cy="401026"/>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9EA9D-8F6F-4986-BAB7-86E2B4CAFA97}">
      <dsp:nvSpPr>
        <dsp:cNvPr id="0" name=""/>
        <dsp:cNvSpPr/>
      </dsp:nvSpPr>
      <dsp:spPr>
        <a:xfrm>
          <a:off x="3302403" y="427895"/>
          <a:ext cx="1991763" cy="32082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de-AT" sz="2800" kern="1200" dirty="0" smtClean="0"/>
            <a:t>Wie zeigt sich diese Kompetenz? In welchen Situationen wird sie sichtbar?</a:t>
          </a:r>
          <a:endParaRPr lang="de-AT" sz="2800" kern="1200" dirty="0"/>
        </a:p>
      </dsp:txBody>
      <dsp:txXfrm>
        <a:off x="3302403" y="427895"/>
        <a:ext cx="1991763" cy="3208209"/>
      </dsp:txXfrm>
    </dsp:sp>
    <dsp:sp modelId="{D3829C55-CA06-488D-96AA-680B04338529}">
      <dsp:nvSpPr>
        <dsp:cNvPr id="0" name=""/>
        <dsp:cNvSpPr/>
      </dsp:nvSpPr>
      <dsp:spPr>
        <a:xfrm>
          <a:off x="5534782" y="427895"/>
          <a:ext cx="2673507" cy="3208209"/>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de-AT" sz="3000" b="1" kern="1200" dirty="0" smtClean="0"/>
            <a:t>Kriterien</a:t>
          </a:r>
          <a:endParaRPr lang="de-AT" sz="3000" b="1" kern="1200" dirty="0"/>
        </a:p>
      </dsp:txBody>
      <dsp:txXfrm rot="16200000">
        <a:off x="4486767" y="1475910"/>
        <a:ext cx="2630731" cy="534701"/>
      </dsp:txXfrm>
    </dsp:sp>
    <dsp:sp modelId="{FFDB85F8-4722-4E0B-A67A-67258DC81C5A}">
      <dsp:nvSpPr>
        <dsp:cNvPr id="0" name=""/>
        <dsp:cNvSpPr/>
      </dsp:nvSpPr>
      <dsp:spPr>
        <a:xfrm rot="5400000">
          <a:off x="5312366" y="2978197"/>
          <a:ext cx="471568" cy="401026"/>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07EC1-B043-4A44-8E63-3E43288D30B6}">
      <dsp:nvSpPr>
        <dsp:cNvPr id="0" name=""/>
        <dsp:cNvSpPr/>
      </dsp:nvSpPr>
      <dsp:spPr>
        <a:xfrm>
          <a:off x="6069484" y="427895"/>
          <a:ext cx="1991763" cy="320820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de-AT" sz="2800" kern="1200" dirty="0" smtClean="0"/>
            <a:t>Welche Kriterien sind für Leistungs-feststellung relevant? Was ist der Maßstab?</a:t>
          </a:r>
          <a:endParaRPr lang="de-AT" sz="2800" kern="1200" dirty="0"/>
        </a:p>
      </dsp:txBody>
      <dsp:txXfrm>
        <a:off x="6069484" y="427895"/>
        <a:ext cx="1991763" cy="3208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515F5-070A-40D5-A514-5545B3754B0C}">
      <dsp:nvSpPr>
        <dsp:cNvPr id="0" name=""/>
        <dsp:cNvSpPr/>
      </dsp:nvSpPr>
      <dsp:spPr>
        <a:xfrm>
          <a:off x="-199256" y="203199"/>
          <a:ext cx="4454627" cy="3657600"/>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57DFF3C-145F-4563-B118-F47EB2D1DF5A}">
      <dsp:nvSpPr>
        <dsp:cNvPr id="0" name=""/>
        <dsp:cNvSpPr/>
      </dsp:nvSpPr>
      <dsp:spPr>
        <a:xfrm>
          <a:off x="2016258" y="203199"/>
          <a:ext cx="2876476" cy="365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AT" sz="3000" kern="1200" dirty="0" smtClean="0">
              <a:solidFill>
                <a:srgbClr val="C00000"/>
              </a:solidFill>
            </a:rPr>
            <a:t>Gut zu kennen</a:t>
          </a:r>
          <a:endParaRPr lang="de-AT" sz="3000" kern="1200" dirty="0">
            <a:solidFill>
              <a:srgbClr val="C00000"/>
            </a:solidFill>
          </a:endParaRPr>
        </a:p>
      </dsp:txBody>
      <dsp:txXfrm>
        <a:off x="2016258" y="203199"/>
        <a:ext cx="2876476" cy="1097282"/>
      </dsp:txXfrm>
    </dsp:sp>
    <dsp:sp modelId="{A4B6A142-EB6E-48D5-AE8A-BF7335DB88B1}">
      <dsp:nvSpPr>
        <dsp:cNvPr id="0" name=""/>
        <dsp:cNvSpPr/>
      </dsp:nvSpPr>
      <dsp:spPr>
        <a:xfrm>
          <a:off x="580304" y="1300482"/>
          <a:ext cx="2895505" cy="2377437"/>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6285A26-2F5F-4F13-88C2-B572FEDC98F7}">
      <dsp:nvSpPr>
        <dsp:cNvPr id="0" name=""/>
        <dsp:cNvSpPr/>
      </dsp:nvSpPr>
      <dsp:spPr>
        <a:xfrm>
          <a:off x="2016258" y="1300482"/>
          <a:ext cx="2876476" cy="2377437"/>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AT" sz="3000" kern="1200" dirty="0" smtClean="0">
              <a:solidFill>
                <a:schemeClr val="accent3">
                  <a:lumMod val="75000"/>
                </a:schemeClr>
              </a:solidFill>
            </a:rPr>
            <a:t>Wichtig zu wissen</a:t>
          </a:r>
          <a:endParaRPr lang="de-AT" sz="3000" kern="1200" dirty="0">
            <a:solidFill>
              <a:schemeClr val="accent3">
                <a:lumMod val="75000"/>
              </a:schemeClr>
            </a:solidFill>
          </a:endParaRPr>
        </a:p>
      </dsp:txBody>
      <dsp:txXfrm>
        <a:off x="2016258" y="1300482"/>
        <a:ext cx="2876476" cy="1097278"/>
      </dsp:txXfrm>
    </dsp:sp>
    <dsp:sp modelId="{2538DE3D-3B2F-4C39-9A45-4D974642DA5F}">
      <dsp:nvSpPr>
        <dsp:cNvPr id="0" name=""/>
        <dsp:cNvSpPr/>
      </dsp:nvSpPr>
      <dsp:spPr>
        <a:xfrm>
          <a:off x="1359863" y="2397761"/>
          <a:ext cx="1336386" cy="1097278"/>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EAB215-0396-4DF5-905E-E7DA03F49637}">
      <dsp:nvSpPr>
        <dsp:cNvPr id="0" name=""/>
        <dsp:cNvSpPr/>
      </dsp:nvSpPr>
      <dsp:spPr>
        <a:xfrm>
          <a:off x="2016258" y="2397761"/>
          <a:ext cx="2876476" cy="1097278"/>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de-AT" sz="3000" b="0" kern="1200" dirty="0" smtClean="0">
              <a:solidFill>
                <a:schemeClr val="accent4">
                  <a:lumMod val="75000"/>
                </a:schemeClr>
              </a:solidFill>
            </a:rPr>
            <a:t>„Langlebige“ Verständnisse</a:t>
          </a:r>
          <a:endParaRPr lang="de-AT" sz="3000" b="0" kern="1200" dirty="0">
            <a:solidFill>
              <a:schemeClr val="accent4">
                <a:lumMod val="75000"/>
              </a:schemeClr>
            </a:solidFill>
          </a:endParaRPr>
        </a:p>
      </dsp:txBody>
      <dsp:txXfrm>
        <a:off x="2016258" y="2397761"/>
        <a:ext cx="2876476" cy="10972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4A108-2AA4-459A-ADD5-123987DD690A}">
      <dsp:nvSpPr>
        <dsp:cNvPr id="0" name=""/>
        <dsp:cNvSpPr/>
      </dsp:nvSpPr>
      <dsp:spPr>
        <a:xfrm>
          <a:off x="1828799" y="50799"/>
          <a:ext cx="2438400" cy="2438400"/>
        </a:xfrm>
        <a:prstGeom prst="ellipse">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AT" sz="2100" kern="1200" dirty="0" smtClean="0">
              <a:solidFill>
                <a:schemeClr val="tx1">
                  <a:lumMod val="50000"/>
                </a:schemeClr>
              </a:solidFill>
              <a:latin typeface="Trebuchet MS" pitchFamily="34" charset="0"/>
            </a:rPr>
            <a:t>Wissen</a:t>
          </a:r>
        </a:p>
        <a:p>
          <a:pPr lvl="0" algn="ctr" defTabSz="933450">
            <a:lnSpc>
              <a:spcPct val="90000"/>
            </a:lnSpc>
            <a:spcBef>
              <a:spcPct val="0"/>
            </a:spcBef>
            <a:spcAft>
              <a:spcPct val="35000"/>
            </a:spcAft>
          </a:pPr>
          <a:r>
            <a:rPr lang="de-AT" sz="2100" kern="1200" dirty="0" smtClean="0">
              <a:solidFill>
                <a:schemeClr val="tx1">
                  <a:lumMod val="50000"/>
                </a:schemeClr>
              </a:solidFill>
              <a:latin typeface="Trebuchet MS" pitchFamily="34" charset="0"/>
            </a:rPr>
            <a:t>Kenntnisse</a:t>
          </a:r>
          <a:endParaRPr lang="de-AT" sz="2100" kern="1200" dirty="0">
            <a:solidFill>
              <a:schemeClr val="tx1">
                <a:lumMod val="50000"/>
              </a:schemeClr>
            </a:solidFill>
            <a:latin typeface="Trebuchet MS" pitchFamily="34" charset="0"/>
          </a:endParaRPr>
        </a:p>
      </dsp:txBody>
      <dsp:txXfrm>
        <a:off x="2153920" y="477519"/>
        <a:ext cx="1788160" cy="1097280"/>
      </dsp:txXfrm>
    </dsp:sp>
    <dsp:sp modelId="{DECED535-8427-4580-B0E8-9D457116CD28}">
      <dsp:nvSpPr>
        <dsp:cNvPr id="0" name=""/>
        <dsp:cNvSpPr/>
      </dsp:nvSpPr>
      <dsp:spPr>
        <a:xfrm>
          <a:off x="2708656" y="1574800"/>
          <a:ext cx="2438400" cy="2438400"/>
        </a:xfrm>
        <a:prstGeom prst="ellipse">
          <a:avLst/>
        </a:prstGeom>
        <a:solidFill>
          <a:schemeClr val="accent2">
            <a:alpha val="50000"/>
            <a:hueOff val="2340759"/>
            <a:satOff val="-2919"/>
            <a:lumOff val="68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AT" sz="2100" kern="1200" dirty="0" smtClean="0">
              <a:solidFill>
                <a:schemeClr val="tx1">
                  <a:lumMod val="50000"/>
                </a:schemeClr>
              </a:solidFill>
              <a:latin typeface="Trebuchet MS" pitchFamily="34" charset="0"/>
            </a:rPr>
            <a:t>Können</a:t>
          </a:r>
        </a:p>
        <a:p>
          <a:pPr lvl="0" algn="ctr" defTabSz="933450">
            <a:lnSpc>
              <a:spcPct val="90000"/>
            </a:lnSpc>
            <a:spcBef>
              <a:spcPct val="0"/>
            </a:spcBef>
            <a:spcAft>
              <a:spcPct val="35000"/>
            </a:spcAft>
          </a:pPr>
          <a:r>
            <a:rPr lang="de-AT" sz="2100" kern="1200" dirty="0" smtClean="0">
              <a:solidFill>
                <a:schemeClr val="tx1">
                  <a:lumMod val="50000"/>
                </a:schemeClr>
              </a:solidFill>
              <a:latin typeface="Trebuchet MS" pitchFamily="34" charset="0"/>
            </a:rPr>
            <a:t>Fertigkeiten</a:t>
          </a:r>
          <a:endParaRPr lang="de-AT" sz="2100" kern="1200" dirty="0">
            <a:solidFill>
              <a:schemeClr val="tx1">
                <a:lumMod val="50000"/>
              </a:schemeClr>
            </a:solidFill>
            <a:latin typeface="Trebuchet MS" pitchFamily="34" charset="0"/>
          </a:endParaRPr>
        </a:p>
      </dsp:txBody>
      <dsp:txXfrm>
        <a:off x="3454400" y="2204720"/>
        <a:ext cx="1463040" cy="1341120"/>
      </dsp:txXfrm>
    </dsp:sp>
    <dsp:sp modelId="{C56E2B52-63A6-4CC3-97F1-2ECBDD9B4667}">
      <dsp:nvSpPr>
        <dsp:cNvPr id="0" name=""/>
        <dsp:cNvSpPr/>
      </dsp:nvSpPr>
      <dsp:spPr>
        <a:xfrm>
          <a:off x="948943" y="1574800"/>
          <a:ext cx="2438400" cy="2438400"/>
        </a:xfrm>
        <a:prstGeom prst="ellipse">
          <a:avLst/>
        </a:prstGeom>
        <a:solidFill>
          <a:schemeClr val="accent2">
            <a:alpha val="50000"/>
            <a:hueOff val="4681519"/>
            <a:satOff val="-5839"/>
            <a:lumOff val="137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AT" sz="2100" kern="1200" dirty="0" smtClean="0">
              <a:solidFill>
                <a:schemeClr val="tx1">
                  <a:lumMod val="50000"/>
                </a:schemeClr>
              </a:solidFill>
              <a:latin typeface="Trebuchet MS" pitchFamily="34" charset="0"/>
            </a:rPr>
            <a:t>Disposition</a:t>
          </a:r>
        </a:p>
        <a:p>
          <a:pPr lvl="0" algn="ctr" defTabSz="933450">
            <a:lnSpc>
              <a:spcPct val="90000"/>
            </a:lnSpc>
            <a:spcBef>
              <a:spcPct val="0"/>
            </a:spcBef>
            <a:spcAft>
              <a:spcPct val="35000"/>
            </a:spcAft>
          </a:pPr>
          <a:r>
            <a:rPr lang="de-AT" sz="2100" kern="1200" dirty="0" smtClean="0">
              <a:solidFill>
                <a:schemeClr val="tx1">
                  <a:lumMod val="50000"/>
                </a:schemeClr>
              </a:solidFill>
              <a:latin typeface="Trebuchet MS" pitchFamily="34" charset="0"/>
            </a:rPr>
            <a:t>(fachliche) Einstellung</a:t>
          </a:r>
          <a:endParaRPr lang="de-AT" sz="2100" kern="1200" dirty="0">
            <a:solidFill>
              <a:schemeClr val="tx1">
                <a:lumMod val="50000"/>
              </a:schemeClr>
            </a:solidFill>
            <a:latin typeface="Trebuchet MS" pitchFamily="34" charset="0"/>
          </a:endParaRPr>
        </a:p>
      </dsp:txBody>
      <dsp:txXfrm>
        <a:off x="1178560" y="2204720"/>
        <a:ext cx="1463040" cy="1341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E7B38-C019-4D86-A50A-C048ADCD2A92}">
      <dsp:nvSpPr>
        <dsp:cNvPr id="0" name=""/>
        <dsp:cNvSpPr/>
      </dsp:nvSpPr>
      <dsp:spPr>
        <a:xfrm>
          <a:off x="4830633"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45BC1-2FC6-413E-B434-D9457A110565}">
      <dsp:nvSpPr>
        <dsp:cNvPr id="0" name=""/>
        <dsp:cNvSpPr/>
      </dsp:nvSpPr>
      <dsp:spPr>
        <a:xfrm>
          <a:off x="3439790" y="995933"/>
          <a:ext cx="1436563" cy="455782"/>
        </a:xfrm>
        <a:custGeom>
          <a:avLst/>
          <a:gdLst/>
          <a:ahLst/>
          <a:cxnLst/>
          <a:rect l="0" t="0" r="0" b="0"/>
          <a:pathLst>
            <a:path>
              <a:moveTo>
                <a:pt x="0" y="0"/>
              </a:moveTo>
              <a:lnTo>
                <a:pt x="0" y="310602"/>
              </a:lnTo>
              <a:lnTo>
                <a:pt x="1436563" y="310602"/>
              </a:lnTo>
              <a:lnTo>
                <a:pt x="1436563"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8976B-BFDD-4072-BBE0-C06789E0F258}">
      <dsp:nvSpPr>
        <dsp:cNvPr id="0" name=""/>
        <dsp:cNvSpPr/>
      </dsp:nvSpPr>
      <dsp:spPr>
        <a:xfrm>
          <a:off x="2003226" y="2446862"/>
          <a:ext cx="957708" cy="455782"/>
        </a:xfrm>
        <a:custGeom>
          <a:avLst/>
          <a:gdLst/>
          <a:ahLst/>
          <a:cxnLst/>
          <a:rect l="0" t="0" r="0" b="0"/>
          <a:pathLst>
            <a:path>
              <a:moveTo>
                <a:pt x="0" y="0"/>
              </a:moveTo>
              <a:lnTo>
                <a:pt x="0" y="310602"/>
              </a:lnTo>
              <a:lnTo>
                <a:pt x="957708" y="310602"/>
              </a:lnTo>
              <a:lnTo>
                <a:pt x="957708"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8378E-5A42-46EC-B35C-CB13715EF62E}">
      <dsp:nvSpPr>
        <dsp:cNvPr id="0" name=""/>
        <dsp:cNvSpPr/>
      </dsp:nvSpPr>
      <dsp:spPr>
        <a:xfrm>
          <a:off x="1045517" y="2446862"/>
          <a:ext cx="957708" cy="455782"/>
        </a:xfrm>
        <a:custGeom>
          <a:avLst/>
          <a:gdLst/>
          <a:ahLst/>
          <a:cxnLst/>
          <a:rect l="0" t="0" r="0" b="0"/>
          <a:pathLst>
            <a:path>
              <a:moveTo>
                <a:pt x="957708" y="0"/>
              </a:moveTo>
              <a:lnTo>
                <a:pt x="957708" y="310602"/>
              </a:lnTo>
              <a:lnTo>
                <a:pt x="0" y="310602"/>
              </a:lnTo>
              <a:lnTo>
                <a:pt x="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B3069-1637-4B2A-9C29-2A975EEE98EC}">
      <dsp:nvSpPr>
        <dsp:cNvPr id="0" name=""/>
        <dsp:cNvSpPr/>
      </dsp:nvSpPr>
      <dsp:spPr>
        <a:xfrm>
          <a:off x="2003226" y="995933"/>
          <a:ext cx="1436563" cy="455782"/>
        </a:xfrm>
        <a:custGeom>
          <a:avLst/>
          <a:gdLst/>
          <a:ahLst/>
          <a:cxnLst/>
          <a:rect l="0" t="0" r="0" b="0"/>
          <a:pathLst>
            <a:path>
              <a:moveTo>
                <a:pt x="1436563" y="0"/>
              </a:moveTo>
              <a:lnTo>
                <a:pt x="1436563"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062B44-F9E5-4291-AE98-626D169F34B6}">
      <dsp:nvSpPr>
        <dsp:cNvPr id="0" name=""/>
        <dsp:cNvSpPr/>
      </dsp:nvSpPr>
      <dsp:spPr>
        <a:xfrm>
          <a:off x="2656209"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90D91-677B-4DD8-BC5E-FBE81816C1C6}">
      <dsp:nvSpPr>
        <dsp:cNvPr id="0" name=""/>
        <dsp:cNvSpPr/>
      </dsp:nvSpPr>
      <dsp:spPr>
        <a:xfrm>
          <a:off x="2830338"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AT" sz="1500" kern="1200" dirty="0" smtClean="0"/>
            <a:t>Beurteilungs-raster</a:t>
          </a:r>
          <a:endParaRPr lang="de-AT" sz="1500" kern="1200" dirty="0"/>
        </a:p>
      </dsp:txBody>
      <dsp:txXfrm>
        <a:off x="2859485" y="195355"/>
        <a:ext cx="1508866" cy="936852"/>
      </dsp:txXfrm>
    </dsp:sp>
    <dsp:sp modelId="{19971878-1309-4CAA-9389-8B8E90B76E62}">
      <dsp:nvSpPr>
        <dsp:cNvPr id="0" name=""/>
        <dsp:cNvSpPr/>
      </dsp:nvSpPr>
      <dsp:spPr>
        <a:xfrm>
          <a:off x="1219646"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3CF59-927C-4779-8C83-6BC1148A78B6}">
      <dsp:nvSpPr>
        <dsp:cNvPr id="0" name=""/>
        <dsp:cNvSpPr/>
      </dsp:nvSpPr>
      <dsp:spPr>
        <a:xfrm>
          <a:off x="1393775"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AT" sz="1500" kern="1200" dirty="0" smtClean="0"/>
            <a:t>Holistisch</a:t>
          </a:r>
          <a:endParaRPr lang="de-AT" sz="1500" kern="1200" dirty="0"/>
        </a:p>
      </dsp:txBody>
      <dsp:txXfrm>
        <a:off x="1422922" y="1646284"/>
        <a:ext cx="1508866" cy="936852"/>
      </dsp:txXfrm>
    </dsp:sp>
    <dsp:sp modelId="{E2371C31-0FD7-4044-92FA-84AB90D3EC58}">
      <dsp:nvSpPr>
        <dsp:cNvPr id="0" name=""/>
        <dsp:cNvSpPr/>
      </dsp:nvSpPr>
      <dsp:spPr>
        <a:xfrm>
          <a:off x="261937"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7ABC4-4F9C-45BF-A59F-CF0908FD5917}">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AT" sz="1500" kern="1200" dirty="0" smtClean="0"/>
            <a:t>Rater-Skala für Standards</a:t>
          </a:r>
          <a:endParaRPr lang="de-AT" sz="1500" kern="1200" dirty="0"/>
        </a:p>
      </dsp:txBody>
      <dsp:txXfrm>
        <a:off x="465213" y="3097213"/>
        <a:ext cx="1508866" cy="936852"/>
      </dsp:txXfrm>
    </dsp:sp>
    <dsp:sp modelId="{89E088B6-D4BF-412D-845D-FE08880A6B9B}">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CAEDD-BBCA-4B30-8A6D-33CD5ADDCBD0}">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AT" sz="1500" kern="1200" dirty="0" smtClean="0"/>
            <a:t>4.0-Skala</a:t>
          </a:r>
          <a:endParaRPr lang="de-AT" sz="1500" kern="1200" dirty="0"/>
        </a:p>
      </dsp:txBody>
      <dsp:txXfrm>
        <a:off x="2380631" y="3097213"/>
        <a:ext cx="1508866" cy="936852"/>
      </dsp:txXfrm>
    </dsp:sp>
    <dsp:sp modelId="{05E6507E-D28C-4716-9098-6A4D1CB0D472}">
      <dsp:nvSpPr>
        <dsp:cNvPr id="0" name=""/>
        <dsp:cNvSpPr/>
      </dsp:nvSpPr>
      <dsp:spPr>
        <a:xfrm>
          <a:off x="4092773"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05BCE-B846-4780-912E-5898020EE74F}">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AT" sz="1500" kern="1200" dirty="0" smtClean="0"/>
            <a:t>Analytisch</a:t>
          </a:r>
          <a:endParaRPr lang="de-AT" sz="1500" kern="1200" dirty="0"/>
        </a:p>
      </dsp:txBody>
      <dsp:txXfrm>
        <a:off x="4296049" y="1646284"/>
        <a:ext cx="1508866" cy="936852"/>
      </dsp:txXfrm>
    </dsp:sp>
    <dsp:sp modelId="{848F7730-C3AF-4BEE-AAD8-F84B738242C4}">
      <dsp:nvSpPr>
        <dsp:cNvPr id="0" name=""/>
        <dsp:cNvSpPr/>
      </dsp:nvSpPr>
      <dsp:spPr>
        <a:xfrm>
          <a:off x="4092773"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D96B4-A12A-44F1-A05F-F0FB8802B95B}">
      <dsp:nvSpPr>
        <dsp:cNvPr id="0" name=""/>
        <dsp:cNvSpPr/>
      </dsp:nvSpPr>
      <dsp:spPr>
        <a:xfrm>
          <a:off x="4266902"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AT" sz="1500" kern="1200" dirty="0" smtClean="0"/>
            <a:t>IKM-Deutsch „Kriterienkatalog“</a:t>
          </a:r>
          <a:endParaRPr lang="de-AT" sz="1500" kern="1200" dirty="0"/>
        </a:p>
      </dsp:txBody>
      <dsp:txXfrm>
        <a:off x="4296049" y="3097213"/>
        <a:ext cx="1508866" cy="9368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1AA38-17CB-457E-B1CE-A4F2B905FD62}">
      <dsp:nvSpPr>
        <dsp:cNvPr id="0" name=""/>
        <dsp:cNvSpPr/>
      </dsp:nvSpPr>
      <dsp:spPr>
        <a:xfrm>
          <a:off x="2349539" y="357"/>
          <a:ext cx="3524309" cy="13943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de-AT" sz="2100" kern="1200" dirty="0" smtClean="0"/>
            <a:t>Verstehen</a:t>
          </a:r>
          <a:endParaRPr lang="de-AT" sz="2100" kern="1200" dirty="0"/>
        </a:p>
        <a:p>
          <a:pPr marL="228600" lvl="1" indent="-228600" algn="l" defTabSz="933450">
            <a:lnSpc>
              <a:spcPct val="90000"/>
            </a:lnSpc>
            <a:spcBef>
              <a:spcPct val="0"/>
            </a:spcBef>
            <a:spcAft>
              <a:spcPct val="15000"/>
            </a:spcAft>
            <a:buChar char="••"/>
          </a:pPr>
          <a:r>
            <a:rPr lang="de-AT" sz="2100" kern="1200" dirty="0" smtClean="0"/>
            <a:t>Wissen</a:t>
          </a:r>
          <a:endParaRPr lang="de-AT" sz="2100" kern="1200" dirty="0"/>
        </a:p>
        <a:p>
          <a:pPr marL="228600" lvl="1" indent="-228600" algn="l" defTabSz="933450">
            <a:lnSpc>
              <a:spcPct val="90000"/>
            </a:lnSpc>
            <a:spcBef>
              <a:spcPct val="0"/>
            </a:spcBef>
            <a:spcAft>
              <a:spcPct val="15000"/>
            </a:spcAft>
            <a:buChar char="••"/>
          </a:pPr>
          <a:r>
            <a:rPr lang="de-AT" sz="2100" kern="1200" dirty="0" smtClean="0"/>
            <a:t>Können</a:t>
          </a:r>
          <a:endParaRPr lang="de-AT" sz="2100" kern="1200" dirty="0"/>
        </a:p>
      </dsp:txBody>
      <dsp:txXfrm>
        <a:off x="2349539" y="174656"/>
        <a:ext cx="3001412" cy="1045793"/>
      </dsp:txXfrm>
    </dsp:sp>
    <dsp:sp modelId="{68ED1410-D5DC-4E4A-9324-037DE586C5BD}">
      <dsp:nvSpPr>
        <dsp:cNvPr id="0" name=""/>
        <dsp:cNvSpPr/>
      </dsp:nvSpPr>
      <dsp:spPr>
        <a:xfrm>
          <a:off x="0" y="357"/>
          <a:ext cx="2349539" cy="1394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de-AT" sz="4200" kern="1200" dirty="0" smtClean="0"/>
            <a:t>Thema 1</a:t>
          </a:r>
          <a:endParaRPr lang="de-AT" sz="4200" kern="1200" dirty="0"/>
        </a:p>
      </dsp:txBody>
      <dsp:txXfrm>
        <a:off x="68069" y="68426"/>
        <a:ext cx="2213401" cy="1258253"/>
      </dsp:txXfrm>
    </dsp:sp>
    <dsp:sp modelId="{09440F5C-B090-4084-A869-6078D9716F76}">
      <dsp:nvSpPr>
        <dsp:cNvPr id="0" name=""/>
        <dsp:cNvSpPr/>
      </dsp:nvSpPr>
      <dsp:spPr>
        <a:xfrm>
          <a:off x="2349539" y="1534188"/>
          <a:ext cx="3524309" cy="139439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de-AT" sz="2100" kern="1200" smtClean="0"/>
            <a:t>Verstehen</a:t>
          </a:r>
          <a:endParaRPr lang="de-AT" sz="2100" kern="1200" dirty="0"/>
        </a:p>
        <a:p>
          <a:pPr marL="228600" lvl="1" indent="-228600" algn="l" defTabSz="933450">
            <a:lnSpc>
              <a:spcPct val="90000"/>
            </a:lnSpc>
            <a:spcBef>
              <a:spcPct val="0"/>
            </a:spcBef>
            <a:spcAft>
              <a:spcPct val="15000"/>
            </a:spcAft>
            <a:buChar char="••"/>
          </a:pPr>
          <a:r>
            <a:rPr lang="de-AT" sz="2100" kern="1200" smtClean="0"/>
            <a:t>Wissen</a:t>
          </a:r>
          <a:endParaRPr lang="de-AT" sz="2100" kern="1200" dirty="0"/>
        </a:p>
        <a:p>
          <a:pPr marL="228600" lvl="1" indent="-228600" algn="l" defTabSz="933450">
            <a:lnSpc>
              <a:spcPct val="90000"/>
            </a:lnSpc>
            <a:spcBef>
              <a:spcPct val="0"/>
            </a:spcBef>
            <a:spcAft>
              <a:spcPct val="15000"/>
            </a:spcAft>
            <a:buChar char="••"/>
          </a:pPr>
          <a:r>
            <a:rPr lang="de-AT" sz="2100" kern="1200" dirty="0" smtClean="0"/>
            <a:t>Können</a:t>
          </a:r>
          <a:endParaRPr lang="de-AT" sz="2100" kern="1200" dirty="0"/>
        </a:p>
      </dsp:txBody>
      <dsp:txXfrm>
        <a:off x="2349539" y="1708487"/>
        <a:ext cx="3001412" cy="1045793"/>
      </dsp:txXfrm>
    </dsp:sp>
    <dsp:sp modelId="{F3FA5A28-E49D-4EA5-91A4-D597B0C99064}">
      <dsp:nvSpPr>
        <dsp:cNvPr id="0" name=""/>
        <dsp:cNvSpPr/>
      </dsp:nvSpPr>
      <dsp:spPr>
        <a:xfrm>
          <a:off x="0" y="1534188"/>
          <a:ext cx="2349539" cy="1394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de-AT" sz="4200" kern="1200" dirty="0" smtClean="0"/>
            <a:t>Thema 2</a:t>
          </a:r>
          <a:endParaRPr lang="de-AT" sz="4200" kern="1200" dirty="0"/>
        </a:p>
      </dsp:txBody>
      <dsp:txXfrm>
        <a:off x="68069" y="1602257"/>
        <a:ext cx="2213401" cy="1258253"/>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E55ADF-7824-48BD-9D0D-DDE2F558E36A}" type="datetimeFigureOut">
              <a:rPr lang="de-AT"/>
              <a:pPr>
                <a:defRPr/>
              </a:pPr>
              <a:t>05.03.2014</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488EE8-4CB2-4957-840C-142C87DA49BC}" type="slidenum">
              <a:rPr lang="de-AT"/>
              <a:pPr>
                <a:defRPr/>
              </a:pPr>
              <a:t>‹Nr.›</a:t>
            </a:fld>
            <a:endParaRPr lang="de-AT"/>
          </a:p>
        </p:txBody>
      </p:sp>
    </p:spTree>
    <p:extLst>
      <p:ext uri="{BB962C8B-B14F-4D97-AF65-F5344CB8AC3E}">
        <p14:creationId xmlns:p14="http://schemas.microsoft.com/office/powerpoint/2010/main" val="1739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D58CA98-A5AD-4E08-B72B-7E15400CF9B4}" type="datetimeFigureOut">
              <a:rPr lang="de-AT"/>
              <a:pPr>
                <a:defRPr/>
              </a:pPr>
              <a:t>05.03.2014</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3217C7A-F850-4F17-AE62-F956DF249615}" type="slidenum">
              <a:rPr lang="de-AT"/>
              <a:pPr>
                <a:defRPr/>
              </a:pPr>
              <a:t>‹Nr.›</a:t>
            </a:fld>
            <a:endParaRPr lang="de-AT"/>
          </a:p>
        </p:txBody>
      </p:sp>
    </p:spTree>
    <p:extLst>
      <p:ext uri="{BB962C8B-B14F-4D97-AF65-F5344CB8AC3E}">
        <p14:creationId xmlns:p14="http://schemas.microsoft.com/office/powerpoint/2010/main" val="2692325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AT" dirty="0" smtClean="0"/>
              <a:t>Was ist Lerndesign </a:t>
            </a:r>
            <a:r>
              <a:rPr lang="de-AT" i="1" dirty="0" smtClean="0"/>
              <a:t>nicht</a:t>
            </a:r>
            <a:r>
              <a:rPr lang="de-AT" dirty="0" smtClean="0"/>
              <a:t>?</a:t>
            </a:r>
          </a:p>
          <a:p>
            <a:pPr lvl="0"/>
            <a:r>
              <a:rPr lang="de-AT" dirty="0" smtClean="0"/>
              <a:t>Keine methodisch-didaktische Vorbereitung des Unterrichts, d.h. es geht nicht um das WIE</a:t>
            </a:r>
          </a:p>
          <a:p>
            <a:pPr lvl="0"/>
            <a:r>
              <a:rPr lang="de-AT" dirty="0" smtClean="0"/>
              <a:t>Keine Programmatik oder Didaktik</a:t>
            </a:r>
          </a:p>
          <a:p>
            <a:pPr lvl="0"/>
            <a:r>
              <a:rPr lang="de-AT" dirty="0" smtClean="0"/>
              <a:t>Keine Unterrichtsplanung</a:t>
            </a:r>
          </a:p>
          <a:p>
            <a:pPr lvl="0"/>
            <a:r>
              <a:rPr lang="de-AT" dirty="0" smtClean="0"/>
              <a:t>Keine Handlungsanleitung </a:t>
            </a:r>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19</a:t>
            </a:fld>
            <a:endParaRPr lang="de-AT"/>
          </a:p>
        </p:txBody>
      </p:sp>
    </p:spTree>
    <p:extLst>
      <p:ext uri="{BB962C8B-B14F-4D97-AF65-F5344CB8AC3E}">
        <p14:creationId xmlns:p14="http://schemas.microsoft.com/office/powerpoint/2010/main" val="292007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Kriterium</a:t>
            </a:r>
            <a:r>
              <a:rPr lang="en-US" baseline="0" dirty="0" smtClean="0"/>
              <a:t> = </a:t>
            </a:r>
            <a:r>
              <a:rPr lang="en-US" baseline="0" dirty="0" err="1" smtClean="0"/>
              <a:t>ein</a:t>
            </a:r>
            <a:r>
              <a:rPr lang="en-US" baseline="0" dirty="0" smtClean="0"/>
              <a:t> Standard, </a:t>
            </a:r>
            <a:r>
              <a:rPr lang="en-US" baseline="0" dirty="0" err="1" smtClean="0"/>
              <a:t>eine</a:t>
            </a:r>
            <a:r>
              <a:rPr lang="en-US" baseline="0" dirty="0" smtClean="0"/>
              <a:t> Regel </a:t>
            </a:r>
            <a:r>
              <a:rPr lang="en-US" baseline="0" dirty="0" err="1" smtClean="0"/>
              <a:t>oder</a:t>
            </a:r>
            <a:r>
              <a:rPr lang="en-US" baseline="0" dirty="0" smtClean="0"/>
              <a:t> </a:t>
            </a:r>
            <a:r>
              <a:rPr lang="en-US" baseline="0" dirty="0" err="1" smtClean="0"/>
              <a:t>eine</a:t>
            </a:r>
            <a:r>
              <a:rPr lang="en-US" baseline="0" dirty="0" smtClean="0"/>
              <a:t> </a:t>
            </a:r>
            <a:r>
              <a:rPr lang="en-US" baseline="0" dirty="0" err="1" smtClean="0"/>
              <a:t>Überprüfung</a:t>
            </a:r>
            <a:r>
              <a:rPr lang="en-US" baseline="0" dirty="0" smtClean="0"/>
              <a:t>, die </a:t>
            </a:r>
            <a:r>
              <a:rPr lang="en-US" baseline="0" dirty="0" err="1" smtClean="0"/>
              <a:t>als</a:t>
            </a:r>
            <a:r>
              <a:rPr lang="en-US" baseline="0" dirty="0" smtClean="0"/>
              <a:t> </a:t>
            </a:r>
            <a:r>
              <a:rPr lang="en-US" baseline="0" dirty="0" err="1" smtClean="0"/>
              <a:t>Grundlage</a:t>
            </a:r>
            <a:r>
              <a:rPr lang="en-US" baseline="0" dirty="0" smtClean="0"/>
              <a:t> für </a:t>
            </a:r>
            <a:r>
              <a:rPr lang="en-US" baseline="0" dirty="0" err="1" smtClean="0"/>
              <a:t>eine</a:t>
            </a:r>
            <a:r>
              <a:rPr lang="en-US" baseline="0" dirty="0" smtClean="0"/>
              <a:t> </a:t>
            </a:r>
            <a:r>
              <a:rPr lang="en-US" baseline="0" dirty="0" err="1" smtClean="0"/>
              <a:t>Beurteilung</a:t>
            </a:r>
            <a:r>
              <a:rPr lang="en-US" baseline="0" dirty="0" smtClean="0"/>
              <a:t> </a:t>
            </a:r>
            <a:r>
              <a:rPr lang="en-US" baseline="0" dirty="0" err="1" smtClean="0"/>
              <a:t>oder</a:t>
            </a:r>
            <a:r>
              <a:rPr lang="en-US" baseline="0" dirty="0" smtClean="0"/>
              <a:t> </a:t>
            </a:r>
            <a:r>
              <a:rPr lang="en-US" baseline="0" dirty="0" err="1" smtClean="0"/>
              <a:t>Entscheidung</a:t>
            </a:r>
            <a:r>
              <a:rPr lang="en-US" baseline="0" dirty="0" smtClean="0"/>
              <a:t> </a:t>
            </a:r>
            <a:r>
              <a:rPr lang="en-US" baseline="0" dirty="0" err="1" smtClean="0"/>
              <a:t>fungiert</a:t>
            </a:r>
            <a:r>
              <a:rPr lang="en-US" baseline="0" dirty="0" smtClean="0"/>
              <a:t>.</a:t>
            </a:r>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72</a:t>
            </a:fld>
            <a:endParaRPr lang="de-AT"/>
          </a:p>
        </p:txBody>
      </p:sp>
    </p:spTree>
    <p:extLst>
      <p:ext uri="{BB962C8B-B14F-4D97-AF65-F5344CB8AC3E}">
        <p14:creationId xmlns:p14="http://schemas.microsoft.com/office/powerpoint/2010/main" val="264050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76</a:t>
            </a:fld>
            <a:endParaRPr lang="de-AT"/>
          </a:p>
        </p:txBody>
      </p:sp>
    </p:spTree>
    <p:extLst>
      <p:ext uri="{BB962C8B-B14F-4D97-AF65-F5344CB8AC3E}">
        <p14:creationId xmlns:p14="http://schemas.microsoft.com/office/powerpoint/2010/main" val="263416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77</a:t>
            </a:fld>
            <a:endParaRPr lang="de-AT"/>
          </a:p>
        </p:txBody>
      </p:sp>
    </p:spTree>
    <p:extLst>
      <p:ext uri="{BB962C8B-B14F-4D97-AF65-F5344CB8AC3E}">
        <p14:creationId xmlns:p14="http://schemas.microsoft.com/office/powerpoint/2010/main" val="1961485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78</a:t>
            </a:fld>
            <a:endParaRPr lang="de-AT"/>
          </a:p>
        </p:txBody>
      </p:sp>
    </p:spTree>
    <p:extLst>
      <p:ext uri="{BB962C8B-B14F-4D97-AF65-F5344CB8AC3E}">
        <p14:creationId xmlns:p14="http://schemas.microsoft.com/office/powerpoint/2010/main" val="358509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80</a:t>
            </a:fld>
            <a:endParaRPr lang="de-AT"/>
          </a:p>
        </p:txBody>
      </p:sp>
    </p:spTree>
    <p:extLst>
      <p:ext uri="{BB962C8B-B14F-4D97-AF65-F5344CB8AC3E}">
        <p14:creationId xmlns:p14="http://schemas.microsoft.com/office/powerpoint/2010/main" val="3634988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81</a:t>
            </a:fld>
            <a:endParaRPr lang="de-AT"/>
          </a:p>
        </p:txBody>
      </p:sp>
    </p:spTree>
    <p:extLst>
      <p:ext uri="{BB962C8B-B14F-4D97-AF65-F5344CB8AC3E}">
        <p14:creationId xmlns:p14="http://schemas.microsoft.com/office/powerpoint/2010/main" val="319354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bwMode="auto">
          <a:noFill/>
          <a:ln>
            <a:solidFill>
              <a:srgbClr val="000000"/>
            </a:solidFill>
            <a:miter lim="800000"/>
            <a:headEnd/>
            <a:tailEnd/>
          </a:ln>
        </p:spPr>
      </p:sp>
      <p:sp>
        <p:nvSpPr>
          <p:cNvPr id="10035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Lernziele:</a:t>
            </a:r>
          </a:p>
          <a:p>
            <a:r>
              <a:rPr lang="de-DE" dirty="0" smtClean="0"/>
              <a:t>Wissen: Was eine Figur</a:t>
            </a:r>
            <a:r>
              <a:rPr lang="de-DE" baseline="0" dirty="0" smtClean="0"/>
              <a:t> einzigartig macht.</a:t>
            </a:r>
          </a:p>
          <a:p>
            <a:r>
              <a:rPr lang="de-DE" baseline="0" dirty="0" smtClean="0"/>
              <a:t>Verstehen:</a:t>
            </a:r>
          </a:p>
          <a:p>
            <a:r>
              <a:rPr lang="de-DE" baseline="0" dirty="0" smtClean="0"/>
              <a:t>Verschiedene Figuren haben unterschiedliche Qualitäten, die zur Entwicklung einer Geschichte beitragen.</a:t>
            </a:r>
          </a:p>
          <a:p>
            <a:r>
              <a:rPr lang="de-DE" baseline="0" dirty="0" smtClean="0"/>
              <a:t>Können: Verstehen einer Figur demonstrieren.</a:t>
            </a:r>
          </a:p>
          <a:p>
            <a:r>
              <a:rPr lang="de-DE" dirty="0" smtClean="0"/>
              <a:t>Auswahl nach Interessen steigert Motivation,</a:t>
            </a:r>
            <a:r>
              <a:rPr lang="de-DE" baseline="0" dirty="0" smtClean="0"/>
              <a:t> Aufgaben ermöglichen kreative Ausdrucksformen</a:t>
            </a:r>
            <a:r>
              <a:rPr lang="de-DE" dirty="0" smtClean="0"/>
              <a:t>. </a:t>
            </a:r>
          </a:p>
          <a:p>
            <a:endParaRPr lang="de-DE" dirty="0" smtClean="0"/>
          </a:p>
          <a:p>
            <a:endParaRPr lang="de-DE" dirty="0" smtClean="0"/>
          </a:p>
        </p:txBody>
      </p:sp>
      <p:sp>
        <p:nvSpPr>
          <p:cNvPr id="1003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C3FCDB-6E1D-45F3-8192-FDC39E5EEEE2}" type="slidenum">
              <a:rPr lang="de-DE" smtClean="0"/>
              <a:pPr/>
              <a:t>85</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bwMode="auto">
          <a:noFill/>
          <a:ln>
            <a:solidFill>
              <a:srgbClr val="000000"/>
            </a:solidFill>
            <a:miter lim="800000"/>
            <a:headEnd/>
            <a:tailEnd/>
          </a:ln>
        </p:spPr>
      </p:sp>
      <p:sp>
        <p:nvSpPr>
          <p:cNvPr id="100355"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dirty="0" smtClean="0"/>
              <a:t>Lernziele:</a:t>
            </a:r>
          </a:p>
          <a:p>
            <a:r>
              <a:rPr lang="de-DE" dirty="0" smtClean="0"/>
              <a:t>Wissen: Was eine Figur</a:t>
            </a:r>
            <a:r>
              <a:rPr lang="de-DE" baseline="0" dirty="0" smtClean="0"/>
              <a:t> einzigartig macht.</a:t>
            </a:r>
          </a:p>
          <a:p>
            <a:r>
              <a:rPr lang="de-DE" baseline="0" dirty="0" smtClean="0"/>
              <a:t>Verstehen:</a:t>
            </a:r>
          </a:p>
          <a:p>
            <a:r>
              <a:rPr lang="de-DE" baseline="0" dirty="0" smtClean="0"/>
              <a:t>Verschiedene Figuren haben unterschiedliche Qualitäten, die zur Entwicklung einer Geschichte beitragen.</a:t>
            </a:r>
          </a:p>
          <a:p>
            <a:r>
              <a:rPr lang="de-DE" baseline="0" dirty="0" smtClean="0"/>
              <a:t>Können: Verstehen einer Figur demonstrieren.</a:t>
            </a:r>
          </a:p>
          <a:p>
            <a:r>
              <a:rPr lang="de-DE" dirty="0" smtClean="0"/>
              <a:t>Auswahl nach Interessen steigert Motivation,</a:t>
            </a:r>
            <a:r>
              <a:rPr lang="de-DE" baseline="0" dirty="0" smtClean="0"/>
              <a:t> Aufgaben ermöglichen kreative Ausdrucksformen</a:t>
            </a:r>
            <a:r>
              <a:rPr lang="de-DE" dirty="0" smtClean="0"/>
              <a:t>. </a:t>
            </a:r>
          </a:p>
          <a:p>
            <a:endParaRPr lang="de-DE" dirty="0" smtClean="0"/>
          </a:p>
          <a:p>
            <a:endParaRPr lang="de-DE" dirty="0" smtClean="0"/>
          </a:p>
        </p:txBody>
      </p:sp>
      <p:sp>
        <p:nvSpPr>
          <p:cNvPr id="1003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C3FCDB-6E1D-45F3-8192-FDC39E5EEEE2}" type="slidenum">
              <a:rPr lang="de-DE" smtClean="0"/>
              <a:pPr/>
              <a:t>86</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27</a:t>
            </a:fld>
            <a:endParaRPr lang="de-AT"/>
          </a:p>
        </p:txBody>
      </p:sp>
    </p:spTree>
    <p:extLst>
      <p:ext uri="{BB962C8B-B14F-4D97-AF65-F5344CB8AC3E}">
        <p14:creationId xmlns:p14="http://schemas.microsoft.com/office/powerpoint/2010/main" val="425400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Kernfragen:</a:t>
            </a:r>
          </a:p>
          <a:p>
            <a:r>
              <a:rPr lang="de-AT" dirty="0" smtClean="0"/>
              <a:t>Setzen Prioritäten.</a:t>
            </a:r>
          </a:p>
          <a:p>
            <a:r>
              <a:rPr lang="de-AT" dirty="0" smtClean="0"/>
              <a:t>Fokussieren das Lernen auf wenige, essentielle Kernideen, die immer wieder zurück kehren.</a:t>
            </a:r>
          </a:p>
          <a:p>
            <a:r>
              <a:rPr lang="de-AT" dirty="0" smtClean="0"/>
              <a:t>Signalisieren, dass entdeckendes Lernen durch Handlung die primäre Aufgabe der Lernenden ist.</a:t>
            </a:r>
          </a:p>
          <a:p>
            <a:r>
              <a:rPr lang="de-AT" dirty="0" smtClean="0"/>
              <a:t>Provozieren Interesse.</a:t>
            </a:r>
          </a:p>
          <a:p>
            <a:r>
              <a:rPr lang="de-AT" dirty="0" smtClean="0"/>
              <a:t>Verleihen Sinn.</a:t>
            </a:r>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39</a:t>
            </a:fld>
            <a:endParaRPr lang="de-AT"/>
          </a:p>
        </p:txBody>
      </p:sp>
    </p:spTree>
    <p:extLst>
      <p:ext uri="{BB962C8B-B14F-4D97-AF65-F5344CB8AC3E}">
        <p14:creationId xmlns:p14="http://schemas.microsoft.com/office/powerpoint/2010/main" val="338834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dirty="0" smtClean="0"/>
              <a:t>Aus „Dem Lernen auf der Spur“, </a:t>
            </a:r>
            <a:r>
              <a:rPr lang="de-AT" dirty="0" err="1" smtClean="0"/>
              <a:t>Mitgutsch</a:t>
            </a:r>
            <a:r>
              <a:rPr lang="de-AT" dirty="0" smtClean="0"/>
              <a:t> et al, 2009.</a:t>
            </a:r>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F6EA9D2F-91BB-4DDD-BA69-4C8EF8291014}" type="slidenum">
              <a:rPr lang="de-AT" smtClean="0"/>
              <a:pPr eaLnBrk="1" hangingPunct="1"/>
              <a:t>41</a:t>
            </a:fld>
            <a:endParaRPr lang="de-A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1" dirty="0" err="1" smtClean="0"/>
              <a:t>Vonken</a:t>
            </a:r>
            <a:r>
              <a:rPr lang="de-AT" b="1" dirty="0" smtClean="0"/>
              <a:t>, Matthias. (2005). Handlung und Kompetenz: theoretische Perspektiven für die Erwachsenen- und Berufspädagogik. 1. Auflage. VS Verlag.</a:t>
            </a:r>
          </a:p>
          <a:p>
            <a:endParaRPr lang="de-AT" dirty="0"/>
          </a:p>
        </p:txBody>
      </p:sp>
      <p:sp>
        <p:nvSpPr>
          <p:cNvPr id="4" name="Foliennummernplatzhalter 3"/>
          <p:cNvSpPr>
            <a:spLocks noGrp="1"/>
          </p:cNvSpPr>
          <p:nvPr>
            <p:ph type="sldNum" sz="quarter" idx="10"/>
          </p:nvPr>
        </p:nvSpPr>
        <p:spPr/>
        <p:txBody>
          <a:bodyPr/>
          <a:lstStyle/>
          <a:p>
            <a:fld id="{675ED826-4C80-4642-9924-1CF454C1FC1F}" type="slidenum">
              <a:rPr lang="de-AT" smtClean="0"/>
              <a:pPr/>
              <a:t>47</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1" dirty="0" err="1" smtClean="0"/>
              <a:t>Vonken</a:t>
            </a:r>
            <a:r>
              <a:rPr lang="de-AT" b="1" dirty="0" smtClean="0"/>
              <a:t>, Matthias. (2005). Handlung und Kompetenz: theoretische Perspektiven für die Erwachsenen- und Berufspädagogik. 1. Auflage. VS Verlag.</a:t>
            </a:r>
          </a:p>
          <a:p>
            <a:endParaRPr lang="de-AT" dirty="0" smtClean="0"/>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48</a:t>
            </a:fld>
            <a:endParaRPr lang="de-AT"/>
          </a:p>
        </p:txBody>
      </p:sp>
    </p:spTree>
    <p:extLst>
      <p:ext uri="{BB962C8B-B14F-4D97-AF65-F5344CB8AC3E}">
        <p14:creationId xmlns:p14="http://schemas.microsoft.com/office/powerpoint/2010/main" val="377095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1" dirty="0" err="1" smtClean="0"/>
              <a:t>Vonken</a:t>
            </a:r>
            <a:r>
              <a:rPr lang="de-AT" b="1" dirty="0" smtClean="0"/>
              <a:t>, Matthias. (2005). Handlung und Kompetenz: theoretische Perspektiven für die Erwachsenen- und Berufspädagogik. 1. Auflage. VS Verlag.</a:t>
            </a:r>
          </a:p>
          <a:p>
            <a:endParaRPr lang="de-AT" dirty="0" smtClean="0"/>
          </a:p>
          <a:p>
            <a:endParaRPr lang="de-AT" dirty="0"/>
          </a:p>
        </p:txBody>
      </p:sp>
      <p:sp>
        <p:nvSpPr>
          <p:cNvPr id="4" name="Foliennummernplatzhalter 3"/>
          <p:cNvSpPr>
            <a:spLocks noGrp="1"/>
          </p:cNvSpPr>
          <p:nvPr>
            <p:ph type="sldNum" sz="quarter" idx="10"/>
          </p:nvPr>
        </p:nvSpPr>
        <p:spPr/>
        <p:txBody>
          <a:bodyPr/>
          <a:lstStyle/>
          <a:p>
            <a:pPr>
              <a:defRPr/>
            </a:pPr>
            <a:fld id="{03217C7A-F850-4F17-AE62-F956DF249615}" type="slidenum">
              <a:rPr lang="de-AT" smtClean="0"/>
              <a:pPr>
                <a:defRPr/>
              </a:pPr>
              <a:t>49</a:t>
            </a:fld>
            <a:endParaRPr lang="de-AT"/>
          </a:p>
        </p:txBody>
      </p:sp>
    </p:spTree>
    <p:extLst>
      <p:ext uri="{BB962C8B-B14F-4D97-AF65-F5344CB8AC3E}">
        <p14:creationId xmlns:p14="http://schemas.microsoft.com/office/powerpoint/2010/main" val="332317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smtClean="0"/>
              <a:t>Eigenständigkeit der LBV = Transfer, wiederspiegelt das Zeitalter der Kompetenzorientierung, die LP 2000 zeichnet. Höchster Grad des Transfers ist 4, i.e. Ziffernote 1 „sehr gut“. 0 Grad des Transfers = 5 „nicht genügend“</a:t>
            </a:r>
          </a:p>
          <a:p>
            <a:r>
              <a:rPr lang="de-AT" smtClean="0"/>
              <a:t>(s. McTighe &amp; Wiggins, Marzano)</a:t>
            </a: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3692D19E-2BCD-4E59-BE4C-4A038CA92CF8}" type="slidenum">
              <a:rPr lang="de-AT" smtClean="0"/>
              <a:pPr eaLnBrk="1" hangingPunct="1"/>
              <a:t>70</a:t>
            </a:fld>
            <a:endParaRPr lang="de-A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smtClean="0"/>
              <a:t>Eigenständigkeit der LBV = Transfer, wiederspiegelt das Zeitalter der Kompetenzorientierung, die LP 2000 zeichnet. Höchster Grad des Transfers ist 4, i.e. Ziffernote 1 „sehr gut“. 0 Grad des Transfers = 5 „nicht genügend“</a:t>
            </a:r>
          </a:p>
          <a:p>
            <a:r>
              <a:rPr lang="de-AT" smtClean="0"/>
              <a:t>(s. McTighe &amp; Wiggins, Marzano)</a:t>
            </a:r>
          </a:p>
        </p:txBody>
      </p:sp>
      <p:sp>
        <p:nvSpPr>
          <p:cNvPr id="522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3692D19E-2BCD-4E59-BE4C-4A038CA92CF8}" type="slidenum">
              <a:rPr lang="de-AT" smtClean="0"/>
              <a:pPr eaLnBrk="1" hangingPunct="1"/>
              <a:t>71</a:t>
            </a:fld>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Foliennummernplatzhalter 5"/>
          <p:cNvSpPr>
            <a:spLocks noGrp="1"/>
          </p:cNvSpPr>
          <p:nvPr>
            <p:ph type="sldNum" sz="quarter" idx="10"/>
          </p:nvPr>
        </p:nvSpPr>
        <p:spPr/>
        <p:txBody>
          <a:bodyPr/>
          <a:lstStyle>
            <a:lvl1pPr>
              <a:defRPr/>
            </a:lvl1pPr>
          </a:lstStyle>
          <a:p>
            <a:pPr>
              <a:defRPr/>
            </a:pPr>
            <a:fld id="{17B59147-E17F-407A-ACD8-2200BF4193A8}" type="slidenum">
              <a:rPr lang="de-AT"/>
              <a:pPr>
                <a:defRPr/>
              </a:pPr>
              <a:t>‹Nr.›</a:t>
            </a:fld>
            <a:endParaRPr lang="de-AT"/>
          </a:p>
        </p:txBody>
      </p:sp>
    </p:spTree>
    <p:extLst>
      <p:ext uri="{BB962C8B-B14F-4D97-AF65-F5344CB8AC3E}">
        <p14:creationId xmlns:p14="http://schemas.microsoft.com/office/powerpoint/2010/main" val="40499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a:defRPr/>
            </a:lvl1pPr>
          </a:lstStyle>
          <a:p>
            <a:pPr>
              <a:defRPr/>
            </a:pPr>
            <a:fld id="{6C94B1B2-7D51-4BE1-B590-B623FEAE0C32}" type="slidenum">
              <a:rPr lang="de-AT"/>
              <a:pPr>
                <a:defRPr/>
              </a:pPr>
              <a:t>‹Nr.›</a:t>
            </a:fld>
            <a:endParaRPr lang="de-AT"/>
          </a:p>
        </p:txBody>
      </p:sp>
    </p:spTree>
    <p:extLst>
      <p:ext uri="{BB962C8B-B14F-4D97-AF65-F5344CB8AC3E}">
        <p14:creationId xmlns:p14="http://schemas.microsoft.com/office/powerpoint/2010/main" val="263111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a:defRPr/>
            </a:lvl1pPr>
          </a:lstStyle>
          <a:p>
            <a:pPr>
              <a:defRPr/>
            </a:pPr>
            <a:fld id="{8A810B39-80D5-46A7-ADE8-402BBCB2AD7F}" type="slidenum">
              <a:rPr lang="de-AT"/>
              <a:pPr>
                <a:defRPr/>
              </a:pPr>
              <a:t>‹Nr.›</a:t>
            </a:fld>
            <a:endParaRPr lang="de-AT"/>
          </a:p>
        </p:txBody>
      </p:sp>
    </p:spTree>
    <p:extLst>
      <p:ext uri="{BB962C8B-B14F-4D97-AF65-F5344CB8AC3E}">
        <p14:creationId xmlns:p14="http://schemas.microsoft.com/office/powerpoint/2010/main" val="151702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12C6D3D1-FE7E-4667-98C5-E8D174B7169B}"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BB24D092-74FD-4B4D-8879-38410823660A}" type="slidenum">
              <a:rPr lang="de-AT"/>
              <a:pPr>
                <a:defRPr/>
              </a:pPr>
              <a:t>‹Nr.›</a:t>
            </a:fld>
            <a:endParaRPr lang="de-AT"/>
          </a:p>
        </p:txBody>
      </p:sp>
    </p:spTree>
    <p:extLst>
      <p:ext uri="{BB962C8B-B14F-4D97-AF65-F5344CB8AC3E}">
        <p14:creationId xmlns:p14="http://schemas.microsoft.com/office/powerpoint/2010/main" val="68508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863E0E25-8BE8-4131-947D-563916C06DF5}"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5445F8A-33B5-479D-BFFF-E231D461FCD2}" type="slidenum">
              <a:rPr lang="de-AT"/>
              <a:pPr>
                <a:defRPr/>
              </a:pPr>
              <a:t>‹Nr.›</a:t>
            </a:fld>
            <a:endParaRPr lang="de-AT"/>
          </a:p>
        </p:txBody>
      </p:sp>
    </p:spTree>
    <p:extLst>
      <p:ext uri="{BB962C8B-B14F-4D97-AF65-F5344CB8AC3E}">
        <p14:creationId xmlns:p14="http://schemas.microsoft.com/office/powerpoint/2010/main" val="188191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B4A4C317-6ED1-4E73-97F6-2CF8F5EE70E2}"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3B57EBD-401B-449B-A5B6-609CF453CF80}" type="slidenum">
              <a:rPr lang="de-AT"/>
              <a:pPr>
                <a:defRPr/>
              </a:pPr>
              <a:t>‹Nr.›</a:t>
            </a:fld>
            <a:endParaRPr lang="de-AT"/>
          </a:p>
        </p:txBody>
      </p:sp>
    </p:spTree>
    <p:extLst>
      <p:ext uri="{BB962C8B-B14F-4D97-AF65-F5344CB8AC3E}">
        <p14:creationId xmlns:p14="http://schemas.microsoft.com/office/powerpoint/2010/main" val="119458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9FDC141E-A9E0-44AD-8F16-21101E4B5A70}" type="datetimeFigureOut">
              <a:rPr lang="de-AT"/>
              <a:pPr>
                <a:defRPr/>
              </a:pPr>
              <a:t>05.03.2014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2B1FF367-B0CC-44B8-901D-F0D03EE6EEFF}" type="slidenum">
              <a:rPr lang="de-AT"/>
              <a:pPr>
                <a:defRPr/>
              </a:pPr>
              <a:t>‹Nr.›</a:t>
            </a:fld>
            <a:endParaRPr lang="de-AT"/>
          </a:p>
        </p:txBody>
      </p:sp>
    </p:spTree>
    <p:extLst>
      <p:ext uri="{BB962C8B-B14F-4D97-AF65-F5344CB8AC3E}">
        <p14:creationId xmlns:p14="http://schemas.microsoft.com/office/powerpoint/2010/main" val="394836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70DA5F50-7E94-43CD-BC0B-EB5E581E3D5B}" type="datetimeFigureOut">
              <a:rPr lang="de-AT"/>
              <a:pPr>
                <a:defRPr/>
              </a:pPr>
              <a:t>05.03.2014</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D67718C3-AEE5-470F-88D3-10864DB8EB18}" type="slidenum">
              <a:rPr lang="de-AT"/>
              <a:pPr>
                <a:defRPr/>
              </a:pPr>
              <a:t>‹Nr.›</a:t>
            </a:fld>
            <a:endParaRPr lang="de-AT"/>
          </a:p>
        </p:txBody>
      </p:sp>
    </p:spTree>
    <p:extLst>
      <p:ext uri="{BB962C8B-B14F-4D97-AF65-F5344CB8AC3E}">
        <p14:creationId xmlns:p14="http://schemas.microsoft.com/office/powerpoint/2010/main" val="268745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84B9E492-877F-4E76-9A82-36CC1EFB2F60}" type="datetimeFigureOut">
              <a:rPr lang="de-AT"/>
              <a:pPr>
                <a:defRPr/>
              </a:pPr>
              <a:t>05.03.2014</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503AD05D-7F4B-4BD4-8364-0888A7A49F01}" type="slidenum">
              <a:rPr lang="de-AT"/>
              <a:pPr>
                <a:defRPr/>
              </a:pPr>
              <a:t>‹Nr.›</a:t>
            </a:fld>
            <a:endParaRPr lang="de-AT"/>
          </a:p>
        </p:txBody>
      </p:sp>
    </p:spTree>
    <p:extLst>
      <p:ext uri="{BB962C8B-B14F-4D97-AF65-F5344CB8AC3E}">
        <p14:creationId xmlns:p14="http://schemas.microsoft.com/office/powerpoint/2010/main" val="12175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BD4186E-CC84-4476-9C7C-C231D01A23F5}" type="datetimeFigureOut">
              <a:rPr lang="de-AT"/>
              <a:pPr>
                <a:defRPr/>
              </a:pPr>
              <a:t>05.03.2014</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4DF6B004-06C6-46F7-8F1B-C07A547709D2}" type="slidenum">
              <a:rPr lang="de-AT"/>
              <a:pPr>
                <a:defRPr/>
              </a:pPr>
              <a:t>‹Nr.›</a:t>
            </a:fld>
            <a:endParaRPr lang="de-AT"/>
          </a:p>
        </p:txBody>
      </p:sp>
    </p:spTree>
    <p:extLst>
      <p:ext uri="{BB962C8B-B14F-4D97-AF65-F5344CB8AC3E}">
        <p14:creationId xmlns:p14="http://schemas.microsoft.com/office/powerpoint/2010/main" val="24418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8AEEC49-5A4E-4BEA-83DA-59C67768DA5B}" type="datetimeFigureOut">
              <a:rPr lang="de-AT"/>
              <a:pPr>
                <a:defRPr/>
              </a:pPr>
              <a:t>05.03.2014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F42EA4D1-D000-4092-B683-CC9D00D88CB9}" type="slidenum">
              <a:rPr lang="de-AT"/>
              <a:pPr>
                <a:defRPr/>
              </a:pPr>
              <a:t>‹Nr.›</a:t>
            </a:fld>
            <a:endParaRPr lang="de-AT"/>
          </a:p>
        </p:txBody>
      </p:sp>
    </p:spTree>
    <p:extLst>
      <p:ext uri="{BB962C8B-B14F-4D97-AF65-F5344CB8AC3E}">
        <p14:creationId xmlns:p14="http://schemas.microsoft.com/office/powerpoint/2010/main" val="364800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Foliennummernplatzhalter 5"/>
          <p:cNvSpPr>
            <a:spLocks noGrp="1"/>
          </p:cNvSpPr>
          <p:nvPr>
            <p:ph type="sldNum" sz="quarter" idx="10"/>
          </p:nvPr>
        </p:nvSpPr>
        <p:spPr/>
        <p:txBody>
          <a:bodyPr/>
          <a:lstStyle>
            <a:lvl1pPr>
              <a:defRPr/>
            </a:lvl1pPr>
          </a:lstStyle>
          <a:p>
            <a:pPr>
              <a:defRPr/>
            </a:pPr>
            <a:fld id="{49781440-0F2E-4AFB-9E00-795DAFFCF1D1}" type="slidenum">
              <a:rPr lang="de-AT"/>
              <a:pPr>
                <a:defRPr/>
              </a:pPr>
              <a:t>‹Nr.›</a:t>
            </a:fld>
            <a:endParaRPr lang="de-AT"/>
          </a:p>
        </p:txBody>
      </p:sp>
    </p:spTree>
    <p:extLst>
      <p:ext uri="{BB962C8B-B14F-4D97-AF65-F5344CB8AC3E}">
        <p14:creationId xmlns:p14="http://schemas.microsoft.com/office/powerpoint/2010/main" val="882425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FBBE516-2DBA-44CB-98CE-77E6DCE2E199}" type="datetimeFigureOut">
              <a:rPr lang="de-AT"/>
              <a:pPr>
                <a:defRPr/>
              </a:pPr>
              <a:t>05.03.2014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612E9A13-2804-47BD-AABC-10E39B6A1B19}" type="slidenum">
              <a:rPr lang="de-AT"/>
              <a:pPr>
                <a:defRPr/>
              </a:pPr>
              <a:t>‹Nr.›</a:t>
            </a:fld>
            <a:endParaRPr lang="de-AT"/>
          </a:p>
        </p:txBody>
      </p:sp>
    </p:spTree>
    <p:extLst>
      <p:ext uri="{BB962C8B-B14F-4D97-AF65-F5344CB8AC3E}">
        <p14:creationId xmlns:p14="http://schemas.microsoft.com/office/powerpoint/2010/main" val="191472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AA862001-71CA-41B6-8609-6ED99CB76169}"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E6DF06A2-5D18-4B97-97DB-ACA85A555880}" type="slidenum">
              <a:rPr lang="de-AT"/>
              <a:pPr>
                <a:defRPr/>
              </a:pPr>
              <a:t>‹Nr.›</a:t>
            </a:fld>
            <a:endParaRPr lang="de-AT"/>
          </a:p>
        </p:txBody>
      </p:sp>
    </p:spTree>
    <p:extLst>
      <p:ext uri="{BB962C8B-B14F-4D97-AF65-F5344CB8AC3E}">
        <p14:creationId xmlns:p14="http://schemas.microsoft.com/office/powerpoint/2010/main" val="324898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6361933B-3EDC-43BA-B8D4-7F92BDA2B853}" type="datetimeFigureOut">
              <a:rPr lang="de-AT"/>
              <a:pPr>
                <a:defRPr/>
              </a:pPr>
              <a:t>05.03.2014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D32514FF-F719-44EE-BFA5-759D1512C552}" type="slidenum">
              <a:rPr lang="de-AT"/>
              <a:pPr>
                <a:defRPr/>
              </a:pPr>
              <a:t>‹Nr.›</a:t>
            </a:fld>
            <a:endParaRPr lang="de-AT"/>
          </a:p>
        </p:txBody>
      </p:sp>
    </p:spTree>
    <p:extLst>
      <p:ext uri="{BB962C8B-B14F-4D97-AF65-F5344CB8AC3E}">
        <p14:creationId xmlns:p14="http://schemas.microsoft.com/office/powerpoint/2010/main" val="377754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Foliennummernplatzhalter 5"/>
          <p:cNvSpPr>
            <a:spLocks noGrp="1"/>
          </p:cNvSpPr>
          <p:nvPr>
            <p:ph type="sldNum" sz="quarter" idx="10"/>
          </p:nvPr>
        </p:nvSpPr>
        <p:spPr/>
        <p:txBody>
          <a:bodyPr/>
          <a:lstStyle>
            <a:lvl1pPr>
              <a:defRPr/>
            </a:lvl1pPr>
          </a:lstStyle>
          <a:p>
            <a:pPr>
              <a:defRPr/>
            </a:pPr>
            <a:fld id="{CBBD3DBD-BD6F-4302-918D-0D78E277501A}" type="slidenum">
              <a:rPr lang="de-AT"/>
              <a:pPr>
                <a:defRPr/>
              </a:pPr>
              <a:t>‹Nr.›</a:t>
            </a:fld>
            <a:endParaRPr lang="de-AT"/>
          </a:p>
        </p:txBody>
      </p:sp>
    </p:spTree>
    <p:extLst>
      <p:ext uri="{BB962C8B-B14F-4D97-AF65-F5344CB8AC3E}">
        <p14:creationId xmlns:p14="http://schemas.microsoft.com/office/powerpoint/2010/main" val="264039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oliennummernplatzhalter 5"/>
          <p:cNvSpPr>
            <a:spLocks noGrp="1"/>
          </p:cNvSpPr>
          <p:nvPr>
            <p:ph type="sldNum" sz="quarter" idx="10"/>
          </p:nvPr>
        </p:nvSpPr>
        <p:spPr/>
        <p:txBody>
          <a:bodyPr/>
          <a:lstStyle>
            <a:lvl1pPr>
              <a:defRPr/>
            </a:lvl1pPr>
          </a:lstStyle>
          <a:p>
            <a:pPr>
              <a:defRPr/>
            </a:pPr>
            <a:fld id="{3EB89FBF-8209-42E7-8FDF-1870A2A65B2C}" type="slidenum">
              <a:rPr lang="de-AT"/>
              <a:pPr>
                <a:defRPr/>
              </a:pPr>
              <a:t>‹Nr.›</a:t>
            </a:fld>
            <a:endParaRPr lang="de-AT"/>
          </a:p>
        </p:txBody>
      </p:sp>
    </p:spTree>
    <p:extLst>
      <p:ext uri="{BB962C8B-B14F-4D97-AF65-F5344CB8AC3E}">
        <p14:creationId xmlns:p14="http://schemas.microsoft.com/office/powerpoint/2010/main" val="222445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35F79A-25F7-4C4F-9E21-35A9F393FB60}" type="datetimeFigureOut">
              <a:rPr lang="de-AT"/>
              <a:pPr>
                <a:defRPr/>
              </a:pPr>
              <a:t>05.03.2014</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AT"/>
          </a:p>
        </p:txBody>
      </p:sp>
      <p:sp>
        <p:nvSpPr>
          <p:cNvPr id="9" name="Foliennummernplatzhalter 8"/>
          <p:cNvSpPr>
            <a:spLocks noGrp="1"/>
          </p:cNvSpPr>
          <p:nvPr>
            <p:ph type="sldNum" sz="quarter" idx="12"/>
          </p:nvPr>
        </p:nvSpPr>
        <p:spPr/>
        <p:txBody>
          <a:bodyPr/>
          <a:lstStyle>
            <a:lvl1pPr>
              <a:defRPr/>
            </a:lvl1pPr>
          </a:lstStyle>
          <a:p>
            <a:pPr>
              <a:defRPr/>
            </a:pPr>
            <a:fld id="{6231C14B-D01E-438E-BEEC-E39C695BFE53}" type="slidenum">
              <a:rPr lang="de-AT"/>
              <a:pPr>
                <a:defRPr/>
              </a:pPr>
              <a:t>‹Nr.›</a:t>
            </a:fld>
            <a:endParaRPr lang="de-AT"/>
          </a:p>
        </p:txBody>
      </p:sp>
    </p:spTree>
    <p:extLst>
      <p:ext uri="{BB962C8B-B14F-4D97-AF65-F5344CB8AC3E}">
        <p14:creationId xmlns:p14="http://schemas.microsoft.com/office/powerpoint/2010/main" val="354473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Foliennummernplatzhalter 5"/>
          <p:cNvSpPr>
            <a:spLocks noGrp="1"/>
          </p:cNvSpPr>
          <p:nvPr>
            <p:ph type="sldNum" sz="quarter" idx="10"/>
          </p:nvPr>
        </p:nvSpPr>
        <p:spPr/>
        <p:txBody>
          <a:bodyPr/>
          <a:lstStyle>
            <a:lvl1pPr>
              <a:defRPr/>
            </a:lvl1pPr>
          </a:lstStyle>
          <a:p>
            <a:pPr>
              <a:defRPr/>
            </a:pPr>
            <a:fld id="{725A3B0F-DD87-4280-A688-1EF61CFCFC7B}" type="slidenum">
              <a:rPr lang="de-AT"/>
              <a:pPr>
                <a:defRPr/>
              </a:pPr>
              <a:t>‹Nr.›</a:t>
            </a:fld>
            <a:endParaRPr lang="de-AT"/>
          </a:p>
        </p:txBody>
      </p:sp>
    </p:spTree>
    <p:extLst>
      <p:ext uri="{BB962C8B-B14F-4D97-AF65-F5344CB8AC3E}">
        <p14:creationId xmlns:p14="http://schemas.microsoft.com/office/powerpoint/2010/main" val="326726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A07B41C0-864C-483C-902A-C5A9176FAF17}" type="slidenum">
              <a:rPr lang="de-AT"/>
              <a:pPr>
                <a:defRPr/>
              </a:pPr>
              <a:t>‹Nr.›</a:t>
            </a:fld>
            <a:endParaRPr lang="de-AT"/>
          </a:p>
        </p:txBody>
      </p:sp>
    </p:spTree>
    <p:extLst>
      <p:ext uri="{BB962C8B-B14F-4D97-AF65-F5344CB8AC3E}">
        <p14:creationId xmlns:p14="http://schemas.microsoft.com/office/powerpoint/2010/main" val="174398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400" b="1"/>
            </a:lvl1pPr>
          </a:lstStyle>
          <a:p>
            <a:r>
              <a:rPr lang="de-DE" smtClean="0"/>
              <a:t>Titelmasterformat durch Klicken bearbeiten</a:t>
            </a:r>
            <a:endParaRPr lang="de-AT" dirty="0"/>
          </a:p>
        </p:txBody>
      </p:sp>
      <p:sp>
        <p:nvSpPr>
          <p:cNvPr id="3" name="Inhaltsplatzhalter 2"/>
          <p:cNvSpPr>
            <a:spLocks noGrp="1"/>
          </p:cNvSpPr>
          <p:nvPr>
            <p:ph idx="1"/>
          </p:nvPr>
        </p:nvSpPr>
        <p:spPr>
          <a:xfrm>
            <a:off x="3575050" y="1412776"/>
            <a:ext cx="5111750" cy="4713387"/>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Foliennummernplatzhalter 5"/>
          <p:cNvSpPr>
            <a:spLocks noGrp="1"/>
          </p:cNvSpPr>
          <p:nvPr>
            <p:ph type="sldNum" sz="quarter" idx="10"/>
          </p:nvPr>
        </p:nvSpPr>
        <p:spPr/>
        <p:txBody>
          <a:bodyPr/>
          <a:lstStyle>
            <a:lvl1pPr>
              <a:defRPr/>
            </a:lvl1pPr>
          </a:lstStyle>
          <a:p>
            <a:pPr>
              <a:defRPr/>
            </a:pPr>
            <a:fld id="{9E27FCCE-DE91-4D09-9470-706ACEA873F1}" type="slidenum">
              <a:rPr lang="de-AT"/>
              <a:pPr>
                <a:defRPr/>
              </a:pPr>
              <a:t>‹Nr.›</a:t>
            </a:fld>
            <a:endParaRPr lang="de-AT"/>
          </a:p>
        </p:txBody>
      </p:sp>
    </p:spTree>
    <p:extLst>
      <p:ext uri="{BB962C8B-B14F-4D97-AF65-F5344CB8AC3E}">
        <p14:creationId xmlns:p14="http://schemas.microsoft.com/office/powerpoint/2010/main" val="191573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Foliennummernplatzhalter 6"/>
          <p:cNvSpPr>
            <a:spLocks noGrp="1"/>
          </p:cNvSpPr>
          <p:nvPr>
            <p:ph type="sldNum" sz="quarter" idx="12"/>
          </p:nvPr>
        </p:nvSpPr>
        <p:spPr/>
        <p:txBody>
          <a:bodyPr/>
          <a:lstStyle>
            <a:lvl1pPr>
              <a:defRPr/>
            </a:lvl1pPr>
          </a:lstStyle>
          <a:p>
            <a:pPr>
              <a:defRPr/>
            </a:pPr>
            <a:fld id="{2D9174CB-F702-4277-9B2B-6D74A48F5333}" type="slidenum">
              <a:rPr lang="de-AT"/>
              <a:pPr>
                <a:defRPr/>
              </a:pPr>
              <a:t>‹Nr.›</a:t>
            </a:fld>
            <a:endParaRPr lang="de-AT"/>
          </a:p>
        </p:txBody>
      </p:sp>
    </p:spTree>
    <p:extLst>
      <p:ext uri="{BB962C8B-B14F-4D97-AF65-F5344CB8AC3E}">
        <p14:creationId xmlns:p14="http://schemas.microsoft.com/office/powerpoint/2010/main" val="268409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auto">
          <a:xfrm>
            <a:off x="457200" y="274638"/>
            <a:ext cx="656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endParaRPr lang="de-AT" dirty="0" smtClean="0"/>
          </a:p>
        </p:txBody>
      </p:sp>
      <p:sp>
        <p:nvSpPr>
          <p:cNvPr id="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smtClean="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313FB63-F5CF-44AF-9994-F9084A3135DE}" type="slidenum">
              <a:rPr lang="de-AT"/>
              <a:pPr>
                <a:defRPr/>
              </a:pPr>
              <a:t>‹Nr.›</a:t>
            </a:fld>
            <a:endParaRPr lang="de-AT"/>
          </a:p>
        </p:txBody>
      </p:sp>
      <p:pic>
        <p:nvPicPr>
          <p:cNvPr id="1029" name="Picture 9" descr="Logo Neue Mittelschule"/>
          <p:cNvPicPr>
            <a:picLocks noChangeAspect="1" noChangeArrowheads="1"/>
          </p:cNvPicPr>
          <p:nvPr/>
        </p:nvPicPr>
        <p:blipFill>
          <a:blip r:embed="rId13">
            <a:extLst>
              <a:ext uri="{28A0092B-C50C-407E-A947-70E740481C1C}">
                <a14:useLocalDpi xmlns:a14="http://schemas.microsoft.com/office/drawing/2010/main" val="0"/>
              </a:ext>
            </a:extLst>
          </a:blip>
          <a:srcRect t="13857"/>
          <a:stretch>
            <a:fillRect/>
          </a:stretch>
        </p:blipFill>
        <p:spPr bwMode="auto">
          <a:xfrm>
            <a:off x="7215188" y="152400"/>
            <a:ext cx="17573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4696" y="6165304"/>
            <a:ext cx="3377224" cy="71341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94" r:id="rId5"/>
    <p:sldLayoutId id="2147483678" r:id="rId6"/>
    <p:sldLayoutId id="2147483679" r:id="rId7"/>
    <p:sldLayoutId id="2147483680" r:id="rId8"/>
    <p:sldLayoutId id="2147483695" r:id="rId9"/>
    <p:sldLayoutId id="2147483681" r:id="rId10"/>
    <p:sldLayoutId id="214748368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rtl="0" eaLnBrk="1" fontAlgn="base" hangingPunct="1">
        <a:spcBef>
          <a:spcPct val="0"/>
        </a:spcBef>
        <a:spcAft>
          <a:spcPct val="0"/>
        </a:spcAft>
        <a:defRPr sz="3600" kern="1200">
          <a:solidFill>
            <a:schemeClr val="tx1"/>
          </a:solidFill>
          <a:latin typeface="+mn-lt"/>
          <a:ea typeface="+mj-ea"/>
          <a:cs typeface="+mj-cs"/>
        </a:defRPr>
      </a:lvl1pPr>
      <a:lvl2pPr algn="l" rtl="0" eaLnBrk="1" fontAlgn="base" hangingPunct="1">
        <a:spcBef>
          <a:spcPct val="0"/>
        </a:spcBef>
        <a:spcAft>
          <a:spcPct val="0"/>
        </a:spcAft>
        <a:defRPr sz="3600">
          <a:solidFill>
            <a:schemeClr val="tx1"/>
          </a:solidFill>
          <a:latin typeface="Calibri" pitchFamily="34" charset="0"/>
        </a:defRPr>
      </a:lvl2pPr>
      <a:lvl3pPr algn="l" rtl="0" eaLnBrk="1" fontAlgn="base" hangingPunct="1">
        <a:spcBef>
          <a:spcPct val="0"/>
        </a:spcBef>
        <a:spcAft>
          <a:spcPct val="0"/>
        </a:spcAft>
        <a:defRPr sz="3600">
          <a:solidFill>
            <a:schemeClr val="tx1"/>
          </a:solidFill>
          <a:latin typeface="Calibri" pitchFamily="34" charset="0"/>
        </a:defRPr>
      </a:lvl3pPr>
      <a:lvl4pPr algn="l" rtl="0" eaLnBrk="1" fontAlgn="base" hangingPunct="1">
        <a:spcBef>
          <a:spcPct val="0"/>
        </a:spcBef>
        <a:spcAft>
          <a:spcPct val="0"/>
        </a:spcAft>
        <a:defRPr sz="3600">
          <a:solidFill>
            <a:schemeClr val="tx1"/>
          </a:solidFill>
          <a:latin typeface="Calibri" pitchFamily="34" charset="0"/>
        </a:defRPr>
      </a:lvl4pPr>
      <a:lvl5pPr algn="l" rtl="0" eaLnBrk="1" fontAlgn="base" hangingPunct="1">
        <a:spcBef>
          <a:spcPct val="0"/>
        </a:spcBef>
        <a:spcAft>
          <a:spcPct val="0"/>
        </a:spcAft>
        <a:defRPr sz="36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A31A7E"/>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heSansCorrespondence"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heSansCorrespondenc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A9BCBC6-B319-47B8-9017-52DDD0F31A5A}" type="datetimeFigureOut">
              <a:rPr lang="de-AT"/>
              <a:pPr>
                <a:defRPr/>
              </a:pPr>
              <a:t>05.03.2014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A636016-A4FF-4976-91C2-730ED9C0C755}"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ducationworld.com/a_issues/chat/chat107.shtml"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6.xml"/><Relationship Id="rId7" Type="http://schemas.openxmlformats.org/officeDocument/2006/relationships/image" Target="../media/image19.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1.xml"/><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9.xml.rels><?xml version="1.0" encoding="UTF-8" standalone="yes"?>
<Relationships xmlns="http://schemas.openxmlformats.org/package/2006/relationships"><Relationship Id="rId2" Type="http://schemas.openxmlformats.org/officeDocument/2006/relationships/hyperlink" Target="http://www.nmsbibliothek.a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www.amazon.de/Selbstbild-Denken-Erfolge-Niederlagen-bewirkt/dp/3492252273/ref=sr_1_1?ie=UTF8&amp;qid=1370770554&amp;sr=8-1&amp;keywords=carol+dweck" TargetMode="External"/><Relationship Id="rId7" Type="http://schemas.openxmlformats.org/officeDocument/2006/relationships/hyperlink" Target="http://www.nmsbibliothek.at/" TargetMode="External"/><Relationship Id="rId2" Type="http://schemas.openxmlformats.org/officeDocument/2006/relationships/hyperlink" Target="http://www.amazon.de/h%C3%A4tte-Einstein-gedacht-nicht-gespielt/dp/3779922371/ref=sr_1_1?ie=UTF8&amp;qid=1370770447&amp;sr=8-1&amp;keywords=rumpf+horst" TargetMode="External"/><Relationship Id="rId1" Type="http://schemas.openxmlformats.org/officeDocument/2006/relationships/slideLayout" Target="../slideLayouts/slideLayout2.xml"/><Relationship Id="rId6" Type="http://schemas.openxmlformats.org/officeDocument/2006/relationships/hyperlink" Target="konstantin%20mitgutsch" TargetMode="External"/><Relationship Id="rId5" Type="http://schemas.openxmlformats.org/officeDocument/2006/relationships/hyperlink" Target="http://www.amazon.de/Lernen-als-bildende-Erfahrung-Praxisforschung/dp/3706551187/ref=sr_1_4?ie=UTF8&amp;qid=1370770747&amp;sr=8-4&amp;keywords=michael+schratz" TargetMode="External"/><Relationship Id="rId4" Type="http://schemas.openxmlformats.org/officeDocument/2006/relationships/hyperlink" Target="http://www.amazon.de/Arbeiten-Sie-h%C3%A4rter-Ihre-Sch%C3%BCler/dp/3407626746/ref=sr_1_4?ie=UTF8&amp;qid=1370770665&amp;sr=8-4&amp;keywords=Robyn+jacks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t>Herzlich Willkommen zur Ringvorlesung „Lerndesign“!</a:t>
            </a:r>
            <a:endParaRPr lang="de-AT" dirty="0"/>
          </a:p>
        </p:txBody>
      </p:sp>
      <p:sp>
        <p:nvSpPr>
          <p:cNvPr id="3" name="Untertitel 2"/>
          <p:cNvSpPr>
            <a:spLocks noGrp="1"/>
          </p:cNvSpPr>
          <p:nvPr>
            <p:ph type="subTitle" idx="1"/>
          </p:nvPr>
        </p:nvSpPr>
        <p:spPr>
          <a:xfrm>
            <a:off x="827584" y="3886200"/>
            <a:ext cx="7632848" cy="1752600"/>
          </a:xfrm>
        </p:spPr>
        <p:txBody>
          <a:bodyPr/>
          <a:lstStyle/>
          <a:p>
            <a:r>
              <a:rPr lang="de-AT" dirty="0" smtClean="0"/>
              <a:t>Tanja Westfall-Greiter</a:t>
            </a:r>
          </a:p>
          <a:p>
            <a:r>
              <a:rPr lang="de-AT" dirty="0" smtClean="0"/>
              <a:t>Zentrum für lernende Schulen – NMS-Entwicklungsbegleitung</a:t>
            </a:r>
          </a:p>
        </p:txBody>
      </p:sp>
    </p:spTree>
    <p:extLst>
      <p:ext uri="{BB962C8B-B14F-4D97-AF65-F5344CB8AC3E}">
        <p14:creationId xmlns:p14="http://schemas.microsoft.com/office/powerpoint/2010/main" val="1366543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Lerndesignqualität beurteilen</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214189501"/>
              </p:ext>
            </p:extLst>
          </p:nvPr>
        </p:nvGraphicFramePr>
        <p:xfrm>
          <a:off x="467544" y="1196752"/>
          <a:ext cx="8424936" cy="5548620"/>
        </p:xfrm>
        <a:graphic>
          <a:graphicData uri="http://schemas.openxmlformats.org/drawingml/2006/table">
            <a:tbl>
              <a:tblPr firstRow="1" firstCol="1" bandRow="1">
                <a:tableStyleId>{5C22544A-7EE6-4342-B048-85BDC9FD1C3A}</a:tableStyleId>
              </a:tblPr>
              <a:tblGrid>
                <a:gridCol w="1636525"/>
                <a:gridCol w="6788411"/>
              </a:tblGrid>
              <a:tr h="228789">
                <a:tc gridSpan="2">
                  <a:txBody>
                    <a:bodyPr/>
                    <a:lstStyle/>
                    <a:p>
                      <a:pPr algn="ctr">
                        <a:spcAft>
                          <a:spcPts val="0"/>
                        </a:spcAft>
                      </a:pPr>
                      <a:r>
                        <a:rPr lang="de-AT" sz="2000" dirty="0">
                          <a:effectLst/>
                        </a:rPr>
                        <a:t>Beurteilungsraster </a:t>
                      </a:r>
                      <a:r>
                        <a:rPr lang="de-AT" sz="2000" dirty="0" smtClean="0">
                          <a:effectLst/>
                        </a:rPr>
                        <a:t>zum Lerndesign</a:t>
                      </a:r>
                      <a:endParaRPr lang="de-AT" sz="2000" dirty="0">
                        <a:effectLst/>
                        <a:latin typeface="Times New Roman"/>
                        <a:ea typeface="Calibri"/>
                        <a:cs typeface="Times New Roman"/>
                      </a:endParaRPr>
                    </a:p>
                  </a:txBody>
                  <a:tcPr marL="52844" marR="52844" marT="0" marB="0" anchor="ctr"/>
                </a:tc>
                <a:tc hMerge="1">
                  <a:txBody>
                    <a:bodyPr/>
                    <a:lstStyle/>
                    <a:p>
                      <a:endParaRPr lang="de-AT"/>
                    </a:p>
                  </a:txBody>
                  <a:tcPr/>
                </a:tc>
              </a:tr>
              <a:tr h="1830313">
                <a:tc>
                  <a:txBody>
                    <a:bodyPr/>
                    <a:lstStyle/>
                    <a:p>
                      <a:pPr algn="ctr">
                        <a:spcAft>
                          <a:spcPts val="0"/>
                        </a:spcAft>
                      </a:pPr>
                      <a:r>
                        <a:rPr lang="de-AT" sz="2000" dirty="0" smtClean="0">
                          <a:effectLst/>
                        </a:rPr>
                        <a:t>Vorbildlich</a:t>
                      </a:r>
                      <a:endParaRPr lang="de-AT" sz="2000" dirty="0">
                        <a:effectLst/>
                      </a:endParaRPr>
                    </a:p>
                  </a:txBody>
                  <a:tcPr marL="52844" marR="52844" marT="0" marB="0"/>
                </a:tc>
                <a:tc>
                  <a:txBody>
                    <a:bodyPr/>
                    <a:lstStyle/>
                    <a:p>
                      <a:pPr algn="l">
                        <a:spcAft>
                          <a:spcPts val="600"/>
                        </a:spcAft>
                      </a:pPr>
                      <a:r>
                        <a:rPr lang="de-AT" sz="1400" dirty="0">
                          <a:effectLst/>
                        </a:rPr>
                        <a:t>Lernziele sind kohärent und stimmig untereinander bzw. mit dem </a:t>
                      </a:r>
                      <a:r>
                        <a:rPr lang="de-AT" sz="1400" dirty="0" smtClean="0">
                          <a:effectLst/>
                        </a:rPr>
                        <a:t>Lernthema; sie sind für alle</a:t>
                      </a:r>
                      <a:r>
                        <a:rPr lang="de-AT" sz="1400" baseline="0" dirty="0" smtClean="0">
                          <a:effectLst/>
                        </a:rPr>
                        <a:t> Beteiligten verständlich und nachvollziehbar und bilden das </a:t>
                      </a:r>
                      <a:r>
                        <a:rPr lang="de-AT" sz="1400" baseline="0" dirty="0" err="1" smtClean="0">
                          <a:effectLst/>
                        </a:rPr>
                        <a:t>Zielbild</a:t>
                      </a:r>
                      <a:r>
                        <a:rPr lang="de-AT" sz="1400" baseline="0" dirty="0" smtClean="0">
                          <a:effectLst/>
                        </a:rPr>
                        <a:t> vollständig ab. Kernideen und Kernfragen sind prägnant und stimmig miteinander. </a:t>
                      </a:r>
                      <a:r>
                        <a:rPr lang="de-AT" sz="1400" dirty="0" smtClean="0">
                          <a:effectLst/>
                        </a:rPr>
                        <a:t>Kernfragen sind offen,</a:t>
                      </a:r>
                      <a:r>
                        <a:rPr lang="de-AT" sz="1400" baseline="0" dirty="0" smtClean="0">
                          <a:effectLst/>
                        </a:rPr>
                        <a:t> wiederkehrend und leitend; sie stoßen Denkprozesse an. Der Bezug zu Bildungsstandards  und Fachlehrplan ist nachvollziehbar. Die Aufgaben machen das </a:t>
                      </a:r>
                      <a:r>
                        <a:rPr lang="de-AT" sz="1400" baseline="0" dirty="0" err="1" smtClean="0">
                          <a:effectLst/>
                        </a:rPr>
                        <a:t>Zielbild</a:t>
                      </a:r>
                      <a:r>
                        <a:rPr lang="de-AT" sz="1400" baseline="0" dirty="0" smtClean="0">
                          <a:effectLst/>
                        </a:rPr>
                        <a:t> sichtbar und ermöglichen Modellernen. Die Kriterien sind relevant und  glaubwürdig. Die Qualitätsstufen im Beurteilungsraster sind konkret beschrieben und für alle Beteiligten verständlich und nachvollziehbar.</a:t>
                      </a:r>
                      <a:endParaRPr lang="de-AT" sz="1400" dirty="0">
                        <a:effectLst/>
                        <a:latin typeface="Times New Roman"/>
                        <a:ea typeface="Calibri"/>
                        <a:cs typeface="Times New Roman"/>
                      </a:endParaRPr>
                    </a:p>
                  </a:txBody>
                  <a:tcPr marL="52844" marR="52844" marT="0" marB="0"/>
                </a:tc>
              </a:tr>
              <a:tr h="1372735">
                <a:tc>
                  <a:txBody>
                    <a:bodyPr/>
                    <a:lstStyle/>
                    <a:p>
                      <a:pPr algn="ctr">
                        <a:spcAft>
                          <a:spcPts val="600"/>
                        </a:spcAft>
                      </a:pPr>
                      <a:r>
                        <a:rPr lang="de-AT" sz="2000" dirty="0" smtClean="0">
                          <a:effectLst/>
                        </a:rPr>
                        <a:t>Solid</a:t>
                      </a:r>
                      <a:endParaRPr lang="de-AT" sz="2000" dirty="0">
                        <a:effectLst/>
                      </a:endParaRPr>
                    </a:p>
                  </a:txBody>
                  <a:tcPr marL="52844" marR="52844" marT="0" marB="0"/>
                </a:tc>
                <a:tc>
                  <a:txBody>
                    <a:bodyPr/>
                    <a:lstStyle/>
                    <a:p>
                      <a:pPr algn="l">
                        <a:spcAft>
                          <a:spcPts val="600"/>
                        </a:spcAft>
                      </a:pPr>
                      <a:r>
                        <a:rPr lang="de-AT" sz="1400" dirty="0">
                          <a:effectLst/>
                        </a:rPr>
                        <a:t>Lernziele sind in den Dimensionen korrekt zugeordnet. </a:t>
                      </a:r>
                      <a:r>
                        <a:rPr lang="de-AT" sz="1400" dirty="0" smtClean="0">
                          <a:effectLst/>
                        </a:rPr>
                        <a:t>Kernideen sind lebendig</a:t>
                      </a:r>
                      <a:r>
                        <a:rPr lang="de-AT" sz="1400" baseline="0" dirty="0" smtClean="0">
                          <a:effectLst/>
                        </a:rPr>
                        <a:t>. </a:t>
                      </a:r>
                      <a:r>
                        <a:rPr lang="de-AT" sz="1400" dirty="0" smtClean="0">
                          <a:effectLst/>
                        </a:rPr>
                        <a:t>Kernfragen sind teils offen</a:t>
                      </a:r>
                      <a:r>
                        <a:rPr lang="de-AT" sz="1400" baseline="0" dirty="0" smtClean="0">
                          <a:effectLst/>
                        </a:rPr>
                        <a:t> und  orientieren sich am </a:t>
                      </a:r>
                      <a:r>
                        <a:rPr lang="de-AT" sz="1400" baseline="0" dirty="0" err="1" smtClean="0">
                          <a:effectLst/>
                        </a:rPr>
                        <a:t>Zielbild</a:t>
                      </a:r>
                      <a:r>
                        <a:rPr lang="de-AT" sz="1400" baseline="0" dirty="0" smtClean="0">
                          <a:effectLst/>
                        </a:rPr>
                        <a:t>. Der Bezug zu Bildungsstandards  und Fachlehrplan ist gegeben. Die Aufgaben machen das </a:t>
                      </a:r>
                      <a:r>
                        <a:rPr lang="de-AT" sz="1400" baseline="0" dirty="0" err="1" smtClean="0">
                          <a:effectLst/>
                        </a:rPr>
                        <a:t>Zielbild</a:t>
                      </a:r>
                      <a:r>
                        <a:rPr lang="de-AT" sz="1400" baseline="0" dirty="0" smtClean="0">
                          <a:effectLst/>
                        </a:rPr>
                        <a:t> zum Teil sichtbar. Die Kriterien sind relevant. Die Qualitätsstufen im Beurteilungsraster berücksichtigen zum Teil die Kriterien, beinhalten stellenweise negative Formulierungen bzw. orientieren sich an Defiziten. </a:t>
                      </a:r>
                      <a:endParaRPr lang="de-AT" sz="1400" dirty="0">
                        <a:effectLst/>
                        <a:latin typeface="Times New Roman"/>
                        <a:ea typeface="Calibri"/>
                        <a:cs typeface="Times New Roman"/>
                      </a:endParaRPr>
                    </a:p>
                  </a:txBody>
                  <a:tcPr marL="52844" marR="52844" marT="0" marB="0"/>
                </a:tc>
              </a:tr>
              <a:tr h="1601524">
                <a:tc>
                  <a:txBody>
                    <a:bodyPr/>
                    <a:lstStyle/>
                    <a:p>
                      <a:pPr algn="ctr">
                        <a:spcAft>
                          <a:spcPts val="600"/>
                        </a:spcAft>
                      </a:pPr>
                      <a:r>
                        <a:rPr lang="de-AT" sz="2000" dirty="0" smtClean="0">
                          <a:effectLst/>
                        </a:rPr>
                        <a:t>Entwickelnd</a:t>
                      </a:r>
                      <a:endParaRPr lang="de-AT" sz="2000" dirty="0">
                        <a:effectLst/>
                      </a:endParaRPr>
                    </a:p>
                  </a:txBody>
                  <a:tcPr marL="52844" marR="52844" marT="0" marB="0"/>
                </a:tc>
                <a:tc>
                  <a:txBody>
                    <a:bodyPr/>
                    <a:lstStyle/>
                    <a:p>
                      <a:pPr algn="l">
                        <a:spcAft>
                          <a:spcPts val="600"/>
                        </a:spcAft>
                      </a:pPr>
                      <a:r>
                        <a:rPr lang="de-AT" sz="1400" dirty="0" smtClean="0">
                          <a:effectLst/>
                        </a:rPr>
                        <a:t>Lehr-</a:t>
                      </a:r>
                      <a:r>
                        <a:rPr lang="de-AT" sz="1400" baseline="0" dirty="0" smtClean="0">
                          <a:effectLst/>
                        </a:rPr>
                        <a:t> und Lernziele werden vermischt. Kernideen wirken belehrend. Kernfragen sind zum Teil geschlossene Fragen (richtig-falsch).  Die Aufgaben machen Teilfertigkeiten und Wissen sichtbar. Kriterien sind von der Leistung abgekoppelt bzw. fehlen. Beschreibungen von Qualitätsstufen sind abstrakt, unvollständig bzw. wenig anschlussfähig für die Beteiligten.</a:t>
                      </a:r>
                      <a:endParaRPr lang="de-AT" sz="1400" dirty="0">
                        <a:effectLst/>
                        <a:latin typeface="Times New Roman"/>
                        <a:ea typeface="Calibri"/>
                        <a:cs typeface="Times New Roman"/>
                      </a:endParaRPr>
                    </a:p>
                  </a:txBody>
                  <a:tcPr marL="52844" marR="52844" marT="0" marB="0"/>
                </a:tc>
              </a:tr>
              <a:tr h="439248">
                <a:tc>
                  <a:txBody>
                    <a:bodyPr/>
                    <a:lstStyle/>
                    <a:p>
                      <a:pPr algn="ctr">
                        <a:spcAft>
                          <a:spcPts val="600"/>
                        </a:spcAft>
                      </a:pPr>
                      <a:r>
                        <a:rPr lang="de-AT" sz="1400" dirty="0" smtClean="0">
                          <a:effectLst/>
                        </a:rPr>
                        <a:t>Beginnend</a:t>
                      </a:r>
                      <a:endParaRPr lang="de-AT" sz="1400" dirty="0">
                        <a:effectLst/>
                      </a:endParaRPr>
                    </a:p>
                  </a:txBody>
                  <a:tcPr marL="52844" marR="52844" marT="0" marB="0"/>
                </a:tc>
                <a:tc>
                  <a:txBody>
                    <a:bodyPr/>
                    <a:lstStyle/>
                    <a:p>
                      <a:pPr algn="l">
                        <a:spcAft>
                          <a:spcPts val="600"/>
                        </a:spcAft>
                      </a:pPr>
                      <a:r>
                        <a:rPr lang="de-AT" sz="1400" dirty="0" smtClean="0">
                          <a:effectLst/>
                        </a:rPr>
                        <a:t>Mit kollegialer Hilfe Merkmale von „entwickelnd“ bzw.</a:t>
                      </a:r>
                      <a:r>
                        <a:rPr lang="de-AT" sz="1400" baseline="0" dirty="0" smtClean="0">
                          <a:effectLst/>
                        </a:rPr>
                        <a:t> „solid“</a:t>
                      </a:r>
                      <a:endParaRPr lang="de-AT" sz="1400" dirty="0">
                        <a:effectLst/>
                        <a:latin typeface="Times New Roman"/>
                        <a:ea typeface="Calibri"/>
                        <a:cs typeface="Times New Roman"/>
                      </a:endParaRPr>
                    </a:p>
                  </a:txBody>
                  <a:tcPr marL="52844" marR="52844" marT="0" marB="0"/>
                </a:tc>
              </a:tr>
            </a:tbl>
          </a:graphicData>
        </a:graphic>
      </p:graphicFrame>
    </p:spTree>
    <p:extLst>
      <p:ext uri="{BB962C8B-B14F-4D97-AF65-F5344CB8AC3E}">
        <p14:creationId xmlns:p14="http://schemas.microsoft.com/office/powerpoint/2010/main" val="2684446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Einstieg </a:t>
            </a:r>
            <a:r>
              <a:rPr lang="de-AT" dirty="0" err="1" smtClean="0"/>
              <a:t>Lernstandserhebungen</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55810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solidFill>
                  <a:schemeClr val="tx1">
                    <a:lumMod val="50000"/>
                    <a:lumOff val="50000"/>
                  </a:schemeClr>
                </a:solidFill>
              </a:rPr>
              <a:t>Lernstandserhebung</a:t>
            </a:r>
            <a:r>
              <a:rPr lang="de-AT" dirty="0" smtClean="0">
                <a:solidFill>
                  <a:schemeClr val="tx1">
                    <a:lumMod val="50000"/>
                    <a:lumOff val="50000"/>
                  </a:schemeClr>
                </a:solidFill>
              </a:rPr>
              <a:t> 1</a:t>
            </a:r>
            <a:br>
              <a:rPr lang="de-AT" dirty="0" smtClean="0">
                <a:solidFill>
                  <a:schemeClr val="tx1">
                    <a:lumMod val="50000"/>
                    <a:lumOff val="50000"/>
                  </a:schemeClr>
                </a:solidFill>
              </a:rPr>
            </a:br>
            <a:r>
              <a:rPr lang="de-AT" dirty="0" smtClean="0"/>
              <a:t>True/</a:t>
            </a:r>
            <a:r>
              <a:rPr lang="de-AT" dirty="0" err="1" smtClean="0"/>
              <a:t>False</a:t>
            </a:r>
            <a:r>
              <a:rPr lang="de-AT" dirty="0" smtClean="0"/>
              <a:t> mit Begründung</a:t>
            </a:r>
            <a:endParaRPr lang="de-AT" dirty="0"/>
          </a:p>
        </p:txBody>
      </p:sp>
      <p:sp>
        <p:nvSpPr>
          <p:cNvPr id="3" name="Inhaltsplatzhalter 2"/>
          <p:cNvSpPr>
            <a:spLocks noGrp="1"/>
          </p:cNvSpPr>
          <p:nvPr>
            <p:ph idx="1"/>
          </p:nvPr>
        </p:nvSpPr>
        <p:spPr/>
        <p:txBody>
          <a:bodyPr/>
          <a:lstStyle/>
          <a:p>
            <a:pPr marL="0" indent="0">
              <a:buNone/>
            </a:pPr>
            <a:r>
              <a:rPr lang="de-AT" sz="2400" dirty="0"/>
              <a:t>Ein Lerndesign</a:t>
            </a:r>
            <a:r>
              <a:rPr lang="de-AT" sz="2400" dirty="0" smtClean="0"/>
              <a:t>…</a:t>
            </a:r>
          </a:p>
          <a:p>
            <a:pPr marL="514350" indent="-514350">
              <a:buFont typeface="+mj-lt"/>
              <a:buAutoNum type="arabicPeriod"/>
            </a:pPr>
            <a:r>
              <a:rPr lang="de-AT" sz="2400" dirty="0" smtClean="0"/>
              <a:t>… stellt Aktivitäten auf einer Zeitachse dar.</a:t>
            </a:r>
          </a:p>
          <a:p>
            <a:pPr marL="514350" indent="-514350">
              <a:buFont typeface="+mj-lt"/>
              <a:buAutoNum type="arabicPeriod"/>
            </a:pPr>
            <a:r>
              <a:rPr lang="de-AT" sz="2400" dirty="0" smtClean="0"/>
              <a:t>… konkretisiert den Lehrplan.</a:t>
            </a:r>
          </a:p>
          <a:p>
            <a:pPr marL="514350" indent="-514350">
              <a:buFont typeface="+mj-lt"/>
              <a:buAutoNum type="arabicPeriod"/>
            </a:pPr>
            <a:r>
              <a:rPr lang="de-AT" sz="2400" dirty="0" smtClean="0"/>
              <a:t>… definiert das, was am Ende beurteilt wird.</a:t>
            </a:r>
          </a:p>
          <a:p>
            <a:pPr marL="514350" indent="-514350">
              <a:buFont typeface="+mj-lt"/>
              <a:buAutoNum type="arabicPeriod"/>
            </a:pPr>
            <a:r>
              <a:rPr lang="de-AT" sz="2400" dirty="0" smtClean="0"/>
              <a:t>… ist eine Unterrichtsplanung.</a:t>
            </a:r>
          </a:p>
          <a:p>
            <a:pPr marL="514350" indent="-514350">
              <a:buFont typeface="+mj-lt"/>
              <a:buAutoNum type="arabicPeriod"/>
            </a:pPr>
            <a:r>
              <a:rPr lang="de-AT" sz="2400" dirty="0" smtClean="0"/>
              <a:t>… ist eine Methode.</a:t>
            </a:r>
          </a:p>
          <a:p>
            <a:pPr marL="514350" indent="-514350">
              <a:buFont typeface="+mj-lt"/>
              <a:buAutoNum type="arabicPeriod"/>
            </a:pPr>
            <a:r>
              <a:rPr lang="de-AT" sz="2400" dirty="0" smtClean="0"/>
              <a:t>… formuliert Lernziele, Kriterien und Prüfungsaufgaben.</a:t>
            </a:r>
          </a:p>
          <a:p>
            <a:pPr marL="514350" indent="-514350">
              <a:buFont typeface="+mj-lt"/>
              <a:buAutoNum type="arabicPeriod"/>
            </a:pPr>
            <a:r>
              <a:rPr lang="de-AT" sz="2400" dirty="0" smtClean="0"/>
              <a:t>… unterstützt besonders Kinder mit Startschwierigkeiten.</a:t>
            </a:r>
          </a:p>
          <a:p>
            <a:pPr marL="514350" indent="-514350">
              <a:buFont typeface="+mj-lt"/>
              <a:buAutoNum type="arabicPeriod"/>
            </a:pPr>
            <a:endParaRPr lang="de-AT" sz="2400" dirty="0"/>
          </a:p>
        </p:txBody>
      </p:sp>
    </p:spTree>
    <p:extLst>
      <p:ext uri="{BB962C8B-B14F-4D97-AF65-F5344CB8AC3E}">
        <p14:creationId xmlns:p14="http://schemas.microsoft.com/office/powerpoint/2010/main" val="3458037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solidFill>
                  <a:schemeClr val="tx1">
                    <a:lumMod val="50000"/>
                    <a:lumOff val="50000"/>
                  </a:schemeClr>
                </a:solidFill>
              </a:rPr>
              <a:t>Lernstandserhebung</a:t>
            </a:r>
            <a:r>
              <a:rPr lang="de-AT" dirty="0" smtClean="0">
                <a:solidFill>
                  <a:schemeClr val="tx1">
                    <a:lumMod val="50000"/>
                    <a:lumOff val="50000"/>
                  </a:schemeClr>
                </a:solidFill>
              </a:rPr>
              <a:t> 2</a:t>
            </a:r>
            <a:br>
              <a:rPr lang="de-AT" dirty="0" smtClean="0">
                <a:solidFill>
                  <a:schemeClr val="tx1">
                    <a:lumMod val="50000"/>
                    <a:lumOff val="50000"/>
                  </a:schemeClr>
                </a:solidFill>
              </a:rPr>
            </a:br>
            <a:r>
              <a:rPr lang="de-AT" dirty="0" smtClean="0"/>
              <a:t>Begriffsklärung „4 Quadranten“</a:t>
            </a:r>
            <a:endParaRPr lang="de-AT" dirty="0"/>
          </a:p>
        </p:txBody>
      </p:sp>
      <p:graphicFrame>
        <p:nvGraphicFramePr>
          <p:cNvPr id="3" name="Diagramm 2"/>
          <p:cNvGraphicFramePr/>
          <p:nvPr>
            <p:extLst>
              <p:ext uri="{D42A27DB-BD31-4B8C-83A1-F6EECF244321}">
                <p14:modId xmlns:p14="http://schemas.microsoft.com/office/powerpoint/2010/main" val="843904326"/>
              </p:ext>
            </p:extLst>
          </p:nvPr>
        </p:nvGraphicFramePr>
        <p:xfrm>
          <a:off x="147565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206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Reflexion</a:t>
            </a:r>
            <a:endParaRPr lang="de-AT" dirty="0"/>
          </a:p>
        </p:txBody>
      </p:sp>
      <p:sp>
        <p:nvSpPr>
          <p:cNvPr id="3" name="Inhaltsplatzhalter 2"/>
          <p:cNvSpPr>
            <a:spLocks noGrp="1"/>
          </p:cNvSpPr>
          <p:nvPr>
            <p:ph idx="1"/>
          </p:nvPr>
        </p:nvSpPr>
        <p:spPr/>
        <p:txBody>
          <a:bodyPr/>
          <a:lstStyle/>
          <a:p>
            <a:r>
              <a:rPr lang="de-AT" dirty="0" smtClean="0"/>
              <a:t>Wie haben die </a:t>
            </a:r>
            <a:r>
              <a:rPr lang="de-AT" dirty="0" err="1" smtClean="0"/>
              <a:t>Lernstandserhebungen</a:t>
            </a:r>
            <a:r>
              <a:rPr lang="de-AT" dirty="0" smtClean="0"/>
              <a:t> auf mich gewirkt?</a:t>
            </a:r>
          </a:p>
          <a:p>
            <a:r>
              <a:rPr lang="de-AT" dirty="0" smtClean="0"/>
              <a:t>Auf die Gruppe?</a:t>
            </a:r>
            <a:endParaRPr lang="de-AT" dirty="0"/>
          </a:p>
        </p:txBody>
      </p:sp>
      <p:sp>
        <p:nvSpPr>
          <p:cNvPr id="4" name="Textplatzhalter 3"/>
          <p:cNvSpPr>
            <a:spLocks noGrp="1"/>
          </p:cNvSpPr>
          <p:nvPr>
            <p:ph type="body" sz="half" idx="2"/>
          </p:nvPr>
        </p:nvSpPr>
        <p:spPr/>
        <p:txBody>
          <a:bodyPr/>
          <a:lstStyle/>
          <a:p>
            <a:endParaRPr lang="de-AT"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420888"/>
            <a:ext cx="2100597" cy="2969568"/>
          </a:xfrm>
          <a:prstGeom prst="rect">
            <a:avLst/>
          </a:prstGeom>
        </p:spPr>
      </p:pic>
    </p:spTree>
    <p:extLst>
      <p:ext uri="{BB962C8B-B14F-4D97-AF65-F5344CB8AC3E}">
        <p14:creationId xmlns:p14="http://schemas.microsoft.com/office/powerpoint/2010/main" val="49179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Zum Lerndesign</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2560782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„Vom Ende her“</a:t>
            </a:r>
            <a:endParaRPr lang="de-AT" dirty="0"/>
          </a:p>
        </p:txBody>
      </p:sp>
      <p:sp>
        <p:nvSpPr>
          <p:cNvPr id="3" name="Inhaltsplatzhalter 2"/>
          <p:cNvSpPr>
            <a:spLocks noGrp="1"/>
          </p:cNvSpPr>
          <p:nvPr>
            <p:ph idx="1"/>
          </p:nvPr>
        </p:nvSpPr>
        <p:spPr>
          <a:xfrm>
            <a:off x="457200" y="2276872"/>
            <a:ext cx="8229600" cy="3849291"/>
          </a:xfrm>
        </p:spPr>
        <p:txBody>
          <a:bodyPr/>
          <a:lstStyle/>
          <a:p>
            <a:pPr marL="0" indent="0">
              <a:buNone/>
            </a:pPr>
            <a:r>
              <a:rPr lang="de-AT" sz="2400" dirty="0" smtClean="0"/>
              <a:t>„Learning </a:t>
            </a:r>
            <a:r>
              <a:rPr lang="de-AT" sz="2400" dirty="0" err="1" smtClean="0"/>
              <a:t>starts</a:t>
            </a:r>
            <a:r>
              <a:rPr lang="de-AT" sz="2400" dirty="0" smtClean="0"/>
              <a:t> </a:t>
            </a:r>
            <a:r>
              <a:rPr lang="de-AT" sz="2400" dirty="0" err="1" smtClean="0"/>
              <a:t>with</a:t>
            </a:r>
            <a:r>
              <a:rPr lang="de-AT" sz="2400" dirty="0" smtClean="0"/>
              <a:t> ‚</a:t>
            </a:r>
            <a:r>
              <a:rPr lang="de-AT" sz="2400" b="1" dirty="0" err="1" smtClean="0"/>
              <a:t>backward</a:t>
            </a:r>
            <a:r>
              <a:rPr lang="de-AT" sz="2400" b="1" dirty="0" smtClean="0"/>
              <a:t> design</a:t>
            </a:r>
            <a:r>
              <a:rPr lang="de-AT" sz="2400" dirty="0" smtClean="0"/>
              <a:t>‘ – </a:t>
            </a:r>
            <a:br>
              <a:rPr lang="de-AT" sz="2400" dirty="0" smtClean="0"/>
            </a:br>
            <a:r>
              <a:rPr lang="de-AT" sz="2400" dirty="0" err="1" smtClean="0"/>
              <a:t>rather</a:t>
            </a:r>
            <a:r>
              <a:rPr lang="de-AT" sz="2400" dirty="0" smtClean="0"/>
              <a:t> </a:t>
            </a:r>
            <a:r>
              <a:rPr lang="de-AT" sz="2400" dirty="0" err="1" smtClean="0"/>
              <a:t>than</a:t>
            </a:r>
            <a:r>
              <a:rPr lang="de-AT" sz="2400" dirty="0" smtClean="0"/>
              <a:t> </a:t>
            </a:r>
            <a:r>
              <a:rPr lang="de-AT" sz="2400" dirty="0" err="1" smtClean="0"/>
              <a:t>starting</a:t>
            </a:r>
            <a:r>
              <a:rPr lang="de-AT" sz="2400" dirty="0" smtClean="0"/>
              <a:t> </a:t>
            </a:r>
            <a:r>
              <a:rPr lang="de-AT" sz="2400" dirty="0" err="1" smtClean="0"/>
              <a:t>from</a:t>
            </a:r>
            <a:r>
              <a:rPr lang="de-AT" sz="2400" dirty="0" smtClean="0"/>
              <a:t> </a:t>
            </a:r>
            <a:r>
              <a:rPr lang="de-AT" sz="2400" dirty="0" err="1" smtClean="0"/>
              <a:t>the</a:t>
            </a:r>
            <a:r>
              <a:rPr lang="de-AT" sz="2400" dirty="0" smtClean="0"/>
              <a:t> </a:t>
            </a:r>
            <a:r>
              <a:rPr lang="de-AT" sz="2400" dirty="0" err="1" smtClean="0"/>
              <a:t>textbooks</a:t>
            </a:r>
            <a:r>
              <a:rPr lang="de-AT" sz="2400" dirty="0" smtClean="0"/>
              <a:t> </a:t>
            </a:r>
            <a:r>
              <a:rPr lang="de-AT" sz="2400" dirty="0" err="1" smtClean="0"/>
              <a:t>or</a:t>
            </a:r>
            <a:r>
              <a:rPr lang="de-AT" sz="2400" dirty="0" smtClean="0"/>
              <a:t> </a:t>
            </a:r>
            <a:r>
              <a:rPr lang="de-AT" sz="2400" dirty="0" err="1" smtClean="0"/>
              <a:t>favoured</a:t>
            </a:r>
            <a:r>
              <a:rPr lang="de-AT" sz="2400" dirty="0" smtClean="0"/>
              <a:t> </a:t>
            </a:r>
            <a:r>
              <a:rPr lang="de-AT" sz="2400" dirty="0" err="1" smtClean="0"/>
              <a:t>lessons</a:t>
            </a:r>
            <a:r>
              <a:rPr lang="de-AT" sz="2400" dirty="0" smtClean="0"/>
              <a:t> </a:t>
            </a:r>
            <a:r>
              <a:rPr lang="de-AT" sz="2400" dirty="0" err="1" smtClean="0"/>
              <a:t>and</a:t>
            </a:r>
            <a:r>
              <a:rPr lang="de-AT" sz="2400" dirty="0" smtClean="0"/>
              <a:t> time-</a:t>
            </a:r>
            <a:r>
              <a:rPr lang="de-AT" sz="2400" dirty="0" err="1" smtClean="0"/>
              <a:t>honoured</a:t>
            </a:r>
            <a:r>
              <a:rPr lang="de-AT" sz="2400" dirty="0" smtClean="0"/>
              <a:t> </a:t>
            </a:r>
            <a:r>
              <a:rPr lang="de-AT" sz="2400" dirty="0" err="1" smtClean="0"/>
              <a:t>activities</a:t>
            </a:r>
            <a:r>
              <a:rPr lang="de-AT" sz="2400" dirty="0" smtClean="0"/>
              <a:t>. Learning </a:t>
            </a:r>
            <a:r>
              <a:rPr lang="de-AT" sz="2400" dirty="0" err="1" smtClean="0"/>
              <a:t>starts</a:t>
            </a:r>
            <a:r>
              <a:rPr lang="de-AT" sz="2400" dirty="0" smtClean="0"/>
              <a:t> </a:t>
            </a:r>
            <a:r>
              <a:rPr lang="de-AT" sz="2400" dirty="0" err="1" smtClean="0"/>
              <a:t>with</a:t>
            </a:r>
            <a:r>
              <a:rPr lang="de-AT" sz="2400" dirty="0" smtClean="0"/>
              <a:t> </a:t>
            </a:r>
            <a:r>
              <a:rPr lang="de-AT" sz="2400" dirty="0" err="1" smtClean="0"/>
              <a:t>the</a:t>
            </a:r>
            <a:r>
              <a:rPr lang="de-AT" sz="2400" dirty="0" smtClean="0"/>
              <a:t> </a:t>
            </a:r>
            <a:r>
              <a:rPr lang="de-AT" sz="2400" dirty="0" err="1" smtClean="0"/>
              <a:t>teacher</a:t>
            </a:r>
            <a:r>
              <a:rPr lang="de-AT" sz="2400" dirty="0" smtClean="0"/>
              <a:t> (</a:t>
            </a:r>
            <a:r>
              <a:rPr lang="de-AT" sz="2400" dirty="0" err="1" smtClean="0"/>
              <a:t>and</a:t>
            </a:r>
            <a:r>
              <a:rPr lang="de-AT" sz="2400" dirty="0" smtClean="0"/>
              <a:t> </a:t>
            </a:r>
            <a:r>
              <a:rPr lang="de-AT" sz="2400" dirty="0" err="1" smtClean="0"/>
              <a:t>preferably</a:t>
            </a:r>
            <a:r>
              <a:rPr lang="de-AT" sz="2400" dirty="0" smtClean="0"/>
              <a:t> also </a:t>
            </a:r>
            <a:r>
              <a:rPr lang="de-AT" sz="2400" dirty="0" err="1" smtClean="0"/>
              <a:t>the</a:t>
            </a:r>
            <a:r>
              <a:rPr lang="de-AT" sz="2400" dirty="0" smtClean="0"/>
              <a:t> </a:t>
            </a:r>
            <a:r>
              <a:rPr lang="de-AT" sz="2400" dirty="0" err="1" smtClean="0"/>
              <a:t>student</a:t>
            </a:r>
            <a:r>
              <a:rPr lang="de-AT" sz="2400" dirty="0" smtClean="0"/>
              <a:t>) </a:t>
            </a:r>
            <a:r>
              <a:rPr lang="de-AT" sz="2400" dirty="0" err="1" smtClean="0"/>
              <a:t>knowing</a:t>
            </a:r>
            <a:r>
              <a:rPr lang="de-AT" sz="2400" dirty="0" smtClean="0"/>
              <a:t> </a:t>
            </a:r>
            <a:r>
              <a:rPr lang="de-AT" sz="2400" dirty="0" err="1" smtClean="0"/>
              <a:t>the</a:t>
            </a:r>
            <a:r>
              <a:rPr lang="de-AT" sz="2400" dirty="0" smtClean="0"/>
              <a:t> </a:t>
            </a:r>
            <a:r>
              <a:rPr lang="de-AT" sz="2400" b="1" dirty="0" err="1" smtClean="0"/>
              <a:t>desired</a:t>
            </a:r>
            <a:r>
              <a:rPr lang="de-AT" sz="2400" b="1" dirty="0" smtClean="0"/>
              <a:t> </a:t>
            </a:r>
            <a:r>
              <a:rPr lang="de-AT" sz="2400" b="1" dirty="0" err="1" smtClean="0"/>
              <a:t>results</a:t>
            </a:r>
            <a:r>
              <a:rPr lang="de-AT" sz="2400" b="1" dirty="0" smtClean="0"/>
              <a:t> </a:t>
            </a:r>
            <a:r>
              <a:rPr lang="de-AT" sz="2400" dirty="0" smtClean="0"/>
              <a:t>(</a:t>
            </a:r>
            <a:r>
              <a:rPr lang="de-AT" sz="2400" dirty="0" err="1" smtClean="0"/>
              <a:t>expressed</a:t>
            </a:r>
            <a:r>
              <a:rPr lang="de-AT" sz="2400" dirty="0" smtClean="0"/>
              <a:t> </a:t>
            </a:r>
            <a:r>
              <a:rPr lang="de-AT" sz="2400" dirty="0" err="1" smtClean="0"/>
              <a:t>as</a:t>
            </a:r>
            <a:r>
              <a:rPr lang="de-AT" sz="2400" dirty="0" smtClean="0"/>
              <a:t> </a:t>
            </a:r>
            <a:r>
              <a:rPr lang="de-AT" sz="2400" dirty="0" err="1" smtClean="0"/>
              <a:t>success</a:t>
            </a:r>
            <a:r>
              <a:rPr lang="de-AT" sz="2400" dirty="0" smtClean="0"/>
              <a:t> </a:t>
            </a:r>
            <a:r>
              <a:rPr lang="de-AT" sz="2400" b="1" dirty="0" err="1" smtClean="0"/>
              <a:t>criteria</a:t>
            </a:r>
            <a:r>
              <a:rPr lang="de-AT" sz="2400" dirty="0" smtClean="0"/>
              <a:t> </a:t>
            </a:r>
            <a:r>
              <a:rPr lang="de-AT" sz="2400" dirty="0" err="1" smtClean="0"/>
              <a:t>related</a:t>
            </a:r>
            <a:r>
              <a:rPr lang="de-AT" sz="2400" dirty="0" smtClean="0"/>
              <a:t> </a:t>
            </a:r>
            <a:r>
              <a:rPr lang="de-AT" sz="2400" dirty="0" err="1" smtClean="0"/>
              <a:t>to</a:t>
            </a:r>
            <a:r>
              <a:rPr lang="de-AT" sz="2400" dirty="0" smtClean="0"/>
              <a:t> </a:t>
            </a:r>
            <a:r>
              <a:rPr lang="de-AT" sz="2400" dirty="0" err="1" smtClean="0"/>
              <a:t>learning</a:t>
            </a:r>
            <a:r>
              <a:rPr lang="de-AT" sz="2400" dirty="0" smtClean="0"/>
              <a:t> </a:t>
            </a:r>
            <a:r>
              <a:rPr lang="de-AT" sz="2400" b="1" dirty="0" err="1" smtClean="0"/>
              <a:t>intentions</a:t>
            </a:r>
            <a:r>
              <a:rPr lang="de-AT" sz="2400" dirty="0" smtClean="0"/>
              <a:t>) </a:t>
            </a:r>
            <a:r>
              <a:rPr lang="de-AT" sz="2400" dirty="0" err="1" smtClean="0"/>
              <a:t>and</a:t>
            </a:r>
            <a:r>
              <a:rPr lang="de-AT" sz="2400" dirty="0" smtClean="0"/>
              <a:t> </a:t>
            </a:r>
            <a:r>
              <a:rPr lang="de-AT" sz="2400" dirty="0" err="1" smtClean="0"/>
              <a:t>then</a:t>
            </a:r>
            <a:r>
              <a:rPr lang="de-AT" sz="2400" dirty="0" smtClean="0"/>
              <a:t> </a:t>
            </a:r>
            <a:r>
              <a:rPr lang="de-AT" sz="2400" dirty="0" err="1" smtClean="0"/>
              <a:t>working</a:t>
            </a:r>
            <a:r>
              <a:rPr lang="de-AT" sz="2400" dirty="0" smtClean="0"/>
              <a:t> </a:t>
            </a:r>
            <a:r>
              <a:rPr lang="de-AT" sz="2400" dirty="0" err="1" smtClean="0"/>
              <a:t>backwards</a:t>
            </a:r>
            <a:r>
              <a:rPr lang="de-AT" sz="2400" dirty="0" smtClean="0"/>
              <a:t> </a:t>
            </a:r>
            <a:r>
              <a:rPr lang="de-AT" sz="2400" dirty="0" err="1" smtClean="0"/>
              <a:t>to</a:t>
            </a:r>
            <a:r>
              <a:rPr lang="de-AT" sz="2400" dirty="0" smtClean="0"/>
              <a:t> </a:t>
            </a:r>
            <a:r>
              <a:rPr lang="de-AT" sz="2400" dirty="0" err="1" smtClean="0"/>
              <a:t>where</a:t>
            </a:r>
            <a:r>
              <a:rPr lang="de-AT" sz="2400" dirty="0" smtClean="0"/>
              <a:t> </a:t>
            </a:r>
            <a:r>
              <a:rPr lang="de-AT" sz="2400" dirty="0" err="1" smtClean="0"/>
              <a:t>the</a:t>
            </a:r>
            <a:r>
              <a:rPr lang="de-AT" sz="2400" dirty="0" smtClean="0"/>
              <a:t> </a:t>
            </a:r>
            <a:r>
              <a:rPr lang="de-AT" sz="2400" dirty="0" err="1" smtClean="0"/>
              <a:t>student</a:t>
            </a:r>
            <a:r>
              <a:rPr lang="de-AT" sz="2400" dirty="0" smtClean="0"/>
              <a:t> </a:t>
            </a:r>
            <a:r>
              <a:rPr lang="de-AT" sz="2400" dirty="0" err="1" smtClean="0"/>
              <a:t>starts</a:t>
            </a:r>
            <a:r>
              <a:rPr lang="de-AT" sz="2400" dirty="0" smtClean="0"/>
              <a:t> </a:t>
            </a:r>
            <a:r>
              <a:rPr lang="de-AT" sz="2400" dirty="0" err="1" smtClean="0"/>
              <a:t>the</a:t>
            </a:r>
            <a:r>
              <a:rPr lang="de-AT" sz="2400" dirty="0" smtClean="0"/>
              <a:t> </a:t>
            </a:r>
            <a:r>
              <a:rPr lang="de-AT" sz="2400" dirty="0" err="1" smtClean="0"/>
              <a:t>lesson</a:t>
            </a:r>
            <a:r>
              <a:rPr lang="de-AT" sz="2400" dirty="0" smtClean="0"/>
              <a:t>(s) – </a:t>
            </a:r>
            <a:r>
              <a:rPr lang="de-AT" sz="2400" dirty="0" err="1" smtClean="0"/>
              <a:t>both</a:t>
            </a:r>
            <a:r>
              <a:rPr lang="de-AT" sz="2400" dirty="0" smtClean="0"/>
              <a:t> in </a:t>
            </a:r>
            <a:r>
              <a:rPr lang="de-AT" sz="2400" dirty="0" err="1" smtClean="0"/>
              <a:t>terms</a:t>
            </a:r>
            <a:r>
              <a:rPr lang="de-AT" sz="2400" dirty="0" smtClean="0"/>
              <a:t> </a:t>
            </a:r>
            <a:r>
              <a:rPr lang="de-AT" sz="2400" dirty="0" err="1" smtClean="0"/>
              <a:t>of</a:t>
            </a:r>
            <a:r>
              <a:rPr lang="de-AT" sz="2400" dirty="0" smtClean="0"/>
              <a:t> </a:t>
            </a:r>
            <a:r>
              <a:rPr lang="de-AT" sz="2400" dirty="0" err="1" smtClean="0"/>
              <a:t>his</a:t>
            </a:r>
            <a:r>
              <a:rPr lang="de-AT" sz="2400" dirty="0" smtClean="0"/>
              <a:t> </a:t>
            </a:r>
            <a:r>
              <a:rPr lang="de-AT" sz="2400" dirty="0" err="1" smtClean="0"/>
              <a:t>or</a:t>
            </a:r>
            <a:r>
              <a:rPr lang="de-AT" sz="2400" dirty="0" smtClean="0"/>
              <a:t> her </a:t>
            </a:r>
            <a:r>
              <a:rPr lang="de-AT" sz="2400" dirty="0" err="1" smtClean="0"/>
              <a:t>prior</a:t>
            </a:r>
            <a:r>
              <a:rPr lang="de-AT" sz="2400" dirty="0" smtClean="0"/>
              <a:t> </a:t>
            </a:r>
            <a:r>
              <a:rPr lang="de-AT" sz="2400" dirty="0" err="1" smtClean="0"/>
              <a:t>knowledge</a:t>
            </a:r>
            <a:r>
              <a:rPr lang="de-AT" sz="2400" dirty="0" smtClean="0"/>
              <a:t> </a:t>
            </a:r>
            <a:r>
              <a:rPr lang="de-AT" sz="2400" dirty="0" err="1" smtClean="0"/>
              <a:t>and</a:t>
            </a:r>
            <a:r>
              <a:rPr lang="de-AT" sz="2400" dirty="0" smtClean="0"/>
              <a:t> </a:t>
            </a:r>
            <a:r>
              <a:rPr lang="de-AT" sz="2400" dirty="0" err="1" smtClean="0"/>
              <a:t>where</a:t>
            </a:r>
            <a:r>
              <a:rPr lang="de-AT" sz="2400" dirty="0" smtClean="0"/>
              <a:t> he </a:t>
            </a:r>
            <a:r>
              <a:rPr lang="de-AT" sz="2400" dirty="0" err="1" smtClean="0"/>
              <a:t>or</a:t>
            </a:r>
            <a:r>
              <a:rPr lang="de-AT" sz="2400" dirty="0" smtClean="0"/>
              <a:t> </a:t>
            </a:r>
            <a:r>
              <a:rPr lang="de-AT" sz="2400" dirty="0" err="1" smtClean="0"/>
              <a:t>she</a:t>
            </a:r>
            <a:r>
              <a:rPr lang="de-AT" sz="2400" dirty="0" smtClean="0"/>
              <a:t> </a:t>
            </a:r>
            <a:r>
              <a:rPr lang="de-AT" sz="2400" dirty="0" err="1" smtClean="0"/>
              <a:t>is</a:t>
            </a:r>
            <a:r>
              <a:rPr lang="de-AT" sz="2400" dirty="0" smtClean="0"/>
              <a:t> in </a:t>
            </a:r>
            <a:r>
              <a:rPr lang="de-AT" sz="2400" dirty="0" err="1" smtClean="0"/>
              <a:t>the</a:t>
            </a:r>
            <a:r>
              <a:rPr lang="de-AT" sz="2400" dirty="0" smtClean="0"/>
              <a:t> </a:t>
            </a:r>
            <a:r>
              <a:rPr lang="de-AT" sz="2400" dirty="0" err="1" smtClean="0"/>
              <a:t>learning</a:t>
            </a:r>
            <a:r>
              <a:rPr lang="de-AT" sz="2400" dirty="0" smtClean="0"/>
              <a:t> </a:t>
            </a:r>
            <a:r>
              <a:rPr lang="de-AT" sz="2400" dirty="0" err="1" smtClean="0"/>
              <a:t>process</a:t>
            </a:r>
            <a:r>
              <a:rPr lang="de-AT" sz="2400" dirty="0" smtClean="0"/>
              <a:t>. The </a:t>
            </a:r>
            <a:r>
              <a:rPr lang="de-AT" sz="2400" dirty="0" err="1" smtClean="0"/>
              <a:t>purpose</a:t>
            </a:r>
            <a:r>
              <a:rPr lang="de-AT" sz="2400" dirty="0" smtClean="0"/>
              <a:t> </a:t>
            </a:r>
            <a:r>
              <a:rPr lang="de-AT" sz="2400" dirty="0" err="1" smtClean="0"/>
              <a:t>is</a:t>
            </a:r>
            <a:r>
              <a:rPr lang="de-AT" sz="2400" dirty="0" smtClean="0"/>
              <a:t> </a:t>
            </a:r>
            <a:r>
              <a:rPr lang="de-AT" sz="2400" dirty="0" err="1" smtClean="0"/>
              <a:t>to</a:t>
            </a:r>
            <a:r>
              <a:rPr lang="de-AT" sz="2400" dirty="0" smtClean="0"/>
              <a:t> </a:t>
            </a:r>
            <a:r>
              <a:rPr lang="de-AT" sz="2400" dirty="0" err="1" smtClean="0"/>
              <a:t>reduce</a:t>
            </a:r>
            <a:r>
              <a:rPr lang="de-AT" sz="2400" dirty="0" smtClean="0"/>
              <a:t> </a:t>
            </a:r>
            <a:r>
              <a:rPr lang="de-AT" sz="2400" dirty="0" err="1" smtClean="0"/>
              <a:t>the</a:t>
            </a:r>
            <a:r>
              <a:rPr lang="de-AT" sz="2400" dirty="0" smtClean="0"/>
              <a:t> </a:t>
            </a:r>
            <a:r>
              <a:rPr lang="de-AT" sz="2400" dirty="0" err="1" smtClean="0"/>
              <a:t>gap</a:t>
            </a:r>
            <a:r>
              <a:rPr lang="de-AT" sz="2400" dirty="0" smtClean="0"/>
              <a:t> </a:t>
            </a:r>
            <a:r>
              <a:rPr lang="de-AT" sz="2400" dirty="0" err="1" smtClean="0"/>
              <a:t>between</a:t>
            </a:r>
            <a:r>
              <a:rPr lang="de-AT" sz="2400" dirty="0" smtClean="0"/>
              <a:t> </a:t>
            </a:r>
            <a:r>
              <a:rPr lang="de-AT" sz="2400" dirty="0" err="1" smtClean="0"/>
              <a:t>where</a:t>
            </a:r>
            <a:r>
              <a:rPr lang="de-AT" sz="2400" dirty="0" smtClean="0"/>
              <a:t> </a:t>
            </a:r>
            <a:r>
              <a:rPr lang="de-AT" sz="2400" dirty="0" err="1" smtClean="0"/>
              <a:t>the</a:t>
            </a:r>
            <a:r>
              <a:rPr lang="de-AT" sz="2400" dirty="0" smtClean="0"/>
              <a:t> </a:t>
            </a:r>
            <a:r>
              <a:rPr lang="de-AT" sz="2400" dirty="0" err="1" smtClean="0"/>
              <a:t>student</a:t>
            </a:r>
            <a:r>
              <a:rPr lang="de-AT" sz="2400" dirty="0" smtClean="0"/>
              <a:t> </a:t>
            </a:r>
            <a:r>
              <a:rPr lang="de-AT" sz="2400" dirty="0" err="1" smtClean="0"/>
              <a:t>starts</a:t>
            </a:r>
            <a:r>
              <a:rPr lang="de-AT" sz="2400" dirty="0" smtClean="0"/>
              <a:t> </a:t>
            </a:r>
            <a:r>
              <a:rPr lang="de-AT" sz="2400" dirty="0" err="1" smtClean="0"/>
              <a:t>and</a:t>
            </a:r>
            <a:r>
              <a:rPr lang="de-AT" sz="2400" dirty="0" smtClean="0"/>
              <a:t> </a:t>
            </a:r>
            <a:r>
              <a:rPr lang="de-AT" sz="2400" dirty="0" err="1" smtClean="0"/>
              <a:t>the</a:t>
            </a:r>
            <a:r>
              <a:rPr lang="de-AT" sz="2400" dirty="0" smtClean="0"/>
              <a:t> </a:t>
            </a:r>
            <a:r>
              <a:rPr lang="de-AT" sz="2400" dirty="0" err="1" smtClean="0"/>
              <a:t>success</a:t>
            </a:r>
            <a:r>
              <a:rPr lang="de-AT" sz="2400" dirty="0" smtClean="0"/>
              <a:t> </a:t>
            </a:r>
            <a:r>
              <a:rPr lang="de-AT" sz="2400" dirty="0" err="1" smtClean="0"/>
              <a:t>criteria</a:t>
            </a:r>
            <a:r>
              <a:rPr lang="de-AT" sz="2400" dirty="0" smtClean="0"/>
              <a:t> ….“ </a:t>
            </a:r>
          </a:p>
          <a:p>
            <a:pPr marL="0" indent="0">
              <a:buNone/>
            </a:pPr>
            <a:r>
              <a:rPr lang="de-AT" sz="1600" dirty="0" smtClean="0"/>
              <a:t>(John Hattie, 2012. </a:t>
            </a:r>
            <a:r>
              <a:rPr lang="de-AT" sz="1600" i="1" dirty="0" smtClean="0"/>
              <a:t>Visible Learning </a:t>
            </a:r>
            <a:r>
              <a:rPr lang="de-AT" sz="1600" i="1" dirty="0" err="1" smtClean="0"/>
              <a:t>for</a:t>
            </a:r>
            <a:r>
              <a:rPr lang="de-AT" sz="1600" i="1" dirty="0" smtClean="0"/>
              <a:t> </a:t>
            </a:r>
            <a:r>
              <a:rPr lang="de-AT" sz="1600" i="1" dirty="0" err="1" smtClean="0"/>
              <a:t>Teachers</a:t>
            </a:r>
            <a:r>
              <a:rPr lang="de-AT" sz="1600" i="1" dirty="0" smtClean="0"/>
              <a:t>: </a:t>
            </a:r>
            <a:r>
              <a:rPr lang="de-AT" sz="1600" i="1" dirty="0" err="1" smtClean="0"/>
              <a:t>Maximizing</a:t>
            </a:r>
            <a:r>
              <a:rPr lang="de-AT" sz="1600" i="1" dirty="0" smtClean="0"/>
              <a:t> Impact on Learning</a:t>
            </a:r>
            <a:r>
              <a:rPr lang="de-AT" sz="1600" dirty="0" smtClean="0"/>
              <a:t>. S. 93)</a:t>
            </a:r>
            <a:endParaRPr lang="de-AT" sz="1600" dirty="0"/>
          </a:p>
        </p:txBody>
      </p:sp>
      <p:pic>
        <p:nvPicPr>
          <p:cNvPr id="1026" name="Picture 2" descr="https://encrypted-tbn1.gstatic.com/images?q=tbn:ANd9GcSKkQbkoAQuIEXv-l-liygmC7x-nO6sA8NIJWOjYqy0GwLzMjKW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116632"/>
            <a:ext cx="2462224" cy="246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89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ist Lerndesign?</a:t>
            </a:r>
            <a:endParaRPr lang="de-AT" dirty="0"/>
          </a:p>
        </p:txBody>
      </p:sp>
      <p:sp>
        <p:nvSpPr>
          <p:cNvPr id="3" name="Inhaltsplatzhalter 2"/>
          <p:cNvSpPr>
            <a:spLocks noGrp="1"/>
          </p:cNvSpPr>
          <p:nvPr>
            <p:ph idx="1"/>
          </p:nvPr>
        </p:nvSpPr>
        <p:spPr/>
        <p:txBody>
          <a:bodyPr>
            <a:normAutofit/>
          </a:bodyPr>
          <a:lstStyle/>
          <a:p>
            <a:pPr lvl="0"/>
            <a:r>
              <a:rPr lang="de-AT" dirty="0" smtClean="0"/>
              <a:t>Ein </a:t>
            </a:r>
            <a:r>
              <a:rPr lang="de-AT" i="1" dirty="0" smtClean="0"/>
              <a:t>Überbegriff</a:t>
            </a:r>
            <a:r>
              <a:rPr lang="de-AT" dirty="0" smtClean="0"/>
              <a:t> für die Unterrichtsentwicklung („Lerndesignarbeit“)</a:t>
            </a:r>
          </a:p>
          <a:p>
            <a:pPr lvl="0"/>
            <a:r>
              <a:rPr lang="de-AT" dirty="0" smtClean="0"/>
              <a:t>Ein </a:t>
            </a:r>
            <a:r>
              <a:rPr lang="de-AT" i="1" dirty="0" smtClean="0"/>
              <a:t>Prozess</a:t>
            </a:r>
            <a:r>
              <a:rPr lang="de-AT" dirty="0" smtClean="0"/>
              <a:t> für die inhaltliche Entwicklung des kompetenzorientierten Unterrichts nach dem Prinzip „vom Ende her“ (auch „rückwärtiges Lerndesign“)</a:t>
            </a:r>
          </a:p>
          <a:p>
            <a:r>
              <a:rPr lang="de-AT" dirty="0"/>
              <a:t>Ein </a:t>
            </a:r>
            <a:r>
              <a:rPr lang="de-AT" i="1" dirty="0" smtClean="0"/>
              <a:t>Produkt</a:t>
            </a:r>
            <a:endParaRPr lang="de-AT" i="1" dirty="0"/>
          </a:p>
        </p:txBody>
      </p:sp>
    </p:spTree>
    <p:extLst>
      <p:ext uri="{BB962C8B-B14F-4D97-AF65-F5344CB8AC3E}">
        <p14:creationId xmlns:p14="http://schemas.microsoft.com/office/powerpoint/2010/main" val="391150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1375593"/>
            <a:ext cx="9144000" cy="5482407"/>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021" y="2427714"/>
            <a:ext cx="1496406" cy="357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AT" dirty="0" smtClean="0"/>
              <a:t>Tafelbild Lerndesignarbeit</a:t>
            </a:r>
            <a:endParaRPr lang="de-A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556792"/>
            <a:ext cx="1121786"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511206"/>
            <a:ext cx="1695560" cy="162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7286" r="5977"/>
          <a:stretch/>
        </p:blipFill>
        <p:spPr bwMode="auto">
          <a:xfrm>
            <a:off x="0" y="3382495"/>
            <a:ext cx="2371134" cy="387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11343"/>
          <a:stretch/>
        </p:blipFill>
        <p:spPr bwMode="auto">
          <a:xfrm>
            <a:off x="5441307" y="1562882"/>
            <a:ext cx="3702693" cy="424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588224" y="1928137"/>
            <a:ext cx="2376264" cy="1077218"/>
          </a:xfrm>
          <a:prstGeom prst="rect">
            <a:avLst/>
          </a:prstGeom>
          <a:noFill/>
          <a:ln>
            <a:noFill/>
          </a:ln>
        </p:spPr>
        <p:txBody>
          <a:bodyPr wrap="square" rtlCol="0">
            <a:spAutoFit/>
          </a:bodyPr>
          <a:lstStyle/>
          <a:p>
            <a:pPr algn="ctr"/>
            <a:r>
              <a:rPr lang="de-AT" sz="3200" dirty="0" smtClean="0">
                <a:latin typeface="Comic Sans MS" pitchFamily="66" charset="0"/>
              </a:rPr>
              <a:t>Das Ziel ist das Ziel.</a:t>
            </a:r>
            <a:endParaRPr lang="de-AT" sz="3200" dirty="0">
              <a:latin typeface="Comic Sans MS" pitchFamily="66" charset="0"/>
            </a:endParaRPr>
          </a:p>
        </p:txBody>
      </p:sp>
      <p:sp>
        <p:nvSpPr>
          <p:cNvPr id="10" name="Textfeld 9"/>
          <p:cNvSpPr txBox="1"/>
          <p:nvPr/>
        </p:nvSpPr>
        <p:spPr>
          <a:xfrm>
            <a:off x="6372200" y="3695856"/>
            <a:ext cx="2592288" cy="1569660"/>
          </a:xfrm>
          <a:prstGeom prst="rect">
            <a:avLst/>
          </a:prstGeom>
          <a:noFill/>
          <a:ln>
            <a:noFill/>
          </a:ln>
        </p:spPr>
        <p:txBody>
          <a:bodyPr wrap="square" rtlCol="0">
            <a:spAutoFit/>
          </a:bodyPr>
          <a:lstStyle/>
          <a:p>
            <a:pPr algn="ctr"/>
            <a:r>
              <a:rPr lang="de-AT" sz="3200" dirty="0" smtClean="0">
                <a:latin typeface="Comic Sans MS" pitchFamily="66" charset="0"/>
              </a:rPr>
              <a:t>Viele Wege führen nach Rom.</a:t>
            </a:r>
            <a:endParaRPr lang="de-AT" sz="3200" dirty="0">
              <a:latin typeface="Comic Sans MS" pitchFamily="66" charset="0"/>
            </a:endParaRPr>
          </a:p>
        </p:txBody>
      </p:sp>
      <p:sp>
        <p:nvSpPr>
          <p:cNvPr id="11" name="Textfeld 10"/>
          <p:cNvSpPr txBox="1"/>
          <p:nvPr/>
        </p:nvSpPr>
        <p:spPr>
          <a:xfrm>
            <a:off x="-74972" y="3997802"/>
            <a:ext cx="2054684" cy="2554545"/>
          </a:xfrm>
          <a:prstGeom prst="rect">
            <a:avLst/>
          </a:prstGeom>
          <a:noFill/>
          <a:ln>
            <a:noFill/>
          </a:ln>
        </p:spPr>
        <p:txBody>
          <a:bodyPr wrap="square" rtlCol="0">
            <a:spAutoFit/>
          </a:bodyPr>
          <a:lstStyle/>
          <a:p>
            <a:pPr algn="ctr"/>
            <a:r>
              <a:rPr lang="de-AT" sz="3200" dirty="0" smtClean="0">
                <a:latin typeface="Comic Sans MS" pitchFamily="66" charset="0"/>
              </a:rPr>
              <a:t>Lern- &amp; Lehr-</a:t>
            </a:r>
            <a:r>
              <a:rPr lang="de-AT" sz="3200" dirty="0" err="1" smtClean="0">
                <a:latin typeface="Comic Sans MS" pitchFamily="66" charset="0"/>
              </a:rPr>
              <a:t>prozessevom</a:t>
            </a:r>
            <a:r>
              <a:rPr lang="de-AT" sz="3200" dirty="0" smtClean="0">
                <a:latin typeface="Comic Sans MS" pitchFamily="66" charset="0"/>
              </a:rPr>
              <a:t> Ende her</a:t>
            </a:r>
            <a:endParaRPr lang="de-AT" sz="3200" dirty="0">
              <a:latin typeface="Comic Sans MS" pitchFamily="66" charset="0"/>
            </a:endParaRPr>
          </a:p>
        </p:txBody>
      </p:sp>
      <p:sp>
        <p:nvSpPr>
          <p:cNvPr id="12" name="Textfeld 11"/>
          <p:cNvSpPr txBox="1"/>
          <p:nvPr/>
        </p:nvSpPr>
        <p:spPr>
          <a:xfrm rot="21274347">
            <a:off x="3685783" y="1731624"/>
            <a:ext cx="1224136"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ZIEL</a:t>
            </a:r>
            <a:endParaRPr lang="de-AT" sz="2400" b="1" dirty="0">
              <a:solidFill>
                <a:schemeClr val="accent3">
                  <a:lumMod val="75000"/>
                </a:schemeClr>
              </a:solidFill>
              <a:latin typeface="Comic Sans MS" pitchFamily="66" charset="0"/>
            </a:endParaRPr>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4789" y="2369742"/>
            <a:ext cx="1704638" cy="344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479" y="2351751"/>
            <a:ext cx="1725490" cy="328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4789" y="2313086"/>
            <a:ext cx="2246786" cy="327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11760" y="5013176"/>
            <a:ext cx="1296144" cy="126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rot="350434">
            <a:off x="2391323" y="5212929"/>
            <a:ext cx="1271803" cy="461665"/>
          </a:xfrm>
          <a:prstGeom prst="rect">
            <a:avLst/>
          </a:prstGeom>
          <a:noFill/>
          <a:ln>
            <a:noFill/>
          </a:ln>
        </p:spPr>
        <p:txBody>
          <a:bodyPr wrap="square" rtlCol="0">
            <a:spAutoFit/>
          </a:bodyPr>
          <a:lstStyle/>
          <a:p>
            <a:pPr algn="ctr"/>
            <a:r>
              <a:rPr lang="de-AT" sz="2400" b="1" dirty="0" smtClean="0">
                <a:solidFill>
                  <a:schemeClr val="accent3">
                    <a:lumMod val="75000"/>
                  </a:schemeClr>
                </a:solidFill>
                <a:latin typeface="Comic Sans MS" pitchFamily="66" charset="0"/>
              </a:rPr>
              <a:t>START</a:t>
            </a:r>
            <a:endParaRPr lang="de-AT" sz="2400" b="1" dirty="0">
              <a:solidFill>
                <a:schemeClr val="accent3">
                  <a:lumMod val="75000"/>
                </a:schemeClr>
              </a:solidFill>
              <a:latin typeface="Comic Sans MS" pitchFamily="66" charset="0"/>
            </a:endParaRPr>
          </a:p>
        </p:txBody>
      </p:sp>
      <p:sp>
        <p:nvSpPr>
          <p:cNvPr id="18" name="Textfeld 17"/>
          <p:cNvSpPr txBox="1"/>
          <p:nvPr/>
        </p:nvSpPr>
        <p:spPr>
          <a:xfrm>
            <a:off x="1326728" y="1641883"/>
            <a:ext cx="1517080" cy="338554"/>
          </a:xfrm>
          <a:prstGeom prst="rect">
            <a:avLst/>
          </a:prstGeom>
          <a:noFill/>
          <a:ln>
            <a:noFill/>
          </a:ln>
        </p:spPr>
        <p:txBody>
          <a:bodyPr wrap="square" rtlCol="0">
            <a:spAutoFit/>
          </a:bodyPr>
          <a:lstStyle/>
          <a:p>
            <a:pPr algn="ctr"/>
            <a:r>
              <a:rPr lang="de-AT" sz="1600" b="1" dirty="0" smtClean="0">
                <a:solidFill>
                  <a:schemeClr val="accent2">
                    <a:lumMod val="75000"/>
                  </a:schemeClr>
                </a:solidFill>
                <a:latin typeface="Comic Sans MS" pitchFamily="66" charset="0"/>
              </a:rPr>
              <a:t>PRÜFSTAND</a:t>
            </a:r>
            <a:endParaRPr lang="de-AT" sz="1600" b="1" dirty="0">
              <a:solidFill>
                <a:schemeClr val="accent2">
                  <a:lumMod val="75000"/>
                </a:schemeClr>
              </a:solidFill>
              <a:latin typeface="Comic Sans MS" pitchFamily="66" charset="0"/>
            </a:endParaRPr>
          </a:p>
        </p:txBody>
      </p:sp>
      <p:sp>
        <p:nvSpPr>
          <p:cNvPr id="19" name="Textfeld 18"/>
          <p:cNvSpPr txBox="1"/>
          <p:nvPr/>
        </p:nvSpPr>
        <p:spPr>
          <a:xfrm>
            <a:off x="1259632" y="2484493"/>
            <a:ext cx="1517080" cy="584775"/>
          </a:xfrm>
          <a:prstGeom prst="rect">
            <a:avLst/>
          </a:prstGeom>
          <a:noFill/>
          <a:ln>
            <a:noFill/>
          </a:ln>
        </p:spPr>
        <p:txBody>
          <a:bodyPr wrap="square" rtlCol="0">
            <a:spAutoFit/>
          </a:bodyPr>
          <a:lstStyle/>
          <a:p>
            <a:pPr algn="ctr"/>
            <a:r>
              <a:rPr lang="de-AT" sz="1600" b="1" dirty="0" smtClean="0">
                <a:solidFill>
                  <a:schemeClr val="accent2">
                    <a:lumMod val="75000"/>
                  </a:schemeClr>
                </a:solidFill>
                <a:latin typeface="Comic Sans MS" pitchFamily="66" charset="0"/>
              </a:rPr>
              <a:t>Aufgaben</a:t>
            </a:r>
            <a:br>
              <a:rPr lang="de-AT" sz="1600" b="1" dirty="0" smtClean="0">
                <a:solidFill>
                  <a:schemeClr val="accent2">
                    <a:lumMod val="75000"/>
                  </a:schemeClr>
                </a:solidFill>
                <a:latin typeface="Comic Sans MS" pitchFamily="66" charset="0"/>
              </a:rPr>
            </a:br>
            <a:r>
              <a:rPr lang="de-AT" sz="1600" b="1" dirty="0" smtClean="0">
                <a:solidFill>
                  <a:schemeClr val="accent2">
                    <a:lumMod val="75000"/>
                  </a:schemeClr>
                </a:solidFill>
                <a:latin typeface="Comic Sans MS" pitchFamily="66" charset="0"/>
              </a:rPr>
              <a:t>&amp; Kriterien</a:t>
            </a:r>
            <a:endParaRPr lang="de-AT" sz="1600" b="1" dirty="0">
              <a:solidFill>
                <a:schemeClr val="accent2">
                  <a:lumMod val="75000"/>
                </a:schemeClr>
              </a:solidFill>
              <a:latin typeface="Comic Sans MS" pitchFamily="66" charset="0"/>
            </a:endParaRPr>
          </a:p>
        </p:txBody>
      </p:sp>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808" y="5806546"/>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4789" y="4167070"/>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051" y="3695473"/>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0751" y="2825282"/>
            <a:ext cx="461963"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ebogener Pfeil 5"/>
          <p:cNvSpPr/>
          <p:nvPr/>
        </p:nvSpPr>
        <p:spPr>
          <a:xfrm rot="7837894" flipH="1">
            <a:off x="689426" y="1753390"/>
            <a:ext cx="4384590" cy="4039690"/>
          </a:xfrm>
          <a:prstGeom prst="circularArrow">
            <a:avLst>
              <a:gd name="adj1" fmla="val 6391"/>
              <a:gd name="adj2" fmla="val 1142319"/>
              <a:gd name="adj3" fmla="val 20458322"/>
              <a:gd name="adj4" fmla="val 867997"/>
              <a:gd name="adj5" fmla="val 125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a:solidFill>
                <a:schemeClr val="tx1"/>
              </a:solidFill>
            </a:endParaRPr>
          </a:p>
        </p:txBody>
      </p:sp>
      <p:sp>
        <p:nvSpPr>
          <p:cNvPr id="7" name="Ellipse 6"/>
          <p:cNvSpPr/>
          <p:nvPr/>
        </p:nvSpPr>
        <p:spPr>
          <a:xfrm>
            <a:off x="2881720" y="1674765"/>
            <a:ext cx="1070331" cy="9621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AT" b="1" dirty="0" smtClean="0">
                <a:latin typeface="Comic Sans MS" pitchFamily="66" charset="0"/>
              </a:rPr>
              <a:t>WAS</a:t>
            </a:r>
            <a:endParaRPr lang="de-AT" b="1" dirty="0">
              <a:latin typeface="Comic Sans MS" pitchFamily="66" charset="0"/>
            </a:endParaRPr>
          </a:p>
        </p:txBody>
      </p:sp>
      <p:sp>
        <p:nvSpPr>
          <p:cNvPr id="26" name="Ellipse 25"/>
          <p:cNvSpPr/>
          <p:nvPr/>
        </p:nvSpPr>
        <p:spPr>
          <a:xfrm>
            <a:off x="1773477" y="5280183"/>
            <a:ext cx="1070331" cy="9621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AT" b="1" dirty="0" smtClean="0">
                <a:latin typeface="Comic Sans MS" pitchFamily="66" charset="0"/>
              </a:rPr>
              <a:t>WER</a:t>
            </a:r>
            <a:endParaRPr lang="de-AT" b="1" dirty="0">
              <a:latin typeface="Comic Sans MS" pitchFamily="66" charset="0"/>
            </a:endParaRPr>
          </a:p>
        </p:txBody>
      </p:sp>
      <p:sp>
        <p:nvSpPr>
          <p:cNvPr id="27" name="Ellipse 26"/>
          <p:cNvSpPr/>
          <p:nvPr/>
        </p:nvSpPr>
        <p:spPr>
          <a:xfrm>
            <a:off x="4358803" y="3635722"/>
            <a:ext cx="1070331" cy="9621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AT" b="1" dirty="0" smtClean="0">
                <a:latin typeface="Comic Sans MS" pitchFamily="66" charset="0"/>
              </a:rPr>
              <a:t>WIE</a:t>
            </a:r>
            <a:endParaRPr lang="de-AT" b="1" dirty="0">
              <a:latin typeface="Comic Sans MS" pitchFamily="66" charset="0"/>
            </a:endParaRPr>
          </a:p>
        </p:txBody>
      </p:sp>
    </p:spTree>
    <p:extLst>
      <p:ext uri="{BB962C8B-B14F-4D97-AF65-F5344CB8AC3E}">
        <p14:creationId xmlns:p14="http://schemas.microsoft.com/office/powerpoint/2010/main" val="30068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8" grpId="0"/>
      <p:bldP spid="19" grpId="0"/>
      <p:bldP spid="6" grpId="0" animBg="1"/>
      <p:bldP spid="7"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Der Überbegriff:</a:t>
            </a:r>
            <a:br>
              <a:rPr lang="de-AT" dirty="0" smtClean="0"/>
            </a:br>
            <a:r>
              <a:rPr lang="de-AT" dirty="0" smtClean="0"/>
              <a:t>Lerndesignarbeit</a:t>
            </a:r>
            <a:endParaRPr lang="de-AT" dirty="0"/>
          </a:p>
        </p:txBody>
      </p:sp>
      <p:graphicFrame>
        <p:nvGraphicFramePr>
          <p:cNvPr id="4" name="Diagramm 3"/>
          <p:cNvGraphicFramePr/>
          <p:nvPr>
            <p:extLst>
              <p:ext uri="{D42A27DB-BD31-4B8C-83A1-F6EECF244321}">
                <p14:modId xmlns:p14="http://schemas.microsoft.com/office/powerpoint/2010/main" val="3622771919"/>
              </p:ext>
            </p:extLst>
          </p:nvPr>
        </p:nvGraphicFramePr>
        <p:xfrm>
          <a:off x="3549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p:cNvSpPr txBox="1"/>
          <p:nvPr/>
        </p:nvSpPr>
        <p:spPr>
          <a:xfrm>
            <a:off x="4571007" y="2503389"/>
            <a:ext cx="274899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AT" sz="2400" b="1" dirty="0" smtClean="0">
                <a:solidFill>
                  <a:schemeClr val="accent2">
                    <a:lumMod val="75000"/>
                  </a:schemeClr>
                </a:solidFill>
                <a:latin typeface="TheSansCorrespondence" pitchFamily="34" charset="0"/>
              </a:rPr>
              <a:t>Lerndesign</a:t>
            </a:r>
            <a:endParaRPr lang="de-AT" sz="2400" b="1" dirty="0">
              <a:solidFill>
                <a:schemeClr val="accent2">
                  <a:lumMod val="75000"/>
                </a:schemeClr>
              </a:solidFill>
              <a:latin typeface="TheSansCorrespondence" pitchFamily="34" charset="0"/>
            </a:endParaRPr>
          </a:p>
        </p:txBody>
      </p:sp>
      <p:sp>
        <p:nvSpPr>
          <p:cNvPr id="8" name="Textfeld 7"/>
          <p:cNvSpPr txBox="1"/>
          <p:nvPr/>
        </p:nvSpPr>
        <p:spPr>
          <a:xfrm>
            <a:off x="4571007" y="3594002"/>
            <a:ext cx="2748993"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AT" sz="2400" b="1" dirty="0" smtClean="0">
                <a:solidFill>
                  <a:schemeClr val="accent3">
                    <a:lumMod val="75000"/>
                  </a:schemeClr>
                </a:solidFill>
                <a:latin typeface="TheSansCorrespondence" pitchFamily="34" charset="0"/>
              </a:rPr>
              <a:t>Schüler/innen</a:t>
            </a:r>
            <a:endParaRPr lang="de-AT" sz="2400" b="1" dirty="0">
              <a:solidFill>
                <a:schemeClr val="accent3">
                  <a:lumMod val="75000"/>
                </a:schemeClr>
              </a:solidFill>
              <a:latin typeface="TheSansCorrespondence" pitchFamily="34" charset="0"/>
            </a:endParaRPr>
          </a:p>
        </p:txBody>
      </p:sp>
      <p:sp>
        <p:nvSpPr>
          <p:cNvPr id="9" name="Textfeld 8"/>
          <p:cNvSpPr txBox="1"/>
          <p:nvPr/>
        </p:nvSpPr>
        <p:spPr>
          <a:xfrm>
            <a:off x="4583697" y="4725144"/>
            <a:ext cx="2736304"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de-AT" sz="2400" b="1" dirty="0" smtClean="0">
                <a:solidFill>
                  <a:schemeClr val="accent4">
                    <a:lumMod val="75000"/>
                  </a:schemeClr>
                </a:solidFill>
                <a:latin typeface="TheSansCorrespondence" pitchFamily="34" charset="0"/>
              </a:rPr>
              <a:t>Lehr-/Lernprozesse</a:t>
            </a:r>
            <a:endParaRPr lang="de-AT" sz="2400" b="1" dirty="0">
              <a:solidFill>
                <a:schemeClr val="accent4">
                  <a:lumMod val="75000"/>
                </a:schemeClr>
              </a:solidFill>
              <a:latin typeface="TheSansCorrespondence" pitchFamily="34" charset="0"/>
            </a:endParaRPr>
          </a:p>
        </p:txBody>
      </p:sp>
    </p:spTree>
    <p:extLst>
      <p:ext uri="{BB962C8B-B14F-4D97-AF65-F5344CB8AC3E}">
        <p14:creationId xmlns:p14="http://schemas.microsoft.com/office/powerpoint/2010/main" val="143747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Grundlage aus der Praxis</a:t>
            </a:r>
            <a:endParaRPr lang="de-AT" dirty="0"/>
          </a:p>
        </p:txBody>
      </p:sp>
      <p:sp>
        <p:nvSpPr>
          <p:cNvPr id="3" name="Inhaltsplatzhalter 2"/>
          <p:cNvSpPr>
            <a:spLocks noGrp="1"/>
          </p:cNvSpPr>
          <p:nvPr>
            <p:ph idx="1"/>
          </p:nvPr>
        </p:nvSpPr>
        <p:spPr/>
        <p:txBody>
          <a:bodyPr/>
          <a:lstStyle/>
          <a:p>
            <a:pPr marL="0" indent="0">
              <a:buNone/>
            </a:pPr>
            <a:r>
              <a:rPr lang="de-AT" dirty="0" smtClean="0"/>
              <a:t>Denken Sie an einem Lernthema aus Ihrer Praxis in letzter Zeit.</a:t>
            </a:r>
          </a:p>
          <a:p>
            <a:pPr marL="0" indent="0">
              <a:buNone/>
            </a:pPr>
            <a:r>
              <a:rPr lang="de-AT" dirty="0" smtClean="0"/>
              <a:t>Was sollten die Schüler/innen unbedingt am Ende:</a:t>
            </a:r>
          </a:p>
          <a:p>
            <a:r>
              <a:rPr lang="de-AT" dirty="0" smtClean="0"/>
              <a:t>Wissen?</a:t>
            </a:r>
          </a:p>
          <a:p>
            <a:r>
              <a:rPr lang="de-AT" dirty="0" smtClean="0"/>
              <a:t>Tun können?</a:t>
            </a:r>
          </a:p>
          <a:p>
            <a:r>
              <a:rPr lang="de-AT" dirty="0" smtClean="0"/>
              <a:t>Verstehen?</a:t>
            </a:r>
            <a:endParaRPr lang="de-AT" dirty="0"/>
          </a:p>
        </p:txBody>
      </p:sp>
      <p:sp>
        <p:nvSpPr>
          <p:cNvPr id="4" name="Textplatzhalter 3"/>
          <p:cNvSpPr>
            <a:spLocks noGrp="1"/>
          </p:cNvSpPr>
          <p:nvPr>
            <p:ph type="body" sz="half" idx="2"/>
          </p:nvPr>
        </p:nvSpPr>
        <p:spPr/>
        <p:txBody>
          <a:bodyPr/>
          <a:lstStyle/>
          <a:p>
            <a:endParaRPr lang="de-AT"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420888"/>
            <a:ext cx="2100597" cy="2969568"/>
          </a:xfrm>
          <a:prstGeom prst="rect">
            <a:avLst/>
          </a:prstGeom>
        </p:spPr>
      </p:pic>
    </p:spTree>
    <p:extLst>
      <p:ext uri="{BB962C8B-B14F-4D97-AF65-F5344CB8AC3E}">
        <p14:creationId xmlns:p14="http://schemas.microsoft.com/office/powerpoint/2010/main" val="3761266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642938" y="285750"/>
            <a:ext cx="7643812" cy="1055018"/>
          </a:xfrm>
        </p:spPr>
        <p:txBody>
          <a:bodyPr>
            <a:normAutofit fontScale="90000"/>
          </a:bodyPr>
          <a:lstStyle/>
          <a:p>
            <a:r>
              <a:rPr lang="de-AT" dirty="0" smtClean="0"/>
              <a:t>Vom Was zum Wie:</a:t>
            </a:r>
            <a:br>
              <a:rPr lang="de-AT" dirty="0" smtClean="0"/>
            </a:br>
            <a:r>
              <a:rPr lang="de-AT" dirty="0" smtClean="0"/>
              <a:t>Wozu Lerndesign?</a:t>
            </a:r>
          </a:p>
        </p:txBody>
      </p:sp>
      <p:sp>
        <p:nvSpPr>
          <p:cNvPr id="3" name="Textfeld 2"/>
          <p:cNvSpPr txBox="1">
            <a:spLocks noChangeArrowheads="1"/>
          </p:cNvSpPr>
          <p:nvPr/>
        </p:nvSpPr>
        <p:spPr bwMode="auto">
          <a:xfrm>
            <a:off x="785813" y="1928813"/>
            <a:ext cx="7429500" cy="4401205"/>
          </a:xfrm>
          <a:prstGeom prst="rect">
            <a:avLst/>
          </a:prstGeom>
          <a:noFill/>
          <a:ln w="9525">
            <a:noFill/>
            <a:miter lim="800000"/>
            <a:headEnd/>
            <a:tailEnd/>
          </a:ln>
        </p:spPr>
        <p:txBody>
          <a:bodyPr>
            <a:spAutoFit/>
          </a:bodyPr>
          <a:lstStyle/>
          <a:p>
            <a:r>
              <a:rPr lang="en-US" sz="2400" dirty="0">
                <a:latin typeface="TheSansCorrespondence" pitchFamily="34" charset="0"/>
              </a:rPr>
              <a:t>Je </a:t>
            </a:r>
            <a:r>
              <a:rPr lang="en-US" sz="2400" dirty="0" err="1">
                <a:latin typeface="TheSansCorrespondence" pitchFamily="34" charset="0"/>
              </a:rPr>
              <a:t>höher</a:t>
            </a:r>
            <a:r>
              <a:rPr lang="en-US" sz="2400" dirty="0">
                <a:latin typeface="TheSansCorrespondence" pitchFamily="34" charset="0"/>
              </a:rPr>
              <a:t> die </a:t>
            </a:r>
            <a:r>
              <a:rPr lang="en-US" sz="2400" dirty="0" err="1">
                <a:latin typeface="TheSansCorrespondence" pitchFamily="34" charset="0"/>
              </a:rPr>
              <a:t>Qualität</a:t>
            </a:r>
            <a:r>
              <a:rPr lang="en-US" sz="2400" dirty="0">
                <a:latin typeface="TheSansCorrespondence" pitchFamily="34" charset="0"/>
              </a:rPr>
              <a:t> der </a:t>
            </a:r>
            <a:r>
              <a:rPr lang="en-US" sz="2400" dirty="0" err="1">
                <a:latin typeface="TheSansCorrespondence" pitchFamily="34" charset="0"/>
              </a:rPr>
              <a:t>Inhalte</a:t>
            </a:r>
            <a:r>
              <a:rPr lang="en-US" sz="2400" dirty="0">
                <a:latin typeface="TheSansCorrespondence" pitchFamily="34" charset="0"/>
              </a:rPr>
              <a:t>, die </a:t>
            </a:r>
            <a:r>
              <a:rPr lang="en-US" sz="2400" dirty="0" err="1">
                <a:latin typeface="TheSansCorrespondence" pitchFamily="34" charset="0"/>
              </a:rPr>
              <a:t>wir</a:t>
            </a:r>
            <a:r>
              <a:rPr lang="en-US" sz="2400" dirty="0">
                <a:latin typeface="TheSansCorrespondence" pitchFamily="34" charset="0"/>
              </a:rPr>
              <a:t> </a:t>
            </a:r>
            <a:r>
              <a:rPr lang="en-US" sz="2400" dirty="0" err="1">
                <a:latin typeface="TheSansCorrespondence" pitchFamily="34" charset="0"/>
              </a:rPr>
              <a:t>differenzieren</a:t>
            </a:r>
            <a:r>
              <a:rPr lang="en-US" sz="2400" dirty="0">
                <a:latin typeface="TheSansCorrespondence" pitchFamily="34" charset="0"/>
              </a:rPr>
              <a:t>, </a:t>
            </a:r>
            <a:r>
              <a:rPr lang="en-US" sz="2400" dirty="0" err="1">
                <a:latin typeface="TheSansCorrespondence" pitchFamily="34" charset="0"/>
              </a:rPr>
              <a:t>desto</a:t>
            </a:r>
            <a:r>
              <a:rPr lang="en-US" sz="2400" dirty="0">
                <a:latin typeface="TheSansCorrespondence" pitchFamily="34" charset="0"/>
              </a:rPr>
              <a:t> </a:t>
            </a:r>
            <a:r>
              <a:rPr lang="en-US" sz="2400" dirty="0" err="1">
                <a:latin typeface="TheSansCorrespondence" pitchFamily="34" charset="0"/>
              </a:rPr>
              <a:t>wahrscheinlicher</a:t>
            </a:r>
            <a:r>
              <a:rPr lang="en-US" sz="2400" dirty="0">
                <a:latin typeface="TheSansCorrespondence" pitchFamily="34" charset="0"/>
              </a:rPr>
              <a:t> der </a:t>
            </a:r>
            <a:r>
              <a:rPr lang="en-US" sz="2400" dirty="0" err="1">
                <a:latin typeface="TheSansCorrespondence" pitchFamily="34" charset="0"/>
              </a:rPr>
              <a:t>Erfolg</a:t>
            </a:r>
            <a:r>
              <a:rPr lang="en-US" sz="2400" dirty="0">
                <a:latin typeface="TheSansCorrespondence" pitchFamily="34" charset="0"/>
              </a:rPr>
              <a:t>. In </a:t>
            </a:r>
            <a:r>
              <a:rPr lang="en-US" sz="2400" dirty="0" err="1">
                <a:latin typeface="TheSansCorrespondence" pitchFamily="34" charset="0"/>
              </a:rPr>
              <a:t>meiner</a:t>
            </a:r>
            <a:r>
              <a:rPr lang="en-US" sz="2400" dirty="0">
                <a:latin typeface="TheSansCorrespondence" pitchFamily="34" charset="0"/>
              </a:rPr>
              <a:t> </a:t>
            </a:r>
            <a:r>
              <a:rPr lang="en-US" sz="2400" dirty="0" err="1">
                <a:latin typeface="TheSansCorrespondence" pitchFamily="34" charset="0"/>
              </a:rPr>
              <a:t>idealen</a:t>
            </a:r>
            <a:r>
              <a:rPr lang="en-US" sz="2400" dirty="0">
                <a:latin typeface="TheSansCorrespondence" pitchFamily="34" charset="0"/>
              </a:rPr>
              <a:t> Welt </a:t>
            </a:r>
            <a:r>
              <a:rPr lang="en-US" sz="2400" dirty="0" err="1">
                <a:latin typeface="TheSansCorrespondence" pitchFamily="34" charset="0"/>
              </a:rPr>
              <a:t>würden</a:t>
            </a:r>
            <a:r>
              <a:rPr lang="en-US" sz="2400" dirty="0">
                <a:latin typeface="TheSansCorrespondence" pitchFamily="34" charset="0"/>
              </a:rPr>
              <a:t> </a:t>
            </a:r>
            <a:r>
              <a:rPr lang="en-US" sz="2400" dirty="0" err="1">
                <a:latin typeface="TheSansCorrespondence" pitchFamily="34" charset="0"/>
              </a:rPr>
              <a:t>wir</a:t>
            </a:r>
            <a:r>
              <a:rPr lang="en-US" sz="2400" dirty="0">
                <a:latin typeface="TheSansCorrespondence" pitchFamily="34" charset="0"/>
              </a:rPr>
              <a:t> </a:t>
            </a:r>
            <a:r>
              <a:rPr lang="en-US" sz="2400" dirty="0" err="1">
                <a:latin typeface="TheSansCorrespondence" pitchFamily="34" charset="0"/>
              </a:rPr>
              <a:t>viel</a:t>
            </a:r>
            <a:r>
              <a:rPr lang="en-US" sz="2400" dirty="0">
                <a:latin typeface="TheSansCorrespondence" pitchFamily="34" charset="0"/>
              </a:rPr>
              <a:t> </a:t>
            </a:r>
            <a:r>
              <a:rPr lang="en-US" sz="2400" dirty="0" err="1">
                <a:latin typeface="TheSansCorrespondence" pitchFamily="34" charset="0"/>
              </a:rPr>
              <a:t>mehr</a:t>
            </a:r>
            <a:r>
              <a:rPr lang="en-US" sz="2400" dirty="0">
                <a:latin typeface="TheSansCorrespondence" pitchFamily="34" charset="0"/>
              </a:rPr>
              <a:t> </a:t>
            </a:r>
            <a:r>
              <a:rPr lang="en-US" sz="2400" dirty="0" err="1">
                <a:latin typeface="TheSansCorrespondence" pitchFamily="34" charset="0"/>
              </a:rPr>
              <a:t>Zeit</a:t>
            </a:r>
            <a:r>
              <a:rPr lang="en-US" sz="2400" dirty="0">
                <a:latin typeface="TheSansCorrespondence" pitchFamily="34" charset="0"/>
              </a:rPr>
              <a:t> in die </a:t>
            </a:r>
            <a:r>
              <a:rPr lang="en-US" sz="2400" dirty="0" err="1">
                <a:latin typeface="TheSansCorrespondence" pitchFamily="34" charset="0"/>
              </a:rPr>
              <a:t>Entwicklung</a:t>
            </a:r>
            <a:r>
              <a:rPr lang="en-US" sz="2400" dirty="0">
                <a:latin typeface="TheSansCorrespondence" pitchFamily="34" charset="0"/>
              </a:rPr>
              <a:t> von </a:t>
            </a:r>
            <a:r>
              <a:rPr lang="en-US" sz="2400" dirty="0" err="1">
                <a:latin typeface="TheSansCorrespondence" pitchFamily="34" charset="0"/>
              </a:rPr>
              <a:t>hoch-qualitativem</a:t>
            </a:r>
            <a:r>
              <a:rPr lang="en-US" sz="2400" dirty="0">
                <a:latin typeface="TheSansCorrespondence" pitchFamily="34" charset="0"/>
              </a:rPr>
              <a:t> Curriculum </a:t>
            </a:r>
            <a:r>
              <a:rPr lang="en-US" sz="2400" dirty="0" err="1">
                <a:latin typeface="TheSansCorrespondence" pitchFamily="34" charset="0"/>
              </a:rPr>
              <a:t>investieren</a:t>
            </a:r>
            <a:r>
              <a:rPr lang="en-US" sz="2400" dirty="0">
                <a:latin typeface="TheSansCorrespondence" pitchFamily="34" charset="0"/>
              </a:rPr>
              <a:t> – </a:t>
            </a:r>
            <a:r>
              <a:rPr lang="en-US" sz="2400" dirty="0" err="1">
                <a:latin typeface="TheSansCorrespondence" pitchFamily="34" charset="0"/>
              </a:rPr>
              <a:t>dann</a:t>
            </a:r>
            <a:r>
              <a:rPr lang="en-US" sz="2400" dirty="0">
                <a:latin typeface="TheSansCorrespondence" pitchFamily="34" charset="0"/>
              </a:rPr>
              <a:t> </a:t>
            </a:r>
            <a:r>
              <a:rPr lang="en-US" sz="2400" dirty="0" err="1">
                <a:latin typeface="TheSansCorrespondence" pitchFamily="34" charset="0"/>
              </a:rPr>
              <a:t>erst</a:t>
            </a:r>
            <a:r>
              <a:rPr lang="en-US" sz="2400" dirty="0">
                <a:latin typeface="TheSansCorrespondence" pitchFamily="34" charset="0"/>
              </a:rPr>
              <a:t> </a:t>
            </a:r>
            <a:r>
              <a:rPr lang="en-US" sz="2400" dirty="0" err="1">
                <a:latin typeface="TheSansCorrespondence" pitchFamily="34" charset="0"/>
              </a:rPr>
              <a:t>darüber</a:t>
            </a:r>
            <a:r>
              <a:rPr lang="en-US" sz="2400" dirty="0">
                <a:latin typeface="TheSansCorrespondence" pitchFamily="34" charset="0"/>
              </a:rPr>
              <a:t> </a:t>
            </a:r>
            <a:r>
              <a:rPr lang="en-US" sz="2400" dirty="0" err="1">
                <a:latin typeface="TheSansCorrespondence" pitchFamily="34" charset="0"/>
              </a:rPr>
              <a:t>reden</a:t>
            </a:r>
            <a:r>
              <a:rPr lang="en-US" sz="2400" dirty="0">
                <a:latin typeface="TheSansCorrespondence" pitchFamily="34" charset="0"/>
              </a:rPr>
              <a:t>, </a:t>
            </a:r>
            <a:r>
              <a:rPr lang="en-US" sz="2400" dirty="0" err="1">
                <a:latin typeface="TheSansCorrespondence" pitchFamily="34" charset="0"/>
              </a:rPr>
              <a:t>wie</a:t>
            </a:r>
            <a:r>
              <a:rPr lang="en-US" sz="2400" dirty="0">
                <a:latin typeface="TheSansCorrespondence" pitchFamily="34" charset="0"/>
              </a:rPr>
              <a:t> </a:t>
            </a:r>
            <a:r>
              <a:rPr lang="en-US" sz="2400" dirty="0" err="1">
                <a:latin typeface="TheSansCorrespondence" pitchFamily="34" charset="0"/>
              </a:rPr>
              <a:t>wir</a:t>
            </a:r>
            <a:r>
              <a:rPr lang="en-US" sz="2400" dirty="0">
                <a:latin typeface="TheSansCorrespondence" pitchFamily="34" charset="0"/>
              </a:rPr>
              <a:t> </a:t>
            </a:r>
            <a:r>
              <a:rPr lang="en-US" sz="2400" dirty="0" err="1">
                <a:latin typeface="TheSansCorrespondence" pitchFamily="34" charset="0"/>
              </a:rPr>
              <a:t>unseren</a:t>
            </a:r>
            <a:r>
              <a:rPr lang="en-US" sz="2400" dirty="0">
                <a:latin typeface="TheSansCorrespondence" pitchFamily="34" charset="0"/>
              </a:rPr>
              <a:t> </a:t>
            </a:r>
            <a:r>
              <a:rPr lang="en-US" sz="2400" dirty="0" err="1">
                <a:latin typeface="TheSansCorrespondence" pitchFamily="34" charset="0"/>
              </a:rPr>
              <a:t>Unterricht</a:t>
            </a:r>
            <a:r>
              <a:rPr lang="en-US" sz="2400" dirty="0">
                <a:latin typeface="TheSansCorrespondence" pitchFamily="34" charset="0"/>
              </a:rPr>
              <a:t> </a:t>
            </a:r>
            <a:r>
              <a:rPr lang="en-US" sz="2400" dirty="0" err="1">
                <a:latin typeface="TheSansCorrespondence" pitchFamily="34" charset="0"/>
              </a:rPr>
              <a:t>modifizieren</a:t>
            </a:r>
            <a:r>
              <a:rPr lang="en-US" sz="2400" dirty="0">
                <a:latin typeface="TheSansCorrespondence" pitchFamily="34" charset="0"/>
              </a:rPr>
              <a:t> </a:t>
            </a:r>
            <a:r>
              <a:rPr lang="en-US" sz="2400" dirty="0" err="1">
                <a:latin typeface="TheSansCorrespondence" pitchFamily="34" charset="0"/>
              </a:rPr>
              <a:t>können</a:t>
            </a:r>
            <a:r>
              <a:rPr lang="en-US" sz="2400" dirty="0">
                <a:latin typeface="TheSansCorrespondence" pitchFamily="34" charset="0"/>
              </a:rPr>
              <a:t>, </a:t>
            </a:r>
            <a:r>
              <a:rPr lang="en-US" sz="2400" dirty="0" err="1">
                <a:latin typeface="TheSansCorrespondence" pitchFamily="34" charset="0"/>
              </a:rPr>
              <a:t>damit</a:t>
            </a:r>
            <a:r>
              <a:rPr lang="en-US" sz="2400" dirty="0">
                <a:latin typeface="TheSansCorrespondence" pitchFamily="34" charset="0"/>
              </a:rPr>
              <a:t> </a:t>
            </a:r>
            <a:r>
              <a:rPr lang="en-US" sz="2400" dirty="0" err="1" smtClean="0">
                <a:latin typeface="TheSansCorrespondence" pitchFamily="34" charset="0"/>
              </a:rPr>
              <a:t>mehr</a:t>
            </a:r>
            <a:r>
              <a:rPr lang="en-US" sz="2400" dirty="0" smtClean="0">
                <a:latin typeface="TheSansCorrespondence" pitchFamily="34" charset="0"/>
              </a:rPr>
              <a:t> </a:t>
            </a:r>
            <a:r>
              <a:rPr lang="en-US" sz="2400" dirty="0">
                <a:latin typeface="TheSansCorrespondence" pitchFamily="34" charset="0"/>
              </a:rPr>
              <a:t>Kinder </a:t>
            </a:r>
            <a:r>
              <a:rPr lang="en-US" sz="2400" dirty="0" err="1">
                <a:latin typeface="TheSansCorrespondence" pitchFamily="34" charset="0"/>
              </a:rPr>
              <a:t>Zugang</a:t>
            </a:r>
            <a:r>
              <a:rPr lang="en-US" sz="2400" dirty="0">
                <a:latin typeface="TheSansCorrespondence" pitchFamily="34" charset="0"/>
              </a:rPr>
              <a:t> </a:t>
            </a:r>
            <a:r>
              <a:rPr lang="en-US" sz="2400" dirty="0" err="1">
                <a:latin typeface="TheSansCorrespondence" pitchFamily="34" charset="0"/>
              </a:rPr>
              <a:t>zu</a:t>
            </a:r>
            <a:r>
              <a:rPr lang="en-US" sz="2400" dirty="0">
                <a:latin typeface="TheSansCorrespondence" pitchFamily="34" charset="0"/>
              </a:rPr>
              <a:t> der </a:t>
            </a:r>
            <a:r>
              <a:rPr lang="en-US" sz="2400" dirty="0" err="1">
                <a:latin typeface="TheSansCorrespondence" pitchFamily="34" charset="0"/>
              </a:rPr>
              <a:t>Qualität</a:t>
            </a:r>
            <a:r>
              <a:rPr lang="en-US" sz="2400" dirty="0">
                <a:latin typeface="TheSansCorrespondence" pitchFamily="34" charset="0"/>
              </a:rPr>
              <a:t> </a:t>
            </a:r>
            <a:r>
              <a:rPr lang="en-US" sz="2400" dirty="0" err="1">
                <a:latin typeface="TheSansCorrespondence" pitchFamily="34" charset="0"/>
              </a:rPr>
              <a:t>haben</a:t>
            </a:r>
            <a:r>
              <a:rPr lang="en-US" sz="2400" dirty="0">
                <a:latin typeface="TheSansCorrespondence" pitchFamily="34" charset="0"/>
              </a:rPr>
              <a:t>.</a:t>
            </a:r>
          </a:p>
          <a:p>
            <a:pPr algn="r"/>
            <a:r>
              <a:rPr lang="en-US" sz="1600" dirty="0">
                <a:latin typeface="TheSansCorrespondence" pitchFamily="34" charset="0"/>
              </a:rPr>
              <a:t>- </a:t>
            </a:r>
            <a:r>
              <a:rPr lang="en-US" sz="1600" dirty="0" smtClean="0">
                <a:latin typeface="TheSansCorrespondence" pitchFamily="34" charset="0"/>
              </a:rPr>
              <a:t>Carol Ann Tomlinson</a:t>
            </a:r>
            <a:r>
              <a:rPr lang="en-US" sz="1600" dirty="0">
                <a:latin typeface="TheSansCorrespondence" pitchFamily="34" charset="0"/>
              </a:rPr>
              <a:t>, </a:t>
            </a:r>
            <a:r>
              <a:rPr lang="en-US" sz="1600" dirty="0" smtClean="0">
                <a:latin typeface="TheSansCorrespondence" pitchFamily="34" charset="0"/>
              </a:rPr>
              <a:t> 2004. </a:t>
            </a:r>
            <a:r>
              <a:rPr lang="en-US" sz="1600" dirty="0"/>
              <a:t>Different Strokes</a:t>
            </a:r>
            <a:br>
              <a:rPr lang="en-US" sz="1600" dirty="0"/>
            </a:br>
            <a:r>
              <a:rPr lang="en-US" sz="1600" dirty="0"/>
              <a:t>For Little Folks:</a:t>
            </a:r>
            <a:br>
              <a:rPr lang="en-US" sz="1600" dirty="0"/>
            </a:br>
            <a:r>
              <a:rPr lang="en-US" sz="1600" dirty="0" smtClean="0"/>
              <a:t>On </a:t>
            </a:r>
            <a:r>
              <a:rPr lang="en-US" sz="1600" dirty="0"/>
              <a:t>Differentiated </a:t>
            </a:r>
            <a:r>
              <a:rPr lang="en-US" sz="1600" dirty="0" smtClean="0"/>
              <a:t>Instruction. </a:t>
            </a:r>
            <a:r>
              <a:rPr lang="en-US" sz="1600" dirty="0" smtClean="0">
                <a:latin typeface="TheSansCorrespondence" pitchFamily="34" charset="0"/>
              </a:rPr>
              <a:t>Interview auf www.educationworld.com, </a:t>
            </a:r>
            <a:r>
              <a:rPr lang="en-US" sz="1600" dirty="0">
                <a:latin typeface="TheSansCorrespondence" pitchFamily="34" charset="0"/>
                <a:hlinkClick r:id="rId2"/>
              </a:rPr>
              <a:t>http://www.educationworld.com/a_issues/chat/chat107.shtml</a:t>
            </a:r>
            <a:r>
              <a:rPr lang="en-US" sz="1600" dirty="0">
                <a:latin typeface="TheSansCorrespondence" pitchFamily="34" charset="0"/>
              </a:rPr>
              <a:t> </a:t>
            </a:r>
            <a:endParaRPr lang="de-AT" sz="1600" dirty="0">
              <a:latin typeface="TheSansCorrespondence" pitchFamily="34" charset="0"/>
            </a:endParaRPr>
          </a:p>
          <a:p>
            <a:endParaRPr lang="de-AT" sz="2400" dirty="0">
              <a:latin typeface="TheSansCorrespondence" pitchFamily="34" charset="0"/>
            </a:endParaRPr>
          </a:p>
          <a:p>
            <a:endParaRPr lang="de-AT" sz="2400" dirty="0">
              <a:latin typeface="TheSansCorrespondence" pitchFamily="34" charset="0"/>
            </a:endParaRPr>
          </a:p>
        </p:txBody>
      </p:sp>
      <p:pic>
        <p:nvPicPr>
          <p:cNvPr id="4" name="Picture 7"/>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7937" b="22218"/>
          <a:stretch/>
        </p:blipFill>
        <p:spPr bwMode="auto">
          <a:xfrm>
            <a:off x="7106794" y="65582"/>
            <a:ext cx="1966619" cy="2067274"/>
          </a:xfrm>
          <a:prstGeom prst="rect">
            <a:avLst/>
          </a:prstGeom>
          <a:noFill/>
          <a:ln w="9525">
            <a:noFill/>
            <a:miter lim="800000"/>
            <a:headEnd/>
            <a:tailEnd/>
          </a:ln>
        </p:spPr>
      </p:pic>
    </p:spTree>
    <p:extLst>
      <p:ext uri="{BB962C8B-B14F-4D97-AF65-F5344CB8AC3E}">
        <p14:creationId xmlns:p14="http://schemas.microsoft.com/office/powerpoint/2010/main" val="18314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smtClean="0"/>
              <a:t>Der Lerndesignprozess</a:t>
            </a:r>
            <a:endParaRPr lang="de-AT" dirty="0"/>
          </a:p>
        </p:txBody>
      </p:sp>
      <p:graphicFrame>
        <p:nvGraphicFramePr>
          <p:cNvPr id="5" name="Diagramm 4"/>
          <p:cNvGraphicFramePr/>
          <p:nvPr>
            <p:extLst>
              <p:ext uri="{D42A27DB-BD31-4B8C-83A1-F6EECF244321}">
                <p14:modId xmlns:p14="http://schemas.microsoft.com/office/powerpoint/2010/main" val="2222633497"/>
              </p:ext>
            </p:extLst>
          </p:nvPr>
        </p:nvGraphicFramePr>
        <p:xfrm>
          <a:off x="539552" y="1397000"/>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feil nach unten 6"/>
          <p:cNvSpPr/>
          <p:nvPr/>
        </p:nvSpPr>
        <p:spPr>
          <a:xfrm>
            <a:off x="1403648" y="5085184"/>
            <a:ext cx="792088" cy="504056"/>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de-AT"/>
          </a:p>
        </p:txBody>
      </p:sp>
      <p:sp>
        <p:nvSpPr>
          <p:cNvPr id="8" name="Textfeld 7"/>
          <p:cNvSpPr txBox="1"/>
          <p:nvPr/>
        </p:nvSpPr>
        <p:spPr>
          <a:xfrm>
            <a:off x="611560" y="5805264"/>
            <a:ext cx="252028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de-AT" sz="2400" b="1" dirty="0" smtClean="0">
                <a:solidFill>
                  <a:schemeClr val="accent2">
                    <a:lumMod val="75000"/>
                  </a:schemeClr>
                </a:solidFill>
                <a:latin typeface="TheSansCorrespondence" pitchFamily="34" charset="0"/>
              </a:rPr>
              <a:t>Lernziele</a:t>
            </a:r>
            <a:endParaRPr lang="de-AT" sz="2400" b="1" dirty="0">
              <a:solidFill>
                <a:schemeClr val="accent2">
                  <a:lumMod val="75000"/>
                </a:schemeClr>
              </a:solidFill>
              <a:latin typeface="TheSansCorrespondence" pitchFamily="34" charset="0"/>
            </a:endParaRPr>
          </a:p>
        </p:txBody>
      </p:sp>
      <p:sp>
        <p:nvSpPr>
          <p:cNvPr id="10" name="Pfeil nach unten 9"/>
          <p:cNvSpPr/>
          <p:nvPr/>
        </p:nvSpPr>
        <p:spPr>
          <a:xfrm>
            <a:off x="4283968" y="5085184"/>
            <a:ext cx="792088" cy="504056"/>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AT"/>
          </a:p>
        </p:txBody>
      </p:sp>
      <p:sp>
        <p:nvSpPr>
          <p:cNvPr id="11" name="Textfeld 10"/>
          <p:cNvSpPr txBox="1"/>
          <p:nvPr/>
        </p:nvSpPr>
        <p:spPr>
          <a:xfrm>
            <a:off x="3419872" y="5805264"/>
            <a:ext cx="252028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AT" sz="2400" b="1" dirty="0" smtClean="0">
                <a:solidFill>
                  <a:schemeClr val="accent3">
                    <a:lumMod val="75000"/>
                  </a:schemeClr>
                </a:solidFill>
                <a:latin typeface="TheSansCorrespondence" pitchFamily="34" charset="0"/>
              </a:rPr>
              <a:t>Aufgaben</a:t>
            </a:r>
            <a:endParaRPr lang="de-AT" sz="2400" b="1" dirty="0">
              <a:solidFill>
                <a:schemeClr val="accent3">
                  <a:lumMod val="75000"/>
                </a:schemeClr>
              </a:solidFill>
              <a:latin typeface="TheSansCorrespondence" pitchFamily="34" charset="0"/>
            </a:endParaRPr>
          </a:p>
        </p:txBody>
      </p:sp>
      <p:sp>
        <p:nvSpPr>
          <p:cNvPr id="12" name="Pfeil nach unten 11"/>
          <p:cNvSpPr/>
          <p:nvPr/>
        </p:nvSpPr>
        <p:spPr>
          <a:xfrm>
            <a:off x="7164288" y="5085184"/>
            <a:ext cx="792088" cy="50405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de-AT"/>
          </a:p>
        </p:txBody>
      </p:sp>
      <p:sp>
        <p:nvSpPr>
          <p:cNvPr id="13" name="Textfeld 12"/>
          <p:cNvSpPr txBox="1"/>
          <p:nvPr/>
        </p:nvSpPr>
        <p:spPr>
          <a:xfrm>
            <a:off x="6199156" y="5805264"/>
            <a:ext cx="2736304"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de-AT" sz="2400" b="1" dirty="0" smtClean="0">
                <a:solidFill>
                  <a:schemeClr val="accent4">
                    <a:lumMod val="75000"/>
                  </a:schemeClr>
                </a:solidFill>
                <a:latin typeface="TheSansCorrespondence" pitchFamily="34" charset="0"/>
              </a:rPr>
              <a:t>Beurteilungsraster</a:t>
            </a:r>
            <a:endParaRPr lang="de-AT" sz="2400" b="1" dirty="0">
              <a:solidFill>
                <a:schemeClr val="accent4">
                  <a:lumMod val="75000"/>
                </a:schemeClr>
              </a:solidFill>
              <a:latin typeface="TheSansCorrespondence" pitchFamily="34" charset="0"/>
            </a:endParaRPr>
          </a:p>
        </p:txBody>
      </p:sp>
    </p:spTree>
    <p:extLst>
      <p:ext uri="{BB962C8B-B14F-4D97-AF65-F5344CB8AC3E}">
        <p14:creationId xmlns:p14="http://schemas.microsoft.com/office/powerpoint/2010/main" val="1595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523B884-DFE8-4B6C-ADDD-63220F042A92}"/>
                                            </p:graphicEl>
                                          </p:spTgt>
                                        </p:tgtEl>
                                        <p:attrNameLst>
                                          <p:attrName>style.visibility</p:attrName>
                                        </p:attrNameLst>
                                      </p:cBhvr>
                                      <p:to>
                                        <p:strVal val="visible"/>
                                      </p:to>
                                    </p:set>
                                    <p:animEffect transition="in" filter="fade">
                                      <p:cBhvr>
                                        <p:cTn id="7" dur="500"/>
                                        <p:tgtEl>
                                          <p:spTgt spid="5">
                                            <p:graphicEl>
                                              <a:dgm id="{4523B884-DFE8-4B6C-ADDD-63220F042A9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B02412D-D476-4A67-8A20-77F9E364961D}"/>
                                            </p:graphicEl>
                                          </p:spTgt>
                                        </p:tgtEl>
                                        <p:attrNameLst>
                                          <p:attrName>style.visibility</p:attrName>
                                        </p:attrNameLst>
                                      </p:cBhvr>
                                      <p:to>
                                        <p:strVal val="visible"/>
                                      </p:to>
                                    </p:set>
                                    <p:animEffect transition="in" filter="fade">
                                      <p:cBhvr>
                                        <p:cTn id="12" dur="500"/>
                                        <p:tgtEl>
                                          <p:spTgt spid="5">
                                            <p:graphicEl>
                                              <a:dgm id="{CB02412D-D476-4A67-8A20-77F9E364961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9A43D3B-650A-4F05-ACE9-CC30CDD51989}"/>
                                            </p:graphicEl>
                                          </p:spTgt>
                                        </p:tgtEl>
                                        <p:attrNameLst>
                                          <p:attrName>style.visibility</p:attrName>
                                        </p:attrNameLst>
                                      </p:cBhvr>
                                      <p:to>
                                        <p:strVal val="visible"/>
                                      </p:to>
                                    </p:set>
                                    <p:animEffect transition="in" filter="fade">
                                      <p:cBhvr>
                                        <p:cTn id="17" dur="500"/>
                                        <p:tgtEl>
                                          <p:spTgt spid="5">
                                            <p:graphicEl>
                                              <a:dgm id="{89A43D3B-650A-4F05-ACE9-CC30CDD5198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AA295929-08E3-4976-8B06-B6F77E5A03C9}"/>
                                            </p:graphicEl>
                                          </p:spTgt>
                                        </p:tgtEl>
                                        <p:attrNameLst>
                                          <p:attrName>style.visibility</p:attrName>
                                        </p:attrNameLst>
                                      </p:cBhvr>
                                      <p:to>
                                        <p:strVal val="visible"/>
                                      </p:to>
                                    </p:set>
                                    <p:animEffect transition="in" filter="fade">
                                      <p:cBhvr>
                                        <p:cTn id="20" dur="500"/>
                                        <p:tgtEl>
                                          <p:spTgt spid="5">
                                            <p:graphicEl>
                                              <a:dgm id="{AA295929-08E3-4976-8B06-B6F77E5A03C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1629EA9D-8F6F-4986-BAB7-86E2B4CAFA97}"/>
                                            </p:graphicEl>
                                          </p:spTgt>
                                        </p:tgtEl>
                                        <p:attrNameLst>
                                          <p:attrName>style.visibility</p:attrName>
                                        </p:attrNameLst>
                                      </p:cBhvr>
                                      <p:to>
                                        <p:strVal val="visible"/>
                                      </p:to>
                                    </p:set>
                                    <p:animEffect transition="in" filter="fade">
                                      <p:cBhvr>
                                        <p:cTn id="25" dur="500"/>
                                        <p:tgtEl>
                                          <p:spTgt spid="5">
                                            <p:graphicEl>
                                              <a:dgm id="{1629EA9D-8F6F-4986-BAB7-86E2B4CAFA9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FFDB85F8-4722-4E0B-A67A-67258DC81C5A}"/>
                                            </p:graphicEl>
                                          </p:spTgt>
                                        </p:tgtEl>
                                        <p:attrNameLst>
                                          <p:attrName>style.visibility</p:attrName>
                                        </p:attrNameLst>
                                      </p:cBhvr>
                                      <p:to>
                                        <p:strVal val="visible"/>
                                      </p:to>
                                    </p:set>
                                    <p:animEffect transition="in" filter="fade">
                                      <p:cBhvr>
                                        <p:cTn id="30" dur="500"/>
                                        <p:tgtEl>
                                          <p:spTgt spid="5">
                                            <p:graphicEl>
                                              <a:dgm id="{FFDB85F8-4722-4E0B-A67A-67258DC81C5A}"/>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D3829C55-CA06-488D-96AA-680B04338529}"/>
                                            </p:graphicEl>
                                          </p:spTgt>
                                        </p:tgtEl>
                                        <p:attrNameLst>
                                          <p:attrName>style.visibility</p:attrName>
                                        </p:attrNameLst>
                                      </p:cBhvr>
                                      <p:to>
                                        <p:strVal val="visible"/>
                                      </p:to>
                                    </p:set>
                                    <p:animEffect transition="in" filter="fade">
                                      <p:cBhvr>
                                        <p:cTn id="33" dur="500"/>
                                        <p:tgtEl>
                                          <p:spTgt spid="5">
                                            <p:graphicEl>
                                              <a:dgm id="{D3829C55-CA06-488D-96AA-680B0433852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5C607EC1-B043-4A44-8E63-3E43288D30B6}"/>
                                            </p:graphicEl>
                                          </p:spTgt>
                                        </p:tgtEl>
                                        <p:attrNameLst>
                                          <p:attrName>style.visibility</p:attrName>
                                        </p:attrNameLst>
                                      </p:cBhvr>
                                      <p:to>
                                        <p:strVal val="visible"/>
                                      </p:to>
                                    </p:set>
                                    <p:animEffect transition="in" filter="fade">
                                      <p:cBhvr>
                                        <p:cTn id="38" dur="500"/>
                                        <p:tgtEl>
                                          <p:spTgt spid="5">
                                            <p:graphicEl>
                                              <a:dgm id="{5C607EC1-B043-4A44-8E63-3E43288D30B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animBg="1"/>
      <p:bldP spid="8"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smtClean="0"/>
              <a:t>Das Produkt:</a:t>
            </a:r>
            <a:br>
              <a:rPr lang="de-AT" dirty="0" smtClean="0"/>
            </a:br>
            <a:r>
              <a:rPr lang="de-AT" dirty="0" smtClean="0"/>
              <a:t>Basiselemente eines Lerndesigns</a:t>
            </a:r>
            <a:endParaRPr lang="de-AT" dirty="0"/>
          </a:p>
        </p:txBody>
      </p:sp>
      <p:sp>
        <p:nvSpPr>
          <p:cNvPr id="7" name="Flussdiagramm: Karte 6"/>
          <p:cNvSpPr/>
          <p:nvPr/>
        </p:nvSpPr>
        <p:spPr>
          <a:xfrm>
            <a:off x="3571868" y="2343346"/>
            <a:ext cx="2000264" cy="652061"/>
          </a:xfrm>
          <a:prstGeom prst="flowChartPunchedCar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AT" sz="2400" b="1" dirty="0" smtClean="0">
                <a:latin typeface="TheSansCorrespondence" pitchFamily="34" charset="0"/>
              </a:rPr>
              <a:t>Kernideen</a:t>
            </a:r>
            <a:endParaRPr lang="de-AT" sz="2400" b="1" dirty="0">
              <a:latin typeface="TheSansCorrespondence" pitchFamily="34" charset="0"/>
            </a:endParaRPr>
          </a:p>
        </p:txBody>
      </p:sp>
      <p:sp>
        <p:nvSpPr>
          <p:cNvPr id="8" name="Flussdiagramm: Karte 7"/>
          <p:cNvSpPr/>
          <p:nvPr/>
        </p:nvSpPr>
        <p:spPr>
          <a:xfrm>
            <a:off x="6316152" y="2344891"/>
            <a:ext cx="2000264" cy="652061"/>
          </a:xfrm>
          <a:prstGeom prst="flowChartPunchedCar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AT" sz="2400" b="1" dirty="0" smtClean="0">
                <a:latin typeface="TheSansCorrespondence" pitchFamily="34" charset="0"/>
              </a:rPr>
              <a:t>Kernfragen</a:t>
            </a:r>
            <a:endParaRPr lang="de-AT" sz="2400" b="1" dirty="0">
              <a:latin typeface="TheSansCorrespondence" pitchFamily="34" charset="0"/>
            </a:endParaRPr>
          </a:p>
        </p:txBody>
      </p:sp>
      <p:sp>
        <p:nvSpPr>
          <p:cNvPr id="9" name="Textfeld 8"/>
          <p:cNvSpPr txBox="1"/>
          <p:nvPr/>
        </p:nvSpPr>
        <p:spPr>
          <a:xfrm>
            <a:off x="394396" y="1639041"/>
            <a:ext cx="1857388" cy="461665"/>
          </a:xfrm>
          <a:prstGeom prst="rect">
            <a:avLst/>
          </a:prstGeom>
          <a:noFill/>
        </p:spPr>
        <p:txBody>
          <a:bodyPr wrap="square" rtlCol="0">
            <a:spAutoFit/>
          </a:bodyPr>
          <a:lstStyle/>
          <a:p>
            <a:pPr algn="ctr"/>
            <a:r>
              <a:rPr lang="de-AT" sz="2400" b="1" dirty="0" smtClean="0">
                <a:solidFill>
                  <a:srgbClr val="C00000"/>
                </a:solidFill>
              </a:rPr>
              <a:t>Lernziele</a:t>
            </a:r>
            <a:endParaRPr lang="de-AT" sz="2400" b="1" dirty="0">
              <a:solidFill>
                <a:srgbClr val="C00000"/>
              </a:solidFill>
            </a:endParaRPr>
          </a:p>
        </p:txBody>
      </p:sp>
      <p:sp>
        <p:nvSpPr>
          <p:cNvPr id="10" name="Flussdiagramm: Dokument 9"/>
          <p:cNvSpPr/>
          <p:nvPr/>
        </p:nvSpPr>
        <p:spPr>
          <a:xfrm>
            <a:off x="2961986" y="4293096"/>
            <a:ext cx="2643206" cy="1285884"/>
          </a:xfrm>
          <a:prstGeom prst="flowChartDocumen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b="1" dirty="0" smtClean="0">
                <a:latin typeface="TheSansCorrespondence" pitchFamily="34" charset="0"/>
              </a:rPr>
              <a:t>Aufgabe(n)</a:t>
            </a:r>
            <a:r>
              <a:rPr lang="de-AT" dirty="0" smtClean="0">
                <a:latin typeface="TheSansCorrespondence" pitchFamily="34" charset="0"/>
              </a:rPr>
              <a:t> für die Leistungsfeststellung</a:t>
            </a:r>
            <a:endParaRPr lang="de-AT" dirty="0">
              <a:latin typeface="TheSansCorrespondence" pitchFamily="34" charset="0"/>
            </a:endParaRPr>
          </a:p>
        </p:txBody>
      </p:sp>
      <p:sp>
        <p:nvSpPr>
          <p:cNvPr id="11" name="Plus 10"/>
          <p:cNvSpPr/>
          <p:nvPr/>
        </p:nvSpPr>
        <p:spPr>
          <a:xfrm>
            <a:off x="5605192" y="4578848"/>
            <a:ext cx="428628" cy="42862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2" name="Flussdiagramm: Dokument 11"/>
          <p:cNvSpPr/>
          <p:nvPr/>
        </p:nvSpPr>
        <p:spPr>
          <a:xfrm>
            <a:off x="6105258" y="4293096"/>
            <a:ext cx="2643206" cy="1285884"/>
          </a:xfrm>
          <a:prstGeom prst="flowChartDocumen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b="1" dirty="0" smtClean="0">
                <a:latin typeface="TheSansCorrespondence" pitchFamily="34" charset="0"/>
              </a:rPr>
              <a:t>Beurteilungsraster</a:t>
            </a:r>
            <a:r>
              <a:rPr lang="de-AT" dirty="0" smtClean="0">
                <a:latin typeface="TheSansCorrespondence" pitchFamily="34" charset="0"/>
              </a:rPr>
              <a:t> wonach die Leistung gemessen wird</a:t>
            </a:r>
            <a:endParaRPr lang="de-AT" dirty="0">
              <a:latin typeface="TheSansCorrespondence" pitchFamily="34" charset="0"/>
            </a:endParaRPr>
          </a:p>
        </p:txBody>
      </p:sp>
      <p:sp>
        <p:nvSpPr>
          <p:cNvPr id="13" name="Gleich 12"/>
          <p:cNvSpPr/>
          <p:nvPr/>
        </p:nvSpPr>
        <p:spPr>
          <a:xfrm>
            <a:off x="2478873" y="2500306"/>
            <a:ext cx="642942" cy="42862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a:solidFill>
                <a:schemeClr val="tx1"/>
              </a:solidFill>
            </a:endParaRPr>
          </a:p>
        </p:txBody>
      </p:sp>
      <p:sp>
        <p:nvSpPr>
          <p:cNvPr id="15" name="Flussdiagramm: Karte 14"/>
          <p:cNvSpPr/>
          <p:nvPr/>
        </p:nvSpPr>
        <p:spPr>
          <a:xfrm>
            <a:off x="251520" y="2133592"/>
            <a:ext cx="2000264" cy="1071570"/>
          </a:xfrm>
          <a:prstGeom prst="flowChartPunchedCar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sz="2400" b="1" dirty="0" smtClean="0">
                <a:latin typeface="TheSansCorrespondence" pitchFamily="34" charset="0"/>
              </a:rPr>
              <a:t>Verstehen</a:t>
            </a:r>
            <a:endParaRPr lang="de-AT" sz="2400" b="1" dirty="0">
              <a:latin typeface="TheSansCorrespondence" pitchFamily="34" charset="0"/>
            </a:endParaRPr>
          </a:p>
        </p:txBody>
      </p:sp>
      <p:sp>
        <p:nvSpPr>
          <p:cNvPr id="16" name="Flussdiagramm: Karte 15"/>
          <p:cNvSpPr/>
          <p:nvPr/>
        </p:nvSpPr>
        <p:spPr>
          <a:xfrm>
            <a:off x="251520" y="3419476"/>
            <a:ext cx="2000264" cy="1071570"/>
          </a:xfrm>
          <a:prstGeom prst="flowChartPunchedCar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sz="2400" b="1" dirty="0" smtClean="0">
                <a:latin typeface="TheSansCorrespondence" pitchFamily="34" charset="0"/>
              </a:rPr>
              <a:t>Wissen</a:t>
            </a:r>
            <a:endParaRPr lang="de-AT" sz="2400" b="1" dirty="0">
              <a:latin typeface="TheSansCorrespondence" pitchFamily="34" charset="0"/>
            </a:endParaRPr>
          </a:p>
        </p:txBody>
      </p:sp>
      <p:sp>
        <p:nvSpPr>
          <p:cNvPr id="17" name="Flussdiagramm: Karte 16"/>
          <p:cNvSpPr/>
          <p:nvPr/>
        </p:nvSpPr>
        <p:spPr>
          <a:xfrm>
            <a:off x="251520" y="4643446"/>
            <a:ext cx="2000264" cy="1071570"/>
          </a:xfrm>
          <a:prstGeom prst="flowChartPunchedCar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sz="2400" b="1" dirty="0" smtClean="0">
                <a:latin typeface="TheSansCorrespondence" pitchFamily="34" charset="0"/>
              </a:rPr>
              <a:t>Können</a:t>
            </a:r>
            <a:endParaRPr lang="de-AT" sz="2400" b="1" dirty="0">
              <a:latin typeface="TheSansCorrespondence" pitchFamily="34" charset="0"/>
            </a:endParaRPr>
          </a:p>
        </p:txBody>
      </p:sp>
      <p:sp>
        <p:nvSpPr>
          <p:cNvPr id="18" name="Pfeil nach rechts 17"/>
          <p:cNvSpPr/>
          <p:nvPr/>
        </p:nvSpPr>
        <p:spPr>
          <a:xfrm>
            <a:off x="5724128" y="2492896"/>
            <a:ext cx="432048" cy="4905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79315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bg/>
                                          </p:spTgt>
                                        </p:tgtEl>
                                        <p:attrNameLst>
                                          <p:attrName>style.visibility</p:attrName>
                                        </p:attrNameLst>
                                      </p:cBhvr>
                                      <p:to>
                                        <p:strVal val="visible"/>
                                      </p:to>
                                    </p:set>
                                    <p:animEffect transition="in" filter="fade">
                                      <p:cBhvr>
                                        <p:cTn id="10" dur="500"/>
                                        <p:tgtEl>
                                          <p:spTgt spid="15">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bg/>
                                          </p:spTgt>
                                        </p:tgtEl>
                                        <p:attrNameLst>
                                          <p:attrName>style.visibility</p:attrName>
                                        </p:attrNameLst>
                                      </p:cBhvr>
                                      <p:to>
                                        <p:strVal val="visible"/>
                                      </p:to>
                                    </p:set>
                                    <p:animEffect transition="in" filter="fade">
                                      <p:cBhvr>
                                        <p:cTn id="18" dur="500"/>
                                        <p:tgtEl>
                                          <p:spTgt spid="16">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bg/>
                                          </p:spTgt>
                                        </p:tgtEl>
                                        <p:attrNameLst>
                                          <p:attrName>style.visibility</p:attrName>
                                        </p:attrNameLst>
                                      </p:cBhvr>
                                      <p:to>
                                        <p:strVal val="visible"/>
                                      </p:to>
                                    </p:set>
                                    <p:animEffect transition="in" filter="fade">
                                      <p:cBhvr>
                                        <p:cTn id="26" dur="500"/>
                                        <p:tgtEl>
                                          <p:spTgt spid="17">
                                            <p:bg/>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p:bldP spid="10" grpId="0" animBg="1"/>
      <p:bldP spid="11" grpId="0" animBg="1"/>
      <p:bldP spid="12" grpId="0" animBg="1"/>
      <p:bldP spid="13" grpId="0" animBg="1"/>
      <p:bldP spid="15" grpId="0" build="p" animBg="1"/>
      <p:bldP spid="16" grpId="0" build="p" animBg="1"/>
      <p:bldP spid="17" grpId="0" build="p"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smtClean="0"/>
              <a:t>Das Produkt:</a:t>
            </a:r>
            <a:br>
              <a:rPr lang="de-AT" dirty="0" smtClean="0"/>
            </a:br>
            <a:r>
              <a:rPr lang="de-AT" dirty="0" smtClean="0"/>
              <a:t>Beispiel eines Lerndesigns</a:t>
            </a:r>
            <a:endParaRPr lang="de-AT" dirty="0"/>
          </a:p>
        </p:txBody>
      </p:sp>
      <p:sp>
        <p:nvSpPr>
          <p:cNvPr id="7" name="Flussdiagramm: Karte 6"/>
          <p:cNvSpPr/>
          <p:nvPr/>
        </p:nvSpPr>
        <p:spPr>
          <a:xfrm>
            <a:off x="3571868" y="1340768"/>
            <a:ext cx="4960572" cy="1466168"/>
          </a:xfrm>
          <a:prstGeom prst="flowChartPunchedCard">
            <a:avLst/>
          </a:prstGeom>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rtlCol="0" anchor="t" anchorCtr="0">
            <a:spAutoFit/>
          </a:bodyPr>
          <a:lstStyle/>
          <a:p>
            <a:r>
              <a:rPr lang="de-AT" b="1" dirty="0" smtClean="0">
                <a:latin typeface="TheSansCorrespondence" pitchFamily="34" charset="0"/>
              </a:rPr>
              <a:t>Kernideen:</a:t>
            </a:r>
          </a:p>
          <a:p>
            <a:pPr marL="285750" indent="-285750">
              <a:buFont typeface="Arial" pitchFamily="34" charset="0"/>
              <a:buChar char="•"/>
            </a:pPr>
            <a:r>
              <a:rPr lang="de-AT" dirty="0" smtClean="0">
                <a:latin typeface="TheSansCorrespondence" pitchFamily="34" charset="0"/>
              </a:rPr>
              <a:t>Kernideen liegen der fachlichen Kompetenz zugrunde.</a:t>
            </a:r>
          </a:p>
          <a:p>
            <a:pPr marL="285750" indent="-285750">
              <a:buFont typeface="Arial" pitchFamily="34" charset="0"/>
              <a:buChar char="•"/>
            </a:pPr>
            <a:r>
              <a:rPr lang="de-AT" dirty="0" smtClean="0">
                <a:latin typeface="TheSansCorrespondence" pitchFamily="34" charset="0"/>
              </a:rPr>
              <a:t>Kernideen sind langlebige Verständnisse.</a:t>
            </a:r>
            <a:endParaRPr lang="de-AT" dirty="0">
              <a:latin typeface="TheSansCorrespondence" pitchFamily="34" charset="0"/>
            </a:endParaRPr>
          </a:p>
        </p:txBody>
      </p:sp>
      <p:sp>
        <p:nvSpPr>
          <p:cNvPr id="9" name="Textfeld 8"/>
          <p:cNvSpPr txBox="1"/>
          <p:nvPr/>
        </p:nvSpPr>
        <p:spPr>
          <a:xfrm>
            <a:off x="394396" y="1639041"/>
            <a:ext cx="1857388" cy="461665"/>
          </a:xfrm>
          <a:prstGeom prst="rect">
            <a:avLst/>
          </a:prstGeom>
          <a:noFill/>
        </p:spPr>
        <p:txBody>
          <a:bodyPr wrap="square" rtlCol="0">
            <a:spAutoFit/>
          </a:bodyPr>
          <a:lstStyle/>
          <a:p>
            <a:pPr algn="ctr"/>
            <a:r>
              <a:rPr lang="de-AT" sz="2400" b="1" dirty="0" smtClean="0">
                <a:solidFill>
                  <a:srgbClr val="C00000"/>
                </a:solidFill>
              </a:rPr>
              <a:t>Lernziele</a:t>
            </a:r>
            <a:endParaRPr lang="de-AT" sz="2400" b="1" dirty="0">
              <a:solidFill>
                <a:srgbClr val="C00000"/>
              </a:solidFill>
            </a:endParaRPr>
          </a:p>
        </p:txBody>
      </p:sp>
      <p:sp>
        <p:nvSpPr>
          <p:cNvPr id="10" name="Flussdiagramm: Dokument 9"/>
          <p:cNvSpPr/>
          <p:nvPr/>
        </p:nvSpPr>
        <p:spPr>
          <a:xfrm>
            <a:off x="2961986" y="5013176"/>
            <a:ext cx="2643206" cy="1800200"/>
          </a:xfrm>
          <a:prstGeom prst="flowChartDocumen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b="1" dirty="0" smtClean="0">
                <a:latin typeface="TheSansCorrespondence" pitchFamily="34" charset="0"/>
              </a:rPr>
              <a:t>Aufgabe(n):</a:t>
            </a:r>
          </a:p>
          <a:p>
            <a:pPr marL="342900" indent="-342900">
              <a:buFont typeface="+mj-lt"/>
              <a:buAutoNum type="arabicPeriod"/>
            </a:pPr>
            <a:r>
              <a:rPr lang="de-AT" dirty="0" smtClean="0">
                <a:latin typeface="TheSansCorrespondence" pitchFamily="34" charset="0"/>
              </a:rPr>
              <a:t>Kernideen erkennen &amp; unterscheiden</a:t>
            </a:r>
          </a:p>
          <a:p>
            <a:pPr marL="342900" indent="-342900">
              <a:buFont typeface="+mj-lt"/>
              <a:buAutoNum type="arabicPeriod"/>
            </a:pPr>
            <a:r>
              <a:rPr lang="de-AT" dirty="0" smtClean="0">
                <a:latin typeface="TheSansCorrespondence" pitchFamily="34" charset="0"/>
              </a:rPr>
              <a:t>Lerndesign entwerfen</a:t>
            </a:r>
            <a:endParaRPr lang="de-AT" dirty="0">
              <a:latin typeface="TheSansCorrespondence" pitchFamily="34" charset="0"/>
            </a:endParaRPr>
          </a:p>
        </p:txBody>
      </p:sp>
      <p:sp>
        <p:nvSpPr>
          <p:cNvPr id="11" name="Plus 10"/>
          <p:cNvSpPr/>
          <p:nvPr/>
        </p:nvSpPr>
        <p:spPr>
          <a:xfrm>
            <a:off x="5605192" y="5813244"/>
            <a:ext cx="428628" cy="428628"/>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2" name="Flussdiagramm: Dokument 11"/>
          <p:cNvSpPr/>
          <p:nvPr/>
        </p:nvSpPr>
        <p:spPr>
          <a:xfrm>
            <a:off x="6105258" y="5013176"/>
            <a:ext cx="2643206" cy="1800200"/>
          </a:xfrm>
          <a:prstGeom prst="flowChartDocumen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b="1" dirty="0" smtClean="0">
                <a:latin typeface="TheSansCorrespondence" pitchFamily="34" charset="0"/>
              </a:rPr>
              <a:t>Beurteilungsraster</a:t>
            </a:r>
            <a:r>
              <a:rPr lang="de-AT" dirty="0" smtClean="0">
                <a:latin typeface="TheSansCorrespondence" pitchFamily="34" charset="0"/>
              </a:rPr>
              <a:t> „Lernzielformulierung“</a:t>
            </a:r>
            <a:endParaRPr lang="de-AT" dirty="0">
              <a:latin typeface="TheSansCorrespondence" pitchFamily="34" charset="0"/>
            </a:endParaRPr>
          </a:p>
        </p:txBody>
      </p:sp>
      <p:sp>
        <p:nvSpPr>
          <p:cNvPr id="13" name="Gleich 12"/>
          <p:cNvSpPr/>
          <p:nvPr/>
        </p:nvSpPr>
        <p:spPr>
          <a:xfrm>
            <a:off x="2920946" y="2500306"/>
            <a:ext cx="642942" cy="428628"/>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AT">
              <a:solidFill>
                <a:schemeClr val="tx1"/>
              </a:solidFill>
            </a:endParaRPr>
          </a:p>
        </p:txBody>
      </p:sp>
      <p:sp>
        <p:nvSpPr>
          <p:cNvPr id="18" name="Pfeil nach rechts 17"/>
          <p:cNvSpPr/>
          <p:nvPr/>
        </p:nvSpPr>
        <p:spPr>
          <a:xfrm rot="5400000">
            <a:off x="5724128" y="2823689"/>
            <a:ext cx="432048" cy="4905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AT"/>
          </a:p>
        </p:txBody>
      </p:sp>
      <p:sp>
        <p:nvSpPr>
          <p:cNvPr id="2" name="Textfeld 1"/>
          <p:cNvSpPr txBox="1"/>
          <p:nvPr/>
        </p:nvSpPr>
        <p:spPr>
          <a:xfrm>
            <a:off x="107504" y="2271554"/>
            <a:ext cx="2880320" cy="3970318"/>
          </a:xfrm>
          <a:prstGeom prst="rect">
            <a:avLst/>
          </a:prstGeom>
          <a:noFill/>
        </p:spPr>
        <p:txBody>
          <a:bodyPr wrap="square" rtlCol="0">
            <a:spAutoFit/>
          </a:bodyPr>
          <a:lstStyle/>
          <a:p>
            <a:r>
              <a:rPr lang="de-AT" b="1" dirty="0" smtClean="0">
                <a:latin typeface="TheSansCorrespondence" pitchFamily="34" charset="0"/>
              </a:rPr>
              <a:t>Die TN werden verstehen, dass</a:t>
            </a:r>
            <a:r>
              <a:rPr lang="de-AT" dirty="0" smtClean="0">
                <a:latin typeface="TheSansCorrespondence" pitchFamily="34" charset="0"/>
              </a:rPr>
              <a:t> Kernideen langlebige Verständnisse sind, die der fachlichen Kompetenz zugrunde liegen.</a:t>
            </a:r>
          </a:p>
          <a:p>
            <a:r>
              <a:rPr lang="de-AT" b="1" dirty="0" smtClean="0">
                <a:latin typeface="TheSansCorrespondence" pitchFamily="34" charset="0"/>
              </a:rPr>
              <a:t>Die TN werden wissen</a:t>
            </a:r>
            <a:r>
              <a:rPr lang="de-AT" dirty="0" smtClean="0">
                <a:latin typeface="TheSansCorrespondence" pitchFamily="34" charset="0"/>
              </a:rPr>
              <a:t> was Lerndesign ist und wo / wie Kernideen eine Rolle spielen.</a:t>
            </a:r>
          </a:p>
          <a:p>
            <a:r>
              <a:rPr lang="de-AT" b="1" dirty="0" smtClean="0">
                <a:latin typeface="TheSansCorrespondence" pitchFamily="34" charset="0"/>
              </a:rPr>
              <a:t>Die TN werden </a:t>
            </a:r>
            <a:r>
              <a:rPr lang="de-AT" dirty="0" smtClean="0">
                <a:latin typeface="TheSansCorrespondence" pitchFamily="34" charset="0"/>
              </a:rPr>
              <a:t>Kernideen erkennen und zwischen globalen und spezifischen Kernideen unterscheiden </a:t>
            </a:r>
            <a:r>
              <a:rPr lang="de-AT" b="1" dirty="0" smtClean="0">
                <a:latin typeface="TheSansCorrespondence" pitchFamily="34" charset="0"/>
              </a:rPr>
              <a:t>können</a:t>
            </a:r>
            <a:r>
              <a:rPr lang="de-AT" dirty="0" smtClean="0">
                <a:latin typeface="TheSansCorrespondence" pitchFamily="34" charset="0"/>
              </a:rPr>
              <a:t>.</a:t>
            </a:r>
            <a:endParaRPr lang="de-AT" dirty="0">
              <a:latin typeface="TheSansCorrespondence" pitchFamily="34" charset="0"/>
            </a:endParaRPr>
          </a:p>
        </p:txBody>
      </p:sp>
      <p:sp>
        <p:nvSpPr>
          <p:cNvPr id="19" name="Flussdiagramm: Karte 18"/>
          <p:cNvSpPr/>
          <p:nvPr/>
        </p:nvSpPr>
        <p:spPr>
          <a:xfrm>
            <a:off x="3563888" y="3468496"/>
            <a:ext cx="4960572" cy="1466168"/>
          </a:xfrm>
          <a:prstGeom prst="flowChartPunchedCard">
            <a:avLst/>
          </a:prstGeom>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rtlCol="0" anchor="t" anchorCtr="0">
            <a:spAutoFit/>
          </a:bodyPr>
          <a:lstStyle/>
          <a:p>
            <a:r>
              <a:rPr lang="de-AT" b="1" dirty="0" smtClean="0">
                <a:latin typeface="TheSansCorrespondence" pitchFamily="34" charset="0"/>
              </a:rPr>
              <a:t>Kernfragen:</a:t>
            </a:r>
          </a:p>
          <a:p>
            <a:pPr marL="285750" indent="-285750">
              <a:buFont typeface="Arial" pitchFamily="34" charset="0"/>
              <a:buChar char="•"/>
            </a:pPr>
            <a:r>
              <a:rPr lang="de-AT" dirty="0" smtClean="0">
                <a:latin typeface="TheSansCorrespondence" pitchFamily="34" charset="0"/>
              </a:rPr>
              <a:t>Wie wirken sich Kernideen auf Lehren aus?</a:t>
            </a:r>
          </a:p>
          <a:p>
            <a:pPr marL="285750" indent="-285750">
              <a:buFont typeface="Arial" pitchFamily="34" charset="0"/>
              <a:buChar char="•"/>
            </a:pPr>
            <a:r>
              <a:rPr lang="de-AT" dirty="0" smtClean="0">
                <a:latin typeface="TheSansCorrespondence" pitchFamily="34" charset="0"/>
              </a:rPr>
              <a:t>Wie wirken sich Kernideen auf Lernen aus?</a:t>
            </a:r>
          </a:p>
          <a:p>
            <a:pPr marL="285750" indent="-285750">
              <a:buFont typeface="Arial" pitchFamily="34" charset="0"/>
              <a:buChar char="•"/>
            </a:pPr>
            <a:r>
              <a:rPr lang="de-AT" dirty="0" smtClean="0">
                <a:latin typeface="TheSansCorrespondence" pitchFamily="34" charset="0"/>
              </a:rPr>
              <a:t>Wohin führt das?</a:t>
            </a:r>
            <a:endParaRPr lang="de-AT" dirty="0">
              <a:latin typeface="TheSansCorrespondence"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12023">
            <a:off x="750194" y="1824555"/>
            <a:ext cx="3648075" cy="4705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14" r="9749"/>
          <a:stretch/>
        </p:blipFill>
        <p:spPr bwMode="auto">
          <a:xfrm rot="923613">
            <a:off x="4943932" y="2299994"/>
            <a:ext cx="4207182" cy="3913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167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98"/>
                                        </p:tgtEl>
                                        <p:attrNameLst>
                                          <p:attrName>style.visibility</p:attrName>
                                        </p:attrNameLst>
                                      </p:cBhvr>
                                      <p:to>
                                        <p:strVal val="visible"/>
                                      </p:to>
                                    </p:set>
                                    <p:animEffect transition="in" filter="fade">
                                      <p:cBhvr>
                                        <p:cTn id="62" dur="500"/>
                                        <p:tgtEl>
                                          <p:spTgt spid="409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99"/>
                                        </p:tgtEl>
                                        <p:attrNameLst>
                                          <p:attrName>style.visibility</p:attrName>
                                        </p:attrNameLst>
                                      </p:cBhvr>
                                      <p:to>
                                        <p:strVal val="visible"/>
                                      </p:to>
                                    </p:set>
                                    <p:animEffect transition="in" filter="fade">
                                      <p:cBhvr>
                                        <p:cTn id="6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animBg="1"/>
      <p:bldP spid="11" grpId="0" animBg="1"/>
      <p:bldP spid="12" grpId="0" animBg="1"/>
      <p:bldP spid="13" grpId="0" animBg="1"/>
      <p:bldP spid="18" grpId="0" animBg="1"/>
      <p:bldP spid="2" grpId="0" build="p"/>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Lerndesign …</a:t>
            </a:r>
            <a:endParaRPr lang="de-AT" dirty="0"/>
          </a:p>
        </p:txBody>
      </p:sp>
      <p:sp>
        <p:nvSpPr>
          <p:cNvPr id="3" name="Inhaltsplatzhalter 2"/>
          <p:cNvSpPr>
            <a:spLocks noGrp="1"/>
          </p:cNvSpPr>
          <p:nvPr>
            <p:ph idx="1"/>
          </p:nvPr>
        </p:nvSpPr>
        <p:spPr/>
        <p:txBody>
          <a:bodyPr/>
          <a:lstStyle/>
          <a:p>
            <a:r>
              <a:rPr lang="de-AT" dirty="0" smtClean="0"/>
              <a:t>Ist ein ………. für die inhaltliche Entwicklung des Unterrichts.</a:t>
            </a:r>
          </a:p>
          <a:p>
            <a:r>
              <a:rPr lang="de-AT" dirty="0" smtClean="0"/>
              <a:t>Folgt dem Prinzip „…………“, weil dieses Prinzip wirksamen Unterricht kennzeichnet (s. Schulwirksamkeitsforschung).</a:t>
            </a:r>
          </a:p>
          <a:p>
            <a:r>
              <a:rPr lang="de-AT" dirty="0" smtClean="0"/>
              <a:t>Orientiert sich an …… (Transfer = in der Lage, eigenständig in neuen Situationen zu handeln).</a:t>
            </a:r>
          </a:p>
          <a:p>
            <a:r>
              <a:rPr lang="de-AT" dirty="0" smtClean="0"/>
              <a:t>bleibt ……. . Nur die Planung ändert sich (wenn Lehren und Lernen im Wechselspiel sind und die Lehrperson </a:t>
            </a:r>
            <a:r>
              <a:rPr lang="de-AT" dirty="0" err="1" smtClean="0"/>
              <a:t>responsiv</a:t>
            </a:r>
            <a:r>
              <a:rPr lang="de-AT" dirty="0" smtClean="0"/>
              <a:t> agiert).</a:t>
            </a:r>
          </a:p>
          <a:p>
            <a:endParaRPr lang="de-AT" dirty="0"/>
          </a:p>
        </p:txBody>
      </p:sp>
    </p:spTree>
    <p:extLst>
      <p:ext uri="{BB962C8B-B14F-4D97-AF65-F5344CB8AC3E}">
        <p14:creationId xmlns:p14="http://schemas.microsoft.com/office/powerpoint/2010/main" val="109130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Checktest: Lerndesign …</a:t>
            </a:r>
            <a:endParaRPr lang="de-AT" dirty="0"/>
          </a:p>
        </p:txBody>
      </p:sp>
      <p:sp>
        <p:nvSpPr>
          <p:cNvPr id="3" name="Inhaltsplatzhalter 2"/>
          <p:cNvSpPr>
            <a:spLocks noGrp="1"/>
          </p:cNvSpPr>
          <p:nvPr>
            <p:ph idx="1"/>
          </p:nvPr>
        </p:nvSpPr>
        <p:spPr/>
        <p:txBody>
          <a:bodyPr/>
          <a:lstStyle/>
          <a:p>
            <a:r>
              <a:rPr lang="de-AT" dirty="0" smtClean="0"/>
              <a:t>Ist ein Prozess für die inhaltliche Entwicklung des Unterrichts.</a:t>
            </a:r>
          </a:p>
          <a:p>
            <a:r>
              <a:rPr lang="de-AT" dirty="0" smtClean="0"/>
              <a:t>Folgt dem Prinzip „vom Ende her“, weil dieses Prinzip wirksamen Unterricht kennzeichnet (s. Schulwirksamkeitsforschung).</a:t>
            </a:r>
          </a:p>
          <a:p>
            <a:r>
              <a:rPr lang="de-AT" dirty="0" smtClean="0"/>
              <a:t>Orientiert sich an Kompetenzerwerb (Transfer = in der Lage, eigenständig in neuen Situationen zu handeln).</a:t>
            </a:r>
          </a:p>
          <a:p>
            <a:r>
              <a:rPr lang="de-AT" dirty="0" smtClean="0"/>
              <a:t>bleibt stabil. Nur die Planung ändert sich (wenn Lehren und Lernen im Wechselspiel sind und die Lehrperson </a:t>
            </a:r>
            <a:r>
              <a:rPr lang="de-AT" dirty="0" err="1" smtClean="0"/>
              <a:t>responsiv</a:t>
            </a:r>
            <a:r>
              <a:rPr lang="de-AT" dirty="0" smtClean="0"/>
              <a:t> agiert).</a:t>
            </a:r>
          </a:p>
          <a:p>
            <a:endParaRPr lang="de-AT" dirty="0"/>
          </a:p>
        </p:txBody>
      </p:sp>
    </p:spTree>
    <p:extLst>
      <p:ext uri="{BB962C8B-B14F-4D97-AF65-F5344CB8AC3E}">
        <p14:creationId xmlns:p14="http://schemas.microsoft.com/office/powerpoint/2010/main" val="4162778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Vertiefung</a:t>
            </a:r>
            <a:endParaRPr lang="de-AT" dirty="0"/>
          </a:p>
        </p:txBody>
      </p:sp>
      <p:sp>
        <p:nvSpPr>
          <p:cNvPr id="3" name="Textplatzhalter 2"/>
          <p:cNvSpPr>
            <a:spLocks noGrp="1"/>
          </p:cNvSpPr>
          <p:nvPr>
            <p:ph type="body" idx="1"/>
          </p:nvPr>
        </p:nvSpPr>
        <p:spPr/>
        <p:txBody>
          <a:bodyPr/>
          <a:lstStyle/>
          <a:p>
            <a:endParaRPr lang="de-AT" dirty="0"/>
          </a:p>
        </p:txBody>
      </p:sp>
    </p:spTree>
    <p:extLst>
      <p:ext uri="{BB962C8B-B14F-4D97-AF65-F5344CB8AC3E}">
        <p14:creationId xmlns:p14="http://schemas.microsoft.com/office/powerpoint/2010/main" val="392665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3"/>
          <p:cNvSpPr>
            <a:spLocks noGrp="1"/>
          </p:cNvSpPr>
          <p:nvPr>
            <p:ph type="title"/>
          </p:nvPr>
        </p:nvSpPr>
        <p:spPr>
          <a:xfrm>
            <a:off x="414350" y="332656"/>
            <a:ext cx="7643812" cy="758825"/>
          </a:xfrm>
        </p:spPr>
        <p:txBody>
          <a:bodyPr/>
          <a:lstStyle/>
          <a:p>
            <a:r>
              <a:rPr lang="de-AT" dirty="0" smtClean="0"/>
              <a:t>The </a:t>
            </a:r>
            <a:r>
              <a:rPr lang="de-AT" dirty="0" err="1" smtClean="0"/>
              <a:t>Differentiated</a:t>
            </a:r>
            <a:r>
              <a:rPr lang="de-AT" dirty="0" smtClean="0"/>
              <a:t> School</a:t>
            </a:r>
          </a:p>
        </p:txBody>
      </p:sp>
      <p:sp>
        <p:nvSpPr>
          <p:cNvPr id="5" name="Abgerundete rechteckige Legende 4"/>
          <p:cNvSpPr/>
          <p:nvPr/>
        </p:nvSpPr>
        <p:spPr>
          <a:xfrm>
            <a:off x="683568" y="2492896"/>
            <a:ext cx="5500688" cy="2732129"/>
          </a:xfrm>
          <a:prstGeom prst="wedgeRoundRectCallout">
            <a:avLst>
              <a:gd name="adj1" fmla="val 58253"/>
              <a:gd name="adj2" fmla="val -74609"/>
              <a:gd name="adj3" fmla="val 16667"/>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de-AT" sz="3600" dirty="0"/>
              <a:t>The </a:t>
            </a:r>
            <a:r>
              <a:rPr lang="de-AT" sz="3600" dirty="0" err="1"/>
              <a:t>key</a:t>
            </a:r>
            <a:r>
              <a:rPr lang="de-AT" sz="3600" dirty="0"/>
              <a:t> </a:t>
            </a:r>
            <a:r>
              <a:rPr lang="de-AT" sz="3600" dirty="0" err="1"/>
              <a:t>question</a:t>
            </a:r>
            <a:r>
              <a:rPr lang="de-AT" sz="3600" dirty="0"/>
              <a:t> </a:t>
            </a:r>
            <a:r>
              <a:rPr lang="de-AT" sz="3600" dirty="0" err="1"/>
              <a:t>for</a:t>
            </a:r>
            <a:r>
              <a:rPr lang="de-AT" sz="3600" dirty="0"/>
              <a:t> </a:t>
            </a:r>
            <a:r>
              <a:rPr lang="de-AT" sz="3600" dirty="0" err="1"/>
              <a:t>leaders</a:t>
            </a:r>
            <a:r>
              <a:rPr lang="de-AT" sz="3600" dirty="0"/>
              <a:t> </a:t>
            </a:r>
            <a:r>
              <a:rPr lang="de-AT" sz="3600" dirty="0" err="1"/>
              <a:t>is</a:t>
            </a:r>
            <a:r>
              <a:rPr lang="de-AT" sz="3600" dirty="0"/>
              <a:t>: </a:t>
            </a:r>
            <a:r>
              <a:rPr lang="de-AT" sz="3600" dirty="0" err="1"/>
              <a:t>How</a:t>
            </a:r>
            <a:r>
              <a:rPr lang="de-AT" sz="3600" dirty="0"/>
              <a:t> </a:t>
            </a:r>
            <a:r>
              <a:rPr lang="de-AT" sz="3600" dirty="0" err="1"/>
              <a:t>does</a:t>
            </a:r>
            <a:r>
              <a:rPr lang="de-AT" sz="3600" dirty="0"/>
              <a:t> </a:t>
            </a:r>
            <a:r>
              <a:rPr lang="de-AT" sz="3600" dirty="0" err="1"/>
              <a:t>what</a:t>
            </a:r>
            <a:r>
              <a:rPr lang="de-AT" sz="3600" dirty="0"/>
              <a:t> </a:t>
            </a:r>
            <a:r>
              <a:rPr lang="de-AT" sz="3600" dirty="0" err="1"/>
              <a:t>is</a:t>
            </a:r>
            <a:r>
              <a:rPr lang="de-AT" sz="3600" dirty="0"/>
              <a:t> </a:t>
            </a:r>
            <a:r>
              <a:rPr lang="de-AT" sz="3600" dirty="0" err="1"/>
              <a:t>happening</a:t>
            </a:r>
            <a:r>
              <a:rPr lang="de-AT" sz="3600" dirty="0"/>
              <a:t> </a:t>
            </a:r>
            <a:r>
              <a:rPr lang="de-AT" sz="3600" dirty="0" err="1"/>
              <a:t>here</a:t>
            </a:r>
            <a:r>
              <a:rPr lang="de-AT" sz="3600" dirty="0"/>
              <a:t> </a:t>
            </a:r>
            <a:r>
              <a:rPr lang="de-AT" sz="3600" dirty="0" err="1"/>
              <a:t>make</a:t>
            </a:r>
            <a:r>
              <a:rPr lang="de-AT" sz="3600" dirty="0"/>
              <a:t> sense </a:t>
            </a:r>
            <a:r>
              <a:rPr lang="de-AT" sz="3600" dirty="0" err="1"/>
              <a:t>for</a:t>
            </a:r>
            <a:r>
              <a:rPr lang="de-AT" sz="3600" dirty="0"/>
              <a:t> </a:t>
            </a:r>
            <a:r>
              <a:rPr lang="de-AT" sz="3600" dirty="0" err="1"/>
              <a:t>the</a:t>
            </a:r>
            <a:r>
              <a:rPr lang="de-AT" sz="3600" dirty="0"/>
              <a:t> </a:t>
            </a:r>
            <a:r>
              <a:rPr lang="de-AT" sz="3600" dirty="0" err="1"/>
              <a:t>learners</a:t>
            </a:r>
            <a:r>
              <a:rPr lang="de-AT" sz="3600" dirty="0"/>
              <a:t>?</a:t>
            </a:r>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161621"/>
            <a:ext cx="1931765" cy="29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3359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Langfristiger Blick:</a:t>
            </a:r>
            <a:br>
              <a:rPr lang="de-AT" dirty="0" smtClean="0"/>
            </a:br>
            <a:r>
              <a:rPr lang="de-AT" dirty="0" smtClean="0"/>
              <a:t>Was ist der bildende Sinn?</a:t>
            </a:r>
            <a:endParaRPr lang="de-AT" dirty="0"/>
          </a:p>
        </p:txBody>
      </p:sp>
      <p:sp>
        <p:nvSpPr>
          <p:cNvPr id="3" name="Inhaltsplatzhalter 2"/>
          <p:cNvSpPr>
            <a:spLocks noGrp="1"/>
          </p:cNvSpPr>
          <p:nvPr>
            <p:ph idx="1"/>
          </p:nvPr>
        </p:nvSpPr>
        <p:spPr>
          <a:xfrm>
            <a:off x="457200" y="1600200"/>
            <a:ext cx="6563072" cy="4525963"/>
          </a:xfrm>
        </p:spPr>
        <p:txBody>
          <a:bodyPr/>
          <a:lstStyle/>
          <a:p>
            <a:pPr marL="0" indent="0">
              <a:buNone/>
            </a:pPr>
            <a:r>
              <a:rPr lang="de-AT" dirty="0" smtClean="0"/>
              <a:t>Was ist der Wert dieses Themas/dieser Sache für die </a:t>
            </a:r>
            <a:r>
              <a:rPr lang="de-AT" dirty="0" err="1" smtClean="0"/>
              <a:t>SchülerInnen</a:t>
            </a:r>
            <a:r>
              <a:rPr lang="de-AT" dirty="0" smtClean="0"/>
              <a:t> in Zukunft? </a:t>
            </a:r>
          </a:p>
          <a:p>
            <a:r>
              <a:rPr lang="de-AT" dirty="0" smtClean="0"/>
              <a:t>In 5 Jahren?</a:t>
            </a:r>
          </a:p>
          <a:p>
            <a:r>
              <a:rPr lang="de-AT" dirty="0" smtClean="0"/>
              <a:t>In 10 Jahren?</a:t>
            </a:r>
          </a:p>
          <a:p>
            <a:r>
              <a:rPr lang="de-AT" dirty="0" smtClean="0"/>
              <a:t>In 20 Jahren?</a:t>
            </a:r>
          </a:p>
          <a:p>
            <a:endParaRPr lang="de-AT" dirty="0"/>
          </a:p>
        </p:txBody>
      </p:sp>
      <p:pic>
        <p:nvPicPr>
          <p:cNvPr id="7170" name="Picture 2" descr="http://www.spicers.co.nz/Images/Newsletter/November%202011/Investments%20more%20predicatable%20over%20the%20long%20te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36912"/>
            <a:ext cx="3170684" cy="41000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89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8438"/>
            <a:ext cx="6733058" cy="1143000"/>
          </a:xfrm>
        </p:spPr>
        <p:txBody>
          <a:bodyPr/>
          <a:lstStyle/>
          <a:p>
            <a:r>
              <a:rPr lang="de-AT" dirty="0" smtClean="0"/>
              <a:t>Kennen(lernen), wissen, verstehen?</a:t>
            </a:r>
            <a:br>
              <a:rPr lang="de-AT" dirty="0" smtClean="0"/>
            </a:br>
            <a:r>
              <a:rPr lang="de-AT" sz="2400" dirty="0" smtClean="0"/>
              <a:t>Wie wirkt sich das auf Leistungsbeurteilung aus?</a:t>
            </a:r>
            <a:endParaRPr lang="de-AT" sz="2400" dirty="0"/>
          </a:p>
        </p:txBody>
      </p:sp>
      <p:graphicFrame>
        <p:nvGraphicFramePr>
          <p:cNvPr id="4" name="Diagramm 3"/>
          <p:cNvGraphicFramePr/>
          <p:nvPr>
            <p:extLst>
              <p:ext uri="{D42A27DB-BD31-4B8C-83A1-F6EECF244321}">
                <p14:modId xmlns:p14="http://schemas.microsoft.com/office/powerpoint/2010/main" val="4280531431"/>
              </p:ext>
            </p:extLst>
          </p:nvPr>
        </p:nvGraphicFramePr>
        <p:xfrm>
          <a:off x="179512" y="20292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Gerade Verbindung 5"/>
          <p:cNvCxnSpPr/>
          <p:nvPr/>
        </p:nvCxnSpPr>
        <p:spPr>
          <a:xfrm>
            <a:off x="5106104" y="2838324"/>
            <a:ext cx="1008112" cy="504056"/>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Gerade Verbindung 7"/>
          <p:cNvCxnSpPr/>
          <p:nvPr/>
        </p:nvCxnSpPr>
        <p:spPr>
          <a:xfrm>
            <a:off x="5106104" y="4062460"/>
            <a:ext cx="1008112" cy="504056"/>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Gerade Verbindung 8"/>
          <p:cNvCxnSpPr/>
          <p:nvPr/>
        </p:nvCxnSpPr>
        <p:spPr>
          <a:xfrm flipV="1">
            <a:off x="5106104" y="3342380"/>
            <a:ext cx="1008112" cy="720080"/>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Gerade Verbindung 10"/>
          <p:cNvCxnSpPr/>
          <p:nvPr/>
        </p:nvCxnSpPr>
        <p:spPr>
          <a:xfrm flipV="1">
            <a:off x="5106104" y="4566516"/>
            <a:ext cx="1008112" cy="720080"/>
          </a:xfrm>
          <a:prstGeom prst="line">
            <a:avLst/>
          </a:prstGeom>
        </p:spPr>
        <p:style>
          <a:lnRef idx="2">
            <a:schemeClr val="accent4"/>
          </a:lnRef>
          <a:fillRef idx="0">
            <a:schemeClr val="accent4"/>
          </a:fillRef>
          <a:effectRef idx="1">
            <a:schemeClr val="accent4"/>
          </a:effectRef>
          <a:fontRef idx="minor">
            <a:schemeClr val="tx1"/>
          </a:fontRef>
        </p:style>
      </p:cxnSp>
      <p:sp>
        <p:nvSpPr>
          <p:cNvPr id="10" name="Textfeld 9"/>
          <p:cNvSpPr txBox="1"/>
          <p:nvPr/>
        </p:nvSpPr>
        <p:spPr>
          <a:xfrm>
            <a:off x="6144264" y="2405112"/>
            <a:ext cx="3324280" cy="1754326"/>
          </a:xfrm>
          <a:prstGeom prst="rect">
            <a:avLst/>
          </a:prstGeom>
          <a:noFill/>
        </p:spPr>
        <p:txBody>
          <a:bodyPr wrap="square" rtlCol="0">
            <a:spAutoFit/>
          </a:bodyPr>
          <a:lstStyle/>
          <a:p>
            <a:r>
              <a:rPr lang="de-AT" dirty="0" smtClean="0">
                <a:latin typeface="TheSansCorrespondence" pitchFamily="34" charset="0"/>
              </a:rPr>
              <a:t>Übliche </a:t>
            </a:r>
            <a:r>
              <a:rPr lang="de-AT" dirty="0" err="1" smtClean="0">
                <a:latin typeface="TheSansCorrespondence" pitchFamily="34" charset="0"/>
              </a:rPr>
              <a:t>Abprüfungsformen</a:t>
            </a:r>
            <a:endParaRPr lang="de-AT" dirty="0" smtClean="0">
              <a:latin typeface="TheSansCorrespondence" pitchFamily="34" charset="0"/>
            </a:endParaRPr>
          </a:p>
          <a:p>
            <a:pPr marL="285750" indent="-285750">
              <a:buFont typeface="Arial" pitchFamily="34" charset="0"/>
              <a:buChar char="•"/>
            </a:pPr>
            <a:r>
              <a:rPr lang="de-AT" dirty="0" smtClean="0">
                <a:latin typeface="TheSansCorrespondence" pitchFamily="34" charset="0"/>
              </a:rPr>
              <a:t>Tests</a:t>
            </a:r>
          </a:p>
          <a:p>
            <a:pPr marL="285750" indent="-285750">
              <a:buFont typeface="Arial" pitchFamily="34" charset="0"/>
              <a:buChar char="•"/>
            </a:pPr>
            <a:r>
              <a:rPr lang="de-AT" dirty="0" err="1" smtClean="0">
                <a:latin typeface="TheSansCorrespondence" pitchFamily="34" charset="0"/>
              </a:rPr>
              <a:t>Quizzes</a:t>
            </a:r>
            <a:endParaRPr lang="de-AT" dirty="0" smtClean="0">
              <a:latin typeface="TheSansCorrespondence" pitchFamily="34" charset="0"/>
            </a:endParaRPr>
          </a:p>
          <a:p>
            <a:pPr marL="285750" indent="-285750">
              <a:buFont typeface="Arial" pitchFamily="34" charset="0"/>
              <a:buChar char="•"/>
            </a:pPr>
            <a:r>
              <a:rPr lang="de-AT" dirty="0" smtClean="0">
                <a:latin typeface="TheSansCorrespondence" pitchFamily="34" charset="0"/>
              </a:rPr>
              <a:t>Frage-Antwort</a:t>
            </a:r>
          </a:p>
          <a:p>
            <a:pPr marL="285750" indent="-285750">
              <a:buFont typeface="Arial" pitchFamily="34" charset="0"/>
              <a:buChar char="•"/>
            </a:pPr>
            <a:r>
              <a:rPr lang="de-AT" dirty="0" smtClean="0">
                <a:latin typeface="TheSansCorrespondence" pitchFamily="34" charset="0"/>
              </a:rPr>
              <a:t>Reproduktion</a:t>
            </a:r>
          </a:p>
          <a:p>
            <a:pPr marL="285750" indent="-285750">
              <a:buFont typeface="Arial" pitchFamily="34" charset="0"/>
              <a:buChar char="•"/>
            </a:pPr>
            <a:r>
              <a:rPr lang="de-AT" dirty="0" smtClean="0">
                <a:latin typeface="TheSansCorrespondence" pitchFamily="34" charset="0"/>
              </a:rPr>
              <a:t>Wiedergabe</a:t>
            </a:r>
            <a:endParaRPr lang="de-AT" dirty="0">
              <a:latin typeface="TheSansCorrespondence" pitchFamily="34" charset="0"/>
            </a:endParaRPr>
          </a:p>
        </p:txBody>
      </p:sp>
      <p:sp>
        <p:nvSpPr>
          <p:cNvPr id="13" name="Textfeld 12"/>
          <p:cNvSpPr txBox="1"/>
          <p:nvPr/>
        </p:nvSpPr>
        <p:spPr>
          <a:xfrm>
            <a:off x="6136976" y="4373135"/>
            <a:ext cx="3073584" cy="1200329"/>
          </a:xfrm>
          <a:prstGeom prst="rect">
            <a:avLst/>
          </a:prstGeom>
          <a:noFill/>
        </p:spPr>
        <p:txBody>
          <a:bodyPr wrap="square" rtlCol="0">
            <a:spAutoFit/>
          </a:bodyPr>
          <a:lstStyle/>
          <a:p>
            <a:r>
              <a:rPr lang="de-AT" dirty="0" smtClean="0">
                <a:latin typeface="TheSansCorrespondence" pitchFamily="34" charset="0"/>
              </a:rPr>
              <a:t>Handlungsaufgaben</a:t>
            </a:r>
          </a:p>
          <a:p>
            <a:pPr marL="285750" indent="-285750">
              <a:buFont typeface="Arial" pitchFamily="34" charset="0"/>
              <a:buChar char="•"/>
            </a:pPr>
            <a:r>
              <a:rPr lang="de-AT" dirty="0" smtClean="0">
                <a:latin typeface="TheSansCorrespondence" pitchFamily="34" charset="0"/>
              </a:rPr>
              <a:t>Offene Aufgaben</a:t>
            </a:r>
          </a:p>
          <a:p>
            <a:pPr marL="285750" indent="-285750">
              <a:buFont typeface="Arial" pitchFamily="34" charset="0"/>
              <a:buChar char="•"/>
            </a:pPr>
            <a:r>
              <a:rPr lang="de-AT" dirty="0" smtClean="0">
                <a:latin typeface="TheSansCorrespondence" pitchFamily="34" charset="0"/>
              </a:rPr>
              <a:t>Komplexe Aufgaben</a:t>
            </a:r>
          </a:p>
          <a:p>
            <a:pPr marL="285750" indent="-285750">
              <a:buFont typeface="Arial" pitchFamily="34" charset="0"/>
              <a:buChar char="•"/>
            </a:pPr>
            <a:r>
              <a:rPr lang="de-AT" dirty="0" smtClean="0">
                <a:latin typeface="TheSansCorrespondence" pitchFamily="34" charset="0"/>
              </a:rPr>
              <a:t>Authentische Aufgaben</a:t>
            </a:r>
            <a:endParaRPr lang="de-AT" dirty="0">
              <a:latin typeface="TheSansCorrespondence" pitchFamily="34" charset="0"/>
            </a:endParaRPr>
          </a:p>
        </p:txBody>
      </p:sp>
      <p:pic>
        <p:nvPicPr>
          <p:cNvPr id="14" name="Picture 2" descr="https://encrypted-tbn2.gstatic.com/images?q=tbn:ANd9GcQ7LgWfXyDnT2ltOWbRaX7GxesHKvrbl-MIhO5maaebxPxjlDg"/>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b="9775"/>
          <a:stretch/>
        </p:blipFill>
        <p:spPr bwMode="auto">
          <a:xfrm>
            <a:off x="7135545" y="71076"/>
            <a:ext cx="1929418" cy="233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9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Lerndesign für Diesen Kurs</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2538261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5"/>
          <p:cNvSpPr>
            <a:spLocks noGrp="1"/>
          </p:cNvSpPr>
          <p:nvPr>
            <p:ph type="title"/>
          </p:nvPr>
        </p:nvSpPr>
        <p:spPr>
          <a:xfrm>
            <a:off x="395536" y="476672"/>
            <a:ext cx="7715250" cy="758825"/>
          </a:xfrm>
        </p:spPr>
        <p:txBody>
          <a:bodyPr>
            <a:normAutofit fontScale="90000"/>
          </a:bodyPr>
          <a:lstStyle/>
          <a:p>
            <a:r>
              <a:rPr lang="de-AT" sz="3200" dirty="0" smtClean="0"/>
              <a:t>Nach Wiggins:</a:t>
            </a:r>
            <a:br>
              <a:rPr lang="de-AT" sz="3200" dirty="0" smtClean="0"/>
            </a:br>
            <a:r>
              <a:rPr lang="de-AT" sz="3200" dirty="0" smtClean="0"/>
              <a:t>Fertigkeiten sind </a:t>
            </a:r>
            <a:r>
              <a:rPr lang="de-AT" sz="3200" i="1" dirty="0" smtClean="0"/>
              <a:t>keine</a:t>
            </a:r>
            <a:r>
              <a:rPr lang="de-AT" sz="3200" dirty="0" smtClean="0"/>
              <a:t> Ziele</a:t>
            </a:r>
          </a:p>
        </p:txBody>
      </p:sp>
      <p:sp>
        <p:nvSpPr>
          <p:cNvPr id="2" name="Textplatzhalter 1"/>
          <p:cNvSpPr>
            <a:spLocks noGrp="1"/>
          </p:cNvSpPr>
          <p:nvPr>
            <p:ph type="body" idx="1"/>
          </p:nvPr>
        </p:nvSpPr>
        <p:spPr>
          <a:xfrm>
            <a:off x="500063" y="1524000"/>
            <a:ext cx="3841750" cy="733425"/>
          </a:xfrm>
        </p:spPr>
        <p:txBody>
          <a:bodyPr/>
          <a:lstStyle/>
          <a:p>
            <a:pPr>
              <a:defRPr/>
            </a:pPr>
            <a:r>
              <a:rPr lang="de-AT"/>
              <a:t>Fertigkeiten</a:t>
            </a:r>
          </a:p>
        </p:txBody>
      </p:sp>
      <p:sp>
        <p:nvSpPr>
          <p:cNvPr id="35844" name="Inhaltsplatzhalter 3"/>
          <p:cNvSpPr>
            <a:spLocks noGrp="1"/>
          </p:cNvSpPr>
          <p:nvPr>
            <p:ph sz="half" idx="2"/>
          </p:nvPr>
        </p:nvSpPr>
        <p:spPr>
          <a:xfrm>
            <a:off x="301625" y="2276872"/>
            <a:ext cx="4041775" cy="3817937"/>
          </a:xfrm>
        </p:spPr>
        <p:txBody>
          <a:bodyPr/>
          <a:lstStyle/>
          <a:p>
            <a:r>
              <a:rPr lang="de-AT" sz="1800" dirty="0" smtClean="0"/>
              <a:t>Die S/S werden sich auf Englisch vorstellen können.</a:t>
            </a:r>
            <a:br>
              <a:rPr lang="de-AT" sz="1800" dirty="0" smtClean="0"/>
            </a:br>
            <a:r>
              <a:rPr lang="de-AT" sz="1800" dirty="0" smtClean="0"/>
              <a:t/>
            </a:r>
            <a:br>
              <a:rPr lang="de-AT" sz="1800" dirty="0" smtClean="0"/>
            </a:br>
            <a:endParaRPr lang="de-AT" sz="1800" dirty="0" smtClean="0"/>
          </a:p>
          <a:p>
            <a:r>
              <a:rPr lang="de-AT" sz="1800" dirty="0" smtClean="0"/>
              <a:t>Die S/S werden Probleme mit linearen Beziehungen lösen können.</a:t>
            </a:r>
            <a:br>
              <a:rPr lang="de-AT" sz="1800" dirty="0" smtClean="0"/>
            </a:br>
            <a:r>
              <a:rPr lang="de-AT" sz="1800" dirty="0" smtClean="0"/>
              <a:t/>
            </a:r>
            <a:br>
              <a:rPr lang="de-AT" sz="1800" dirty="0" smtClean="0"/>
            </a:br>
            <a:r>
              <a:rPr lang="de-AT" sz="1800" dirty="0" smtClean="0"/>
              <a:t/>
            </a:r>
            <a:br>
              <a:rPr lang="de-AT" sz="1800" dirty="0" smtClean="0"/>
            </a:br>
            <a:endParaRPr lang="de-AT" sz="1800" dirty="0" smtClean="0"/>
          </a:p>
          <a:p>
            <a:r>
              <a:rPr lang="de-AT" sz="1800" dirty="0" smtClean="0"/>
              <a:t>Die S/S werden Grammatik beherrschen.</a:t>
            </a:r>
          </a:p>
        </p:txBody>
      </p:sp>
      <p:sp>
        <p:nvSpPr>
          <p:cNvPr id="3" name="Textplatzhalter 2"/>
          <p:cNvSpPr>
            <a:spLocks noGrp="1"/>
          </p:cNvSpPr>
          <p:nvPr>
            <p:ph type="body" sz="quarter" idx="3"/>
          </p:nvPr>
        </p:nvSpPr>
        <p:spPr>
          <a:xfrm>
            <a:off x="4644008" y="1524000"/>
            <a:ext cx="3903662" cy="731838"/>
          </a:xfrm>
        </p:spPr>
        <p:txBody>
          <a:bodyPr/>
          <a:lstStyle/>
          <a:p>
            <a:pPr>
              <a:defRPr/>
            </a:pPr>
            <a:r>
              <a:rPr lang="de-AT" dirty="0" smtClean="0"/>
              <a:t>Sinnstiftende Ziele</a:t>
            </a:r>
            <a:endParaRPr lang="de-AT" dirty="0"/>
          </a:p>
        </p:txBody>
      </p:sp>
      <p:sp>
        <p:nvSpPr>
          <p:cNvPr id="35846" name="Inhaltsplatzhalter 4"/>
          <p:cNvSpPr>
            <a:spLocks noGrp="1"/>
          </p:cNvSpPr>
          <p:nvPr>
            <p:ph sz="quarter" idx="4"/>
          </p:nvPr>
        </p:nvSpPr>
        <p:spPr>
          <a:xfrm>
            <a:off x="4283968" y="2286000"/>
            <a:ext cx="4645720" cy="3822700"/>
          </a:xfrm>
        </p:spPr>
        <p:txBody>
          <a:bodyPr/>
          <a:lstStyle/>
          <a:p>
            <a:r>
              <a:rPr lang="de-AT" sz="1800" dirty="0" smtClean="0"/>
              <a:t>Die S/S werden </a:t>
            </a:r>
            <a:r>
              <a:rPr lang="de-AT" sz="1800" dirty="0" smtClean="0">
                <a:solidFill>
                  <a:srgbClr val="CC3399"/>
                </a:solidFill>
              </a:rPr>
              <a:t>sich auf Englisch vorstellen können</a:t>
            </a:r>
            <a:r>
              <a:rPr lang="de-AT" sz="1800" dirty="0" smtClean="0"/>
              <a:t>, damit sie auf lange Sicht eigenständig</a:t>
            </a:r>
            <a:r>
              <a:rPr lang="de-AT" sz="1800" dirty="0" smtClean="0">
                <a:solidFill>
                  <a:schemeClr val="tx2"/>
                </a:solidFill>
              </a:rPr>
              <a:t> </a:t>
            </a:r>
            <a:r>
              <a:rPr lang="de-AT" sz="1800" dirty="0" smtClean="0">
                <a:solidFill>
                  <a:srgbClr val="CC3399"/>
                </a:solidFill>
              </a:rPr>
              <a:t>Beziehungen mit nicht-deutschsprachigen aufbauen können.</a:t>
            </a:r>
          </a:p>
          <a:p>
            <a:r>
              <a:rPr lang="de-AT" sz="1800" dirty="0" smtClean="0"/>
              <a:t>Die S/S werden </a:t>
            </a:r>
            <a:r>
              <a:rPr lang="de-AT" sz="1800" dirty="0" smtClean="0">
                <a:solidFill>
                  <a:srgbClr val="CC3399"/>
                </a:solidFill>
              </a:rPr>
              <a:t>Kompetenzen in Algebra erwerben</a:t>
            </a:r>
            <a:r>
              <a:rPr lang="de-AT" sz="1800" dirty="0" smtClean="0"/>
              <a:t>, damit sie auf lange Sicht eigenständig</a:t>
            </a:r>
            <a:r>
              <a:rPr lang="de-AT" sz="1800" dirty="0" smtClean="0">
                <a:solidFill>
                  <a:schemeClr val="tx2"/>
                </a:solidFill>
              </a:rPr>
              <a:t> </a:t>
            </a:r>
            <a:r>
              <a:rPr lang="de-AT" sz="1800" dirty="0" smtClean="0">
                <a:solidFill>
                  <a:srgbClr val="CC3399"/>
                </a:solidFill>
              </a:rPr>
              <a:t>wichtige Probleme im Alltag, die nicht mit Arithmetik lösbar sind, bewältigen können</a:t>
            </a:r>
            <a:r>
              <a:rPr lang="de-AT" sz="1800" dirty="0" smtClean="0"/>
              <a:t>.</a:t>
            </a:r>
          </a:p>
          <a:p>
            <a:r>
              <a:rPr lang="de-AT" sz="1800" dirty="0" smtClean="0"/>
              <a:t>Die S/S werden </a:t>
            </a:r>
            <a:r>
              <a:rPr lang="de-AT" sz="1800" dirty="0" smtClean="0">
                <a:solidFill>
                  <a:srgbClr val="CC3399"/>
                </a:solidFill>
              </a:rPr>
              <a:t>Grammatik anwenden können</a:t>
            </a:r>
            <a:r>
              <a:rPr lang="de-AT" sz="1800" dirty="0" smtClean="0"/>
              <a:t>, damit sie auf lange Sicht eigenständig </a:t>
            </a:r>
            <a:r>
              <a:rPr lang="de-AT" sz="1800" dirty="0" smtClean="0">
                <a:solidFill>
                  <a:srgbClr val="CC3399"/>
                </a:solidFill>
              </a:rPr>
              <a:t>in jeder Situation mit Präzision, Klarheit und maximaler Wirkung sprechen und schreiben können.</a:t>
            </a:r>
          </a:p>
        </p:txBody>
      </p:sp>
      <p:pic>
        <p:nvPicPr>
          <p:cNvPr id="7" name="Picture 2" descr="https://encrypted-tbn2.gstatic.com/images?q=tbn:ANd9GcQ7LgWfXyDnT2ltOWbRaX7GxesHKvrbl-MIhO5maaebxPxjlD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9775"/>
          <a:stretch/>
        </p:blipFill>
        <p:spPr bwMode="auto">
          <a:xfrm>
            <a:off x="7308304" y="71077"/>
            <a:ext cx="1756658" cy="212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75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Langfristige Ziele zeigen den bildenden Sinn der Sache</a:t>
            </a:r>
          </a:p>
        </p:txBody>
      </p:sp>
      <p:sp>
        <p:nvSpPr>
          <p:cNvPr id="3" name="Inhaltsplatzhalter 2"/>
          <p:cNvSpPr>
            <a:spLocks noGrp="1"/>
          </p:cNvSpPr>
          <p:nvPr>
            <p:ph idx="1"/>
          </p:nvPr>
        </p:nvSpPr>
        <p:spPr/>
        <p:txBody>
          <a:bodyPr/>
          <a:lstStyle/>
          <a:p>
            <a:pPr marL="0" indent="0">
              <a:buNone/>
            </a:pPr>
            <a:r>
              <a:rPr lang="de-AT" dirty="0"/>
              <a:t>Die S/S werden </a:t>
            </a:r>
            <a:endParaRPr lang="de-AT" dirty="0" smtClean="0"/>
          </a:p>
          <a:p>
            <a:r>
              <a:rPr lang="de-AT" dirty="0" smtClean="0">
                <a:solidFill>
                  <a:schemeClr val="tx2"/>
                </a:solidFill>
              </a:rPr>
              <a:t>…</a:t>
            </a:r>
          </a:p>
          <a:p>
            <a:r>
              <a:rPr lang="de-AT" dirty="0" smtClean="0">
                <a:solidFill>
                  <a:schemeClr val="tx2"/>
                </a:solidFill>
              </a:rPr>
              <a:t>…</a:t>
            </a:r>
          </a:p>
          <a:p>
            <a:r>
              <a:rPr lang="de-AT" dirty="0" smtClean="0">
                <a:solidFill>
                  <a:schemeClr val="tx2"/>
                </a:solidFill>
              </a:rPr>
              <a:t>…</a:t>
            </a:r>
          </a:p>
          <a:p>
            <a:pPr marL="0" indent="0">
              <a:buNone/>
            </a:pPr>
            <a:r>
              <a:rPr lang="de-AT" dirty="0" smtClean="0"/>
              <a:t>damit </a:t>
            </a:r>
            <a:r>
              <a:rPr lang="de-AT" dirty="0"/>
              <a:t>sie </a:t>
            </a:r>
            <a:r>
              <a:rPr lang="de-AT" b="1" dirty="0"/>
              <a:t>auf lange Sicht in der Lage sind, eigenständig</a:t>
            </a:r>
            <a:r>
              <a:rPr lang="de-AT" dirty="0">
                <a:solidFill>
                  <a:schemeClr val="tx2"/>
                </a:solidFill>
              </a:rPr>
              <a:t> …………………………………………………</a:t>
            </a:r>
            <a:br>
              <a:rPr lang="de-AT" dirty="0">
                <a:solidFill>
                  <a:schemeClr val="tx2"/>
                </a:solidFill>
              </a:rPr>
            </a:br>
            <a:r>
              <a:rPr lang="de-AT" dirty="0">
                <a:solidFill>
                  <a:schemeClr val="tx2"/>
                </a:solidFill>
              </a:rPr>
              <a:t>…………………………………………</a:t>
            </a:r>
            <a:r>
              <a:rPr lang="de-AT" dirty="0"/>
              <a:t>.</a:t>
            </a:r>
          </a:p>
          <a:p>
            <a:endParaRPr lang="de-AT" dirty="0"/>
          </a:p>
        </p:txBody>
      </p:sp>
      <p:sp>
        <p:nvSpPr>
          <p:cNvPr id="5" name="Abgerundetes Rechteck 4"/>
          <p:cNvSpPr/>
          <p:nvPr/>
        </p:nvSpPr>
        <p:spPr>
          <a:xfrm>
            <a:off x="1709741" y="2204865"/>
            <a:ext cx="5286375" cy="257175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72000" tIns="72000" rIns="72000" bIns="72000" anchor="ctr"/>
          <a:lstStyle/>
          <a:p>
            <a:pPr algn="ctr">
              <a:defRPr/>
            </a:pPr>
            <a:r>
              <a:rPr lang="de-AT" sz="3200" b="1" dirty="0" smtClean="0">
                <a:solidFill>
                  <a:schemeClr val="bg1">
                    <a:lumMod val="20000"/>
                    <a:lumOff val="80000"/>
                  </a:schemeClr>
                </a:solidFill>
                <a:latin typeface="Trebuchet MS" pitchFamily="34" charset="0"/>
              </a:rPr>
              <a:t>Wir </a:t>
            </a:r>
            <a:r>
              <a:rPr lang="de-AT" sz="3200" b="1" dirty="0">
                <a:solidFill>
                  <a:schemeClr val="bg1">
                    <a:lumMod val="20000"/>
                    <a:lumOff val="80000"/>
                  </a:schemeClr>
                </a:solidFill>
                <a:latin typeface="Trebuchet MS" pitchFamily="34" charset="0"/>
              </a:rPr>
              <a:t>müssen </a:t>
            </a:r>
            <a:r>
              <a:rPr lang="de-AT" sz="3200" b="1" dirty="0" smtClean="0">
                <a:solidFill>
                  <a:schemeClr val="bg1">
                    <a:lumMod val="20000"/>
                    <a:lumOff val="80000"/>
                  </a:schemeClr>
                </a:solidFill>
                <a:latin typeface="Trebuchet MS" pitchFamily="34" charset="0"/>
              </a:rPr>
              <a:t>Lehr- und Lernprozesse rückwärts </a:t>
            </a:r>
            <a:r>
              <a:rPr lang="de-AT" sz="3200" b="1" dirty="0">
                <a:solidFill>
                  <a:schemeClr val="bg1">
                    <a:lumMod val="20000"/>
                    <a:lumOff val="80000"/>
                  </a:schemeClr>
                </a:solidFill>
                <a:latin typeface="Trebuchet MS" pitchFamily="34" charset="0"/>
              </a:rPr>
              <a:t>von dem großen Ziel </a:t>
            </a:r>
            <a:r>
              <a:rPr lang="de-AT" sz="3200" b="1" dirty="0" smtClean="0">
                <a:solidFill>
                  <a:schemeClr val="bg1">
                    <a:lumMod val="20000"/>
                    <a:lumOff val="80000"/>
                  </a:schemeClr>
                </a:solidFill>
                <a:latin typeface="Trebuchet MS" pitchFamily="34" charset="0"/>
              </a:rPr>
              <a:t>gestalten!</a:t>
            </a:r>
            <a:endParaRPr lang="de-AT" sz="3200" b="1" dirty="0">
              <a:solidFill>
                <a:schemeClr val="bg1">
                  <a:lumMod val="20000"/>
                  <a:lumOff val="80000"/>
                </a:schemeClr>
              </a:solidFill>
              <a:latin typeface="Trebuchet MS" pitchFamily="34" charset="0"/>
            </a:endParaRPr>
          </a:p>
        </p:txBody>
      </p:sp>
      <p:pic>
        <p:nvPicPr>
          <p:cNvPr id="6" name="Picture 2" descr="https://encrypted-tbn2.gstatic.com/images?q=tbn:ANd9GcQ7LgWfXyDnT2ltOWbRaX7GxesHKvrbl-MIhO5maaebxPxjlD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9775"/>
          <a:stretch/>
        </p:blipFill>
        <p:spPr bwMode="auto">
          <a:xfrm>
            <a:off x="7272610" y="71077"/>
            <a:ext cx="1763885" cy="21337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srcRect/>
          <a:stretch>
            <a:fillRect/>
          </a:stretch>
        </p:blipFill>
        <p:spPr bwMode="auto">
          <a:xfrm>
            <a:off x="7688769" y="4489374"/>
            <a:ext cx="1428750" cy="2500313"/>
          </a:xfrm>
          <a:prstGeom prst="rect">
            <a:avLst/>
          </a:prstGeom>
          <a:noFill/>
          <a:ln w="9525">
            <a:noFill/>
            <a:miter lim="800000"/>
            <a:headEnd/>
            <a:tailEnd/>
          </a:ln>
        </p:spPr>
      </p:pic>
      <p:sp>
        <p:nvSpPr>
          <p:cNvPr id="8" name="Bogen 7"/>
          <p:cNvSpPr/>
          <p:nvPr/>
        </p:nvSpPr>
        <p:spPr>
          <a:xfrm>
            <a:off x="6478671" y="6061000"/>
            <a:ext cx="2500312" cy="928687"/>
          </a:xfrm>
          <a:prstGeom prst="arc">
            <a:avLst/>
          </a:prstGeom>
          <a:ln w="38100">
            <a:solidFill>
              <a:schemeClr val="bg2">
                <a:lumMod val="50000"/>
              </a:schemeClr>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Tree>
    <p:extLst>
      <p:ext uri="{BB962C8B-B14F-4D97-AF65-F5344CB8AC3E}">
        <p14:creationId xmlns:p14="http://schemas.microsoft.com/office/powerpoint/2010/main" val="7098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Methode: Peer-</a:t>
            </a:r>
            <a:r>
              <a:rPr lang="de-AT" dirty="0" err="1" smtClean="0"/>
              <a:t>Conferencing</a:t>
            </a:r>
            <a:endParaRPr lang="de-AT" dirty="0"/>
          </a:p>
        </p:txBody>
      </p:sp>
      <p:sp>
        <p:nvSpPr>
          <p:cNvPr id="3" name="Inhaltsplatzhalter 2"/>
          <p:cNvSpPr>
            <a:spLocks noGrp="1"/>
          </p:cNvSpPr>
          <p:nvPr>
            <p:ph idx="1"/>
          </p:nvPr>
        </p:nvSpPr>
        <p:spPr/>
        <p:txBody>
          <a:bodyPr/>
          <a:lstStyle/>
          <a:p>
            <a:r>
              <a:rPr lang="de-AT" dirty="0" smtClean="0"/>
              <a:t>Ziel: Qualitätsorientierung </a:t>
            </a:r>
          </a:p>
          <a:p>
            <a:r>
              <a:rPr lang="de-AT" dirty="0" smtClean="0"/>
              <a:t>Form: 2-3er Gruppen</a:t>
            </a:r>
          </a:p>
          <a:p>
            <a:r>
              <a:rPr lang="de-AT" dirty="0" smtClean="0"/>
              <a:t>Zeit: 10 Min pro Person</a:t>
            </a:r>
          </a:p>
          <a:p>
            <a:r>
              <a:rPr lang="de-AT" dirty="0" smtClean="0"/>
              <a:t>Spielregeln:</a:t>
            </a:r>
          </a:p>
          <a:p>
            <a:pPr lvl="1"/>
            <a:r>
              <a:rPr lang="de-AT" dirty="0" smtClean="0"/>
              <a:t>Lesen &amp; zuhören</a:t>
            </a:r>
          </a:p>
          <a:p>
            <a:pPr lvl="1"/>
            <a:r>
              <a:rPr lang="de-AT" dirty="0" smtClean="0"/>
              <a:t>Stärke hervorheben</a:t>
            </a:r>
          </a:p>
          <a:p>
            <a:pPr lvl="1"/>
            <a:r>
              <a:rPr lang="de-AT" dirty="0" smtClean="0"/>
              <a:t>Nachfragen &amp; vorschlagen</a:t>
            </a:r>
          </a:p>
          <a:p>
            <a:pPr lvl="1"/>
            <a:r>
              <a:rPr lang="de-AT" dirty="0" smtClean="0"/>
              <a:t>Konkrete Schritte für Bearbeitung nennen, um es noch besser zu machen</a:t>
            </a:r>
          </a:p>
          <a:p>
            <a:r>
              <a:rPr lang="de-AT" dirty="0" smtClean="0"/>
              <a:t>Tipp: Fokus auf 1 – 2 Faktoren, die viel ausmachen </a:t>
            </a:r>
          </a:p>
          <a:p>
            <a:pPr lvl="1"/>
            <a:endParaRPr lang="de-AT" dirty="0"/>
          </a:p>
        </p:txBody>
      </p:sp>
      <p:pic>
        <p:nvPicPr>
          <p:cNvPr id="1026" name="Picture 2" descr="http://img.docstoccdn.com/thumb/orig/2697443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5866" y="80962"/>
            <a:ext cx="2895600"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63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Peer-Conference 1</a:t>
            </a:r>
            <a:endParaRPr lang="de-AT" dirty="0"/>
          </a:p>
        </p:txBody>
      </p:sp>
      <p:sp>
        <p:nvSpPr>
          <p:cNvPr id="3" name="Inhaltsplatzhalter 2"/>
          <p:cNvSpPr>
            <a:spLocks noGrp="1"/>
          </p:cNvSpPr>
          <p:nvPr>
            <p:ph idx="1"/>
          </p:nvPr>
        </p:nvSpPr>
        <p:spPr/>
        <p:txBody>
          <a:bodyPr/>
          <a:lstStyle/>
          <a:p>
            <a:r>
              <a:rPr lang="de-AT" dirty="0" smtClean="0"/>
              <a:t>Fokus: Lernzielformulierung (s. Raster) &amp; Aufgabe (Sichtbar-Machen des Zielbilds)</a:t>
            </a:r>
          </a:p>
          <a:p>
            <a:r>
              <a:rPr lang="de-AT" dirty="0" smtClean="0"/>
              <a:t>Gruppierung: Erfahrene + Einsteiger/in</a:t>
            </a:r>
          </a:p>
          <a:p>
            <a:r>
              <a:rPr lang="de-AT" dirty="0" smtClean="0"/>
              <a:t>Zeitraum: 30 Min.</a:t>
            </a:r>
            <a:endParaRPr lang="de-AT" dirty="0"/>
          </a:p>
        </p:txBody>
      </p:sp>
    </p:spTree>
    <p:extLst>
      <p:ext uri="{BB962C8B-B14F-4D97-AF65-F5344CB8AC3E}">
        <p14:creationId xmlns:p14="http://schemas.microsoft.com/office/powerpoint/2010/main" val="1376147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Gruppierung nach Vorwissen</a:t>
            </a:r>
            <a:br>
              <a:rPr lang="de-AT" dirty="0" smtClean="0"/>
            </a:br>
            <a:r>
              <a:rPr lang="de-AT" dirty="0" smtClean="0"/>
              <a:t>Methode: Aufstellung auf einem Spektrum</a:t>
            </a:r>
            <a:endParaRPr lang="de-AT" dirty="0"/>
          </a:p>
        </p:txBody>
      </p:sp>
      <p:pic>
        <p:nvPicPr>
          <p:cNvPr id="1026" name="Picture 2" descr="https://encrypted-tbn2.gstatic.com/images?q=tbn:ANd9GcRrpsdjysbeXdFbbhN_xnywn-x403vz0RLgvLFH_HDo2RBIJs5r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68959"/>
            <a:ext cx="3324225" cy="3219451"/>
          </a:xfrm>
          <a:prstGeom prst="rect">
            <a:avLst/>
          </a:prstGeom>
          <a:noFill/>
          <a:extLst>
            <a:ext uri="{909E8E84-426E-40DD-AFC4-6F175D3DCCD1}">
              <a14:hiddenFill xmlns:a14="http://schemas.microsoft.com/office/drawing/2010/main">
                <a:solidFill>
                  <a:srgbClr val="FFFFFF"/>
                </a:solidFill>
              </a14:hiddenFill>
            </a:ext>
          </a:extLst>
        </p:spPr>
      </p:pic>
      <p:sp>
        <p:nvSpPr>
          <p:cNvPr id="4" name="Halbbogen 3"/>
          <p:cNvSpPr/>
          <p:nvPr/>
        </p:nvSpPr>
        <p:spPr>
          <a:xfrm>
            <a:off x="683568" y="2276872"/>
            <a:ext cx="7992888" cy="1872208"/>
          </a:xfrm>
          <a:prstGeom prst="blockArc">
            <a:avLst>
              <a:gd name="adj1" fmla="val 10800000"/>
              <a:gd name="adj2" fmla="val 89622"/>
              <a:gd name="adj3" fmla="val 35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rPr>
              <a:t>Spektrum Einsteiger - Erfahrene</a:t>
            </a:r>
            <a:endParaRPr lang="de-AT" b="1" dirty="0">
              <a:solidFill>
                <a:schemeClr val="bg1"/>
              </a:solidFill>
            </a:endParaRPr>
          </a:p>
        </p:txBody>
      </p:sp>
      <p:sp>
        <p:nvSpPr>
          <p:cNvPr id="5" name="Bogen 4"/>
          <p:cNvSpPr/>
          <p:nvPr/>
        </p:nvSpPr>
        <p:spPr>
          <a:xfrm rot="8248241">
            <a:off x="3041840" y="2819913"/>
            <a:ext cx="3059454" cy="3057450"/>
          </a:xfrm>
          <a:prstGeom prst="arc">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7" name="Bogen 6"/>
          <p:cNvSpPr/>
          <p:nvPr/>
        </p:nvSpPr>
        <p:spPr>
          <a:xfrm rot="8882214">
            <a:off x="3535832" y="3777745"/>
            <a:ext cx="2287984" cy="1801877"/>
          </a:xfrm>
          <a:prstGeom prst="arc">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Tree>
    <p:extLst>
      <p:ext uri="{BB962C8B-B14F-4D97-AF65-F5344CB8AC3E}">
        <p14:creationId xmlns:p14="http://schemas.microsoft.com/office/powerpoint/2010/main" val="3573184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Reflexion</a:t>
            </a:r>
            <a:endParaRPr lang="de-AT" dirty="0"/>
          </a:p>
        </p:txBody>
      </p:sp>
      <p:sp>
        <p:nvSpPr>
          <p:cNvPr id="3" name="Inhaltsplatzhalter 2"/>
          <p:cNvSpPr>
            <a:spLocks noGrp="1"/>
          </p:cNvSpPr>
          <p:nvPr>
            <p:ph idx="1"/>
          </p:nvPr>
        </p:nvSpPr>
        <p:spPr/>
        <p:txBody>
          <a:bodyPr/>
          <a:lstStyle/>
          <a:p>
            <a:r>
              <a:rPr lang="de-AT" sz="2000" dirty="0" smtClean="0"/>
              <a:t>Selbsteinschätzung auf dem Spektrum: Welche Dynamiken wirken bei der Selbsteinschätzung mit?</a:t>
            </a:r>
          </a:p>
          <a:p>
            <a:pPr lvl="1"/>
            <a:r>
              <a:rPr lang="de-AT" sz="1600" dirty="0" smtClean="0"/>
              <a:t>Gruppendynamik</a:t>
            </a:r>
          </a:p>
          <a:p>
            <a:pPr lvl="1"/>
            <a:r>
              <a:rPr lang="de-AT" sz="1600" dirty="0" smtClean="0"/>
              <a:t>Bezugsnormen / Maßstäbe</a:t>
            </a:r>
          </a:p>
          <a:p>
            <a:pPr lvl="1"/>
            <a:r>
              <a:rPr lang="de-AT" sz="1600" dirty="0" smtClean="0"/>
              <a:t>Soziale Spielregeln</a:t>
            </a:r>
          </a:p>
          <a:p>
            <a:pPr lvl="1"/>
            <a:r>
              <a:rPr lang="de-AT" sz="1600" dirty="0" smtClean="0"/>
              <a:t>Selbstbewusstsein</a:t>
            </a:r>
          </a:p>
          <a:p>
            <a:pPr lvl="1"/>
            <a:r>
              <a:rPr lang="de-AT" sz="1600" dirty="0" smtClean="0"/>
              <a:t>…</a:t>
            </a:r>
          </a:p>
          <a:p>
            <a:pPr marL="514350" indent="-457200"/>
            <a:r>
              <a:rPr lang="de-AT" sz="2000" dirty="0" smtClean="0"/>
              <a:t>Wie wirkt sich das auf die Lerngemeinschaft aus?</a:t>
            </a:r>
          </a:p>
          <a:p>
            <a:pPr marL="514350" indent="-457200"/>
            <a:r>
              <a:rPr lang="de-AT" sz="2000" dirty="0" smtClean="0"/>
              <a:t>Was kann ich als Lehrperson machen, damit eine starke Lern- und Arbeitskultur entsteht?</a:t>
            </a:r>
          </a:p>
        </p:txBody>
      </p:sp>
      <p:sp>
        <p:nvSpPr>
          <p:cNvPr id="4" name="Textplatzhalter 3"/>
          <p:cNvSpPr>
            <a:spLocks noGrp="1"/>
          </p:cNvSpPr>
          <p:nvPr>
            <p:ph type="body" sz="half" idx="2"/>
          </p:nvPr>
        </p:nvSpPr>
        <p:spPr/>
        <p:txBody>
          <a:bodyPr/>
          <a:lstStyle/>
          <a:p>
            <a:endParaRPr lang="de-AT"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420888"/>
            <a:ext cx="2100597" cy="2969568"/>
          </a:xfrm>
          <a:prstGeom prst="rect">
            <a:avLst/>
          </a:prstGeom>
        </p:spPr>
      </p:pic>
    </p:spTree>
    <p:extLst>
      <p:ext uri="{BB962C8B-B14F-4D97-AF65-F5344CB8AC3E}">
        <p14:creationId xmlns:p14="http://schemas.microsoft.com/office/powerpoint/2010/main" val="304692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Fokus auf Kernfragen &amp; </a:t>
            </a:r>
            <a:r>
              <a:rPr lang="de-AT" dirty="0" err="1" smtClean="0"/>
              <a:t>kernideen</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1818229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Entdeckung des Mackenzie River</a:t>
            </a:r>
            <a:endParaRPr lang="de-AT" dirty="0"/>
          </a:p>
        </p:txBody>
      </p:sp>
      <p:pic>
        <p:nvPicPr>
          <p:cNvPr id="1026" name="Picture 2" descr="https://encrypted-tbn1.gstatic.com/images?q=tbn:ANd9GcT7ssxrWSEnHjaT6mbASDwYcQpvVDNiiJdm20wpnk9EbW0OV4j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349" y="1772816"/>
            <a:ext cx="6341003"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322553" y="4509120"/>
            <a:ext cx="2494594" cy="769441"/>
          </a:xfrm>
          <a:prstGeom prst="rect">
            <a:avLst/>
          </a:prstGeom>
        </p:spPr>
        <p:txBody>
          <a:bodyPr wrap="none">
            <a:spAutoFit/>
          </a:bodyPr>
          <a:lstStyle/>
          <a:p>
            <a:pPr marL="0" indent="0">
              <a:buNone/>
            </a:pPr>
            <a:r>
              <a:rPr lang="de-AT" sz="4400" b="1" dirty="0">
                <a:solidFill>
                  <a:schemeClr val="bg1"/>
                </a:solidFill>
              </a:rPr>
              <a:t>Wie </a:t>
            </a:r>
            <a:r>
              <a:rPr lang="de-AT" sz="4400" b="1" dirty="0" smtClean="0">
                <a:solidFill>
                  <a:schemeClr val="bg1"/>
                </a:solidFill>
              </a:rPr>
              <a:t>lang?</a:t>
            </a:r>
            <a:endParaRPr lang="de-AT" sz="4400" b="1" dirty="0">
              <a:solidFill>
                <a:schemeClr val="bg1"/>
              </a:solidFill>
            </a:endParaRPr>
          </a:p>
        </p:txBody>
      </p:sp>
    </p:spTree>
    <p:extLst>
      <p:ext uri="{BB962C8B-B14F-4D97-AF65-F5344CB8AC3E}">
        <p14:creationId xmlns:p14="http://schemas.microsoft.com/office/powerpoint/2010/main" val="2971293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Volksschule: </a:t>
            </a:r>
            <a:br>
              <a:rPr lang="de-AT" dirty="0" smtClean="0"/>
            </a:br>
            <a:r>
              <a:rPr lang="de-AT" i="1" dirty="0" smtClean="0"/>
              <a:t>Wie viel?</a:t>
            </a:r>
            <a:endParaRPr lang="de-AT" i="1" dirty="0"/>
          </a:p>
        </p:txBody>
      </p:sp>
      <p:sp>
        <p:nvSpPr>
          <p:cNvPr id="3" name="Inhaltsplatzhalter 2"/>
          <p:cNvSpPr>
            <a:spLocks noGrp="1"/>
          </p:cNvSpPr>
          <p:nvPr>
            <p:ph idx="1"/>
          </p:nvPr>
        </p:nvSpPr>
        <p:spPr>
          <a:xfrm>
            <a:off x="457200" y="1772816"/>
            <a:ext cx="8229600" cy="4353347"/>
          </a:xfrm>
        </p:spPr>
        <p:txBody>
          <a:bodyPr>
            <a:normAutofit fontScale="92500" lnSpcReduction="10000"/>
          </a:bodyPr>
          <a:lstStyle/>
          <a:p>
            <a:r>
              <a:rPr lang="de-AT" i="1" dirty="0" smtClean="0"/>
              <a:t>Kernidee: </a:t>
            </a:r>
            <a:r>
              <a:rPr lang="de-AT" dirty="0" smtClean="0"/>
              <a:t>Zahlen helfen uns, eine Menge zu messen!</a:t>
            </a:r>
          </a:p>
          <a:p>
            <a:r>
              <a:rPr lang="de-AT" i="1" dirty="0" smtClean="0"/>
              <a:t>Kernfrage: </a:t>
            </a:r>
            <a:r>
              <a:rPr lang="de-AT" dirty="0" smtClean="0"/>
              <a:t>Wie viel?</a:t>
            </a:r>
          </a:p>
          <a:p>
            <a:pPr lvl="1"/>
            <a:r>
              <a:rPr lang="de-AT" dirty="0" smtClean="0"/>
              <a:t>Wie können wir Dinge zählen?</a:t>
            </a:r>
          </a:p>
          <a:p>
            <a:pPr lvl="1"/>
            <a:r>
              <a:rPr lang="de-AT" dirty="0" smtClean="0"/>
              <a:t>Wie können wir Mengen messen?</a:t>
            </a:r>
          </a:p>
          <a:p>
            <a:r>
              <a:rPr lang="de-AT" i="1" dirty="0" smtClean="0"/>
              <a:t>Langfristiges Ziel: </a:t>
            </a:r>
            <a:r>
              <a:rPr lang="de-AT" dirty="0" smtClean="0"/>
              <a:t>Die Lernenden werden</a:t>
            </a:r>
          </a:p>
          <a:p>
            <a:pPr lvl="1"/>
            <a:r>
              <a:rPr lang="de-AT" dirty="0" smtClean="0"/>
              <a:t>mathematische Begriffe und Zugänge kennen,</a:t>
            </a:r>
          </a:p>
          <a:p>
            <a:pPr lvl="1"/>
            <a:r>
              <a:rPr lang="de-AT" dirty="0" smtClean="0"/>
              <a:t>quantitative Beziehung mit Zahlen beschreiben,</a:t>
            </a:r>
          </a:p>
          <a:p>
            <a:pPr lvl="1"/>
            <a:r>
              <a:rPr lang="de-AT" dirty="0" smtClean="0"/>
              <a:t>flexibel und fließend mit Zahlen Quantitäten kalkulieren,</a:t>
            </a:r>
          </a:p>
          <a:p>
            <a:pPr lvl="1"/>
            <a:r>
              <a:rPr lang="de-AT" dirty="0" smtClean="0"/>
              <a:t>Quantitäten einschätzen, </a:t>
            </a:r>
          </a:p>
          <a:p>
            <a:pPr>
              <a:buNone/>
            </a:pPr>
            <a:r>
              <a:rPr lang="de-AT" dirty="0" smtClean="0"/>
              <a:t>	damit sie auf lange Sicht in der Lage sind, eigenständig quantitätsbezogene Probleme im Alltag zu lösen.</a:t>
            </a:r>
          </a:p>
        </p:txBody>
      </p:sp>
      <p:pic>
        <p:nvPicPr>
          <p:cNvPr id="11266" name="Picture 2" descr="Quant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47" y="0"/>
            <a:ext cx="2363753"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01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i="1" dirty="0" smtClean="0"/>
              <a:t>Wie viel?</a:t>
            </a:r>
            <a:endParaRPr lang="de-AT" i="1" dirty="0"/>
          </a:p>
        </p:txBody>
      </p:sp>
      <p:sp>
        <p:nvSpPr>
          <p:cNvPr id="3" name="Inhaltsplatzhalter 2"/>
          <p:cNvSpPr>
            <a:spLocks noGrp="1"/>
          </p:cNvSpPr>
          <p:nvPr>
            <p:ph idx="1"/>
          </p:nvPr>
        </p:nvSpPr>
        <p:spPr>
          <a:xfrm>
            <a:off x="611560" y="1772816"/>
            <a:ext cx="8075240" cy="4353347"/>
          </a:xfrm>
        </p:spPr>
        <p:txBody>
          <a:bodyPr>
            <a:normAutofit/>
          </a:bodyPr>
          <a:lstStyle/>
          <a:p>
            <a:pPr marL="0" indent="0">
              <a:buNone/>
            </a:pPr>
            <a:r>
              <a:rPr lang="de-AT" dirty="0" smtClean="0"/>
              <a:t>Wie kann ich die Menge messen?</a:t>
            </a:r>
          </a:p>
          <a:p>
            <a:r>
              <a:rPr lang="de-AT" dirty="0" smtClean="0"/>
              <a:t>Reiskörner zählen?</a:t>
            </a:r>
          </a:p>
          <a:p>
            <a:r>
              <a:rPr lang="de-AT" dirty="0" smtClean="0"/>
              <a:t>Messeinheit „eine Hand voll“?</a:t>
            </a:r>
          </a:p>
          <a:p>
            <a:r>
              <a:rPr lang="de-AT" dirty="0" smtClean="0"/>
              <a:t>Messeinheit „eine Tasse“?</a:t>
            </a:r>
          </a:p>
          <a:p>
            <a:r>
              <a:rPr lang="de-AT" dirty="0" smtClean="0"/>
              <a:t>Messeinheit „ein Gramm“?</a:t>
            </a:r>
          </a:p>
        </p:txBody>
      </p:sp>
      <p:pic>
        <p:nvPicPr>
          <p:cNvPr id="11266" name="Picture 2" descr="Quant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47" y="0"/>
            <a:ext cx="2363753" cy="1772816"/>
          </a:xfrm>
          <a:prstGeom prst="rect">
            <a:avLst/>
          </a:prstGeom>
          <a:noFill/>
          <a:extLst>
            <a:ext uri="{909E8E84-426E-40DD-AFC4-6F175D3DCCD1}">
              <a14:hiddenFill xmlns:a14="http://schemas.microsoft.com/office/drawing/2010/main">
                <a:solidFill>
                  <a:srgbClr val="FFFFFF"/>
                </a:solidFill>
              </a14:hiddenFill>
            </a:ext>
          </a:extLst>
        </p:spPr>
      </p:pic>
      <p:sp>
        <p:nvSpPr>
          <p:cNvPr id="5" name="Abgerundetes Rechteck 4"/>
          <p:cNvSpPr/>
          <p:nvPr/>
        </p:nvSpPr>
        <p:spPr>
          <a:xfrm>
            <a:off x="3203848" y="4437111"/>
            <a:ext cx="5760640" cy="2254845"/>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72000" tIns="72000" rIns="72000" bIns="72000" anchor="ctr"/>
          <a:lstStyle/>
          <a:p>
            <a:pPr algn="ctr">
              <a:defRPr/>
            </a:pPr>
            <a:r>
              <a:rPr lang="de-AT" sz="4000" b="1" dirty="0" smtClean="0">
                <a:solidFill>
                  <a:schemeClr val="bg1">
                    <a:lumMod val="20000"/>
                    <a:lumOff val="80000"/>
                  </a:schemeClr>
                </a:solidFill>
                <a:latin typeface="TheSansCorrespondence" pitchFamily="34" charset="0"/>
              </a:rPr>
              <a:t>Die Fragen sind Kern, nicht der Stoff!</a:t>
            </a:r>
            <a:endParaRPr lang="de-AT" sz="4000" b="1" dirty="0">
              <a:solidFill>
                <a:schemeClr val="bg1">
                  <a:lumMod val="20000"/>
                  <a:lumOff val="80000"/>
                </a:schemeClr>
              </a:solidFill>
              <a:latin typeface="TheSansCorrespondence" pitchFamily="34" charset="0"/>
            </a:endParaRPr>
          </a:p>
        </p:txBody>
      </p:sp>
    </p:spTree>
    <p:extLst>
      <p:ext uri="{BB962C8B-B14F-4D97-AF65-F5344CB8AC3E}">
        <p14:creationId xmlns:p14="http://schemas.microsoft.com/office/powerpoint/2010/main" val="38574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Lernziele</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195425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60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Von der Leidenschaft her</a:t>
            </a:r>
            <a:endParaRPr lang="de-AT" dirty="0"/>
          </a:p>
        </p:txBody>
      </p:sp>
      <p:pic>
        <p:nvPicPr>
          <p:cNvPr id="3" name="Grafik 2" descr="1910201038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39"/>
            <a:ext cx="4896544" cy="652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32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571500" y="642938"/>
            <a:ext cx="7500938" cy="758825"/>
          </a:xfrm>
        </p:spPr>
        <p:txBody>
          <a:bodyPr/>
          <a:lstStyle/>
          <a:p>
            <a:pPr eaLnBrk="1" hangingPunct="1"/>
            <a:r>
              <a:rPr lang="de-AT" smtClean="0"/>
              <a:t>Alfred Schirlbauer zum Inhalt</a:t>
            </a:r>
          </a:p>
        </p:txBody>
      </p:sp>
      <p:sp>
        <p:nvSpPr>
          <p:cNvPr id="3" name="Inhaltsplatzhalter 2"/>
          <p:cNvSpPr>
            <a:spLocks noGrp="1"/>
          </p:cNvSpPr>
          <p:nvPr>
            <p:ph sz="quarter" idx="1"/>
          </p:nvPr>
        </p:nvSpPr>
        <p:spPr>
          <a:xfrm>
            <a:off x="428625" y="1785938"/>
            <a:ext cx="8215313" cy="4572000"/>
          </a:xfrm>
        </p:spPr>
        <p:txBody>
          <a:bodyPr/>
          <a:lstStyle/>
          <a:p>
            <a:pPr eaLnBrk="1" hangingPunct="1">
              <a:buFont typeface="Wingdings 2" pitchFamily="18" charset="2"/>
              <a:buNone/>
              <a:defRPr/>
            </a:pPr>
            <a:r>
              <a:rPr lang="de-AT" sz="2000" dirty="0" smtClean="0">
                <a:latin typeface="+mn-lt"/>
              </a:rPr>
              <a:t>	„Inhalte: Das Wort ist in der Tat fatal. Es ist irreführend. Die Körper/Raum-Metaphorik, in welcher das harmlos scheinende Wörtchen zu uns spricht, induziert nämlich Vorstellungen und ganze Vorstellungsketten, Begriffskombinationen und Gedankenkonstruktionen, welche die Didaktik in die Irre führen können und ja auch tatsächlich in die Irre führten. Diese Irrwege sind uns aus der Geschichte allzu bekannt. Da man Inhalte in Behälter füllen kann, stell sich für manche das Lernen als Dosierungsproblem dar. Da man sie verpacken kann, wird Didaktik vielfach als Kunstlehre von der Verpackung sperriger Gegenstände ausgelegt. Da Inhalte auch schwer bzw. leicht sind, handelt man sich in dieser Vorstellungsspur auch die Irrlehre von schweren bzw. leichten Aufgaben ein. Und da man Inhalte auch von A nach B transferieren kann, wird Didaktik mitunter zu einem Transportproblem und die Tätigkeit des Lehrers zu der eines Zwischenhändlers und Agenten der Vermittlung.“</a:t>
            </a:r>
            <a:endParaRPr lang="de-AT" sz="2000" dirty="0">
              <a:latin typeface="+mn-lt"/>
            </a:endParaRPr>
          </a:p>
        </p:txBody>
      </p:sp>
    </p:spTree>
    <p:extLst>
      <p:ext uri="{BB962C8B-B14F-4D97-AF65-F5344CB8AC3E}">
        <p14:creationId xmlns:p14="http://schemas.microsoft.com/office/powerpoint/2010/main" val="3281887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67545" y="404664"/>
            <a:ext cx="6120680" cy="631825"/>
          </a:xfrm>
        </p:spPr>
        <p:txBody>
          <a:bodyPr/>
          <a:lstStyle/>
          <a:p>
            <a:r>
              <a:rPr lang="de-AT" sz="2000" dirty="0" smtClean="0"/>
              <a:t>Für eine neue Zusammensetzung (das Was) und Umsetzung (das Wie) eines kompetenzorientierten Unterrichts, hilft es, über </a:t>
            </a:r>
            <a:r>
              <a:rPr lang="de-AT" sz="2000" i="1" dirty="0" smtClean="0"/>
              <a:t>Sachverhalte</a:t>
            </a:r>
            <a:r>
              <a:rPr lang="de-AT" sz="2000" dirty="0" smtClean="0"/>
              <a:t> statt Inhalte Gedanken zu machen.</a:t>
            </a:r>
          </a:p>
        </p:txBody>
      </p:sp>
      <p:sp>
        <p:nvSpPr>
          <p:cNvPr id="23555" name="Textplatzhalter 4"/>
          <p:cNvSpPr>
            <a:spLocks noGrp="1"/>
          </p:cNvSpPr>
          <p:nvPr>
            <p:ph type="body" idx="1"/>
          </p:nvPr>
        </p:nvSpPr>
        <p:spPr>
          <a:xfrm>
            <a:off x="642938" y="1357313"/>
            <a:ext cx="3854450" cy="639762"/>
          </a:xfrm>
        </p:spPr>
        <p:txBody>
          <a:bodyPr/>
          <a:lstStyle/>
          <a:p>
            <a:r>
              <a:rPr lang="de-AT" smtClean="0"/>
              <a:t>Inhalte</a:t>
            </a:r>
          </a:p>
        </p:txBody>
      </p:sp>
      <p:sp>
        <p:nvSpPr>
          <p:cNvPr id="23556" name="Inhaltsplatzhalter 2"/>
          <p:cNvSpPr>
            <a:spLocks noGrp="1"/>
          </p:cNvSpPr>
          <p:nvPr>
            <p:ph sz="half" idx="2"/>
          </p:nvPr>
        </p:nvSpPr>
        <p:spPr>
          <a:xfrm>
            <a:off x="457200" y="1997075"/>
            <a:ext cx="4040188" cy="3840163"/>
          </a:xfrm>
        </p:spPr>
        <p:txBody>
          <a:bodyPr/>
          <a:lstStyle/>
          <a:p>
            <a:r>
              <a:rPr lang="de-AT" sz="1800" smtClean="0"/>
              <a:t>Schüler/innen sind Behälter für Inhalte, worüber sie „bescheid wissen“ sollen </a:t>
            </a:r>
          </a:p>
          <a:p>
            <a:r>
              <a:rPr lang="de-AT" sz="1800" smtClean="0"/>
              <a:t>der Unterricht orientiert sich an Stoff</a:t>
            </a:r>
          </a:p>
          <a:p>
            <a:r>
              <a:rPr lang="de-AT" sz="1800" smtClean="0"/>
              <a:t>Wissen &amp; Können sind vom realen Kontext abgekoppelt</a:t>
            </a:r>
          </a:p>
          <a:p>
            <a:r>
              <a:rPr lang="de-AT" sz="1800" smtClean="0"/>
              <a:t>Die Lehrperson hat ein Pensum oder Kanon im Blick, nimmt die Rolle eines Vermittlers, einer Vermittlerin ein</a:t>
            </a:r>
          </a:p>
          <a:p>
            <a:r>
              <a:rPr lang="de-AT" sz="1800" smtClean="0"/>
              <a:t>Wissen &amp; Können werden bei Prüfungen wiedergegeben</a:t>
            </a:r>
          </a:p>
          <a:p>
            <a:r>
              <a:rPr lang="de-AT" sz="1800" smtClean="0"/>
              <a:t>Erfolg besteht aus Grad der Korrektheit bei der Wiedergabe</a:t>
            </a:r>
          </a:p>
        </p:txBody>
      </p:sp>
      <p:sp>
        <p:nvSpPr>
          <p:cNvPr id="23557" name="Textplatzhalter 5"/>
          <p:cNvSpPr>
            <a:spLocks noGrp="1"/>
          </p:cNvSpPr>
          <p:nvPr>
            <p:ph type="body" sz="quarter" idx="3"/>
          </p:nvPr>
        </p:nvSpPr>
        <p:spPr>
          <a:xfrm>
            <a:off x="4645025" y="1357313"/>
            <a:ext cx="3856038" cy="639762"/>
          </a:xfrm>
        </p:spPr>
        <p:txBody>
          <a:bodyPr/>
          <a:lstStyle/>
          <a:p>
            <a:r>
              <a:rPr lang="de-AT" smtClean="0"/>
              <a:t>Sachverhalte </a:t>
            </a:r>
          </a:p>
        </p:txBody>
      </p:sp>
      <p:sp>
        <p:nvSpPr>
          <p:cNvPr id="23558" name="Inhaltsplatzhalter 6"/>
          <p:cNvSpPr>
            <a:spLocks noGrp="1"/>
          </p:cNvSpPr>
          <p:nvPr>
            <p:ph sz="quarter" idx="4"/>
          </p:nvPr>
        </p:nvSpPr>
        <p:spPr>
          <a:xfrm>
            <a:off x="4645025" y="1997075"/>
            <a:ext cx="4041775" cy="3840163"/>
          </a:xfrm>
        </p:spPr>
        <p:txBody>
          <a:bodyPr/>
          <a:lstStyle/>
          <a:p>
            <a:r>
              <a:rPr lang="de-AT" sz="1800" dirty="0" smtClean="0"/>
              <a:t>die Schüler/innen bilden eine fachliche Disposition, stehen in einem bestimmten Verhältnis zur Welt, tragen fachliche Brille</a:t>
            </a:r>
          </a:p>
          <a:p>
            <a:r>
              <a:rPr lang="de-AT" sz="1800" dirty="0" smtClean="0"/>
              <a:t>der Unterricht orientiert sich an Kompetenz und hat sie im Blick</a:t>
            </a:r>
          </a:p>
          <a:p>
            <a:r>
              <a:rPr lang="de-AT" sz="1800" dirty="0" smtClean="0"/>
              <a:t>Wissen &amp; Können sind kontextgebunden, Handlungs-situationen sind Basis für Lernen</a:t>
            </a:r>
          </a:p>
          <a:p>
            <a:r>
              <a:rPr lang="de-AT" sz="1800" dirty="0" smtClean="0"/>
              <a:t>Die Lehrperson ist Vorbild als Fachexperte, Fachexpertin</a:t>
            </a:r>
          </a:p>
          <a:p>
            <a:r>
              <a:rPr lang="de-AT" sz="1800" dirty="0" smtClean="0"/>
              <a:t>Probleme werden gestellt, um Kompetenz zu entwickeln &amp; sichtbar zu machen</a:t>
            </a:r>
          </a:p>
          <a:p>
            <a:r>
              <a:rPr lang="de-AT" sz="1800" dirty="0" smtClean="0"/>
              <a:t>Erfolg besteht aus Grad des Transfers bei neuartigen Aufgaben </a:t>
            </a:r>
          </a:p>
          <a:p>
            <a:endParaRPr lang="de-AT" sz="1800" dirty="0" smtClean="0"/>
          </a:p>
        </p:txBody>
      </p:sp>
    </p:spTree>
    <p:extLst>
      <p:ext uri="{BB962C8B-B14F-4D97-AF65-F5344CB8AC3E}">
        <p14:creationId xmlns:p14="http://schemas.microsoft.com/office/powerpoint/2010/main" val="2630812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714375" y="642938"/>
            <a:ext cx="7643813" cy="758825"/>
          </a:xfrm>
        </p:spPr>
        <p:txBody>
          <a:bodyPr/>
          <a:lstStyle/>
          <a:p>
            <a:pPr eaLnBrk="1" hangingPunct="1"/>
            <a:r>
              <a:rPr lang="de-AT" smtClean="0"/>
              <a:t>Kompetenz ist das Zusammenspiel von…</a:t>
            </a:r>
          </a:p>
        </p:txBody>
      </p:sp>
      <p:graphicFrame>
        <p:nvGraphicFramePr>
          <p:cNvPr id="3" name="Diagramm 2"/>
          <p:cNvGraphicFramePr/>
          <p:nvPr/>
        </p:nvGraphicFramePr>
        <p:xfrm>
          <a:off x="1500166" y="14287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500063" y="5429250"/>
            <a:ext cx="8429625" cy="1016000"/>
          </a:xfrm>
          <a:prstGeom prst="rect">
            <a:avLst/>
          </a:prstGeom>
          <a:noFill/>
        </p:spPr>
        <p:txBody>
          <a:bodyPr>
            <a:spAutoFit/>
          </a:bodyPr>
          <a:lstStyle/>
          <a:p>
            <a:pPr>
              <a:defRPr/>
            </a:pPr>
            <a:r>
              <a:rPr lang="de-AT" sz="3000" dirty="0">
                <a:solidFill>
                  <a:schemeClr val="tx1">
                    <a:lumMod val="50000"/>
                  </a:schemeClr>
                </a:solidFill>
                <a:latin typeface="Trebuchet MS" pitchFamily="34" charset="0"/>
              </a:rPr>
              <a:t>…die uns zur Verfügung sind, damit wir in neuen Situationen eigenständig handeln können.</a:t>
            </a:r>
          </a:p>
        </p:txBody>
      </p:sp>
    </p:spTree>
    <p:extLst>
      <p:ext uri="{BB962C8B-B14F-4D97-AF65-F5344CB8AC3E}">
        <p14:creationId xmlns:p14="http://schemas.microsoft.com/office/powerpoint/2010/main" val="3432813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allforbig.com/wp-content/uploads/2011/10/soopsori_cakeset04_1.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48"/>
          <a:stretch/>
        </p:blipFill>
        <p:spPr bwMode="auto">
          <a:xfrm>
            <a:off x="2915816" y="4475697"/>
            <a:ext cx="3324225" cy="197763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AT" dirty="0" smtClean="0"/>
              <a:t>Globale vs. spezifische Kernideen</a:t>
            </a:r>
            <a:endParaRPr lang="de-AT" dirty="0"/>
          </a:p>
        </p:txBody>
      </p:sp>
      <p:sp>
        <p:nvSpPr>
          <p:cNvPr id="4" name="Textplatzhalter 3"/>
          <p:cNvSpPr>
            <a:spLocks noGrp="1"/>
          </p:cNvSpPr>
          <p:nvPr>
            <p:ph type="body" idx="1"/>
          </p:nvPr>
        </p:nvSpPr>
        <p:spPr/>
        <p:txBody>
          <a:bodyPr/>
          <a:lstStyle/>
          <a:p>
            <a:r>
              <a:rPr lang="de-AT" dirty="0" smtClean="0"/>
              <a:t>Global</a:t>
            </a:r>
            <a:endParaRPr lang="de-AT" dirty="0"/>
          </a:p>
        </p:txBody>
      </p:sp>
      <p:sp>
        <p:nvSpPr>
          <p:cNvPr id="5" name="Inhaltsplatzhalter 4"/>
          <p:cNvSpPr>
            <a:spLocks noGrp="1"/>
          </p:cNvSpPr>
          <p:nvPr>
            <p:ph sz="half" idx="2"/>
          </p:nvPr>
        </p:nvSpPr>
        <p:spPr/>
        <p:txBody>
          <a:bodyPr/>
          <a:lstStyle/>
          <a:p>
            <a:r>
              <a:rPr lang="de-AT" dirty="0" smtClean="0"/>
              <a:t>Mathematik ist Kommunikationsmittel.</a:t>
            </a:r>
          </a:p>
          <a:p>
            <a:r>
              <a:rPr lang="de-AT" dirty="0" smtClean="0"/>
              <a:t>Mathematik ist Darstellungsmittel.</a:t>
            </a:r>
          </a:p>
          <a:p>
            <a:r>
              <a:rPr lang="de-AT" dirty="0" smtClean="0"/>
              <a:t>Mathematik ist Mittel zum Zweck.</a:t>
            </a:r>
            <a:endParaRPr lang="de-AT" dirty="0"/>
          </a:p>
        </p:txBody>
      </p:sp>
      <p:sp>
        <p:nvSpPr>
          <p:cNvPr id="6" name="Textplatzhalter 5"/>
          <p:cNvSpPr>
            <a:spLocks noGrp="1"/>
          </p:cNvSpPr>
          <p:nvPr>
            <p:ph type="body" sz="quarter" idx="3"/>
          </p:nvPr>
        </p:nvSpPr>
        <p:spPr/>
        <p:txBody>
          <a:bodyPr/>
          <a:lstStyle/>
          <a:p>
            <a:r>
              <a:rPr lang="de-AT" dirty="0" smtClean="0"/>
              <a:t>Themenspezifisch</a:t>
            </a:r>
            <a:endParaRPr lang="de-AT" dirty="0"/>
          </a:p>
        </p:txBody>
      </p:sp>
      <p:sp>
        <p:nvSpPr>
          <p:cNvPr id="7" name="Inhaltsplatzhalter 6"/>
          <p:cNvSpPr>
            <a:spLocks noGrp="1"/>
          </p:cNvSpPr>
          <p:nvPr>
            <p:ph sz="quarter" idx="4"/>
          </p:nvPr>
        </p:nvSpPr>
        <p:spPr/>
        <p:txBody>
          <a:bodyPr/>
          <a:lstStyle/>
          <a:p>
            <a:r>
              <a:rPr lang="de-AT" dirty="0"/>
              <a:t>Das Ganze ist teilbar.</a:t>
            </a:r>
          </a:p>
          <a:p>
            <a:r>
              <a:rPr lang="de-AT" dirty="0" smtClean="0"/>
              <a:t>Brüche sind Teile vom Ganzen.</a:t>
            </a:r>
          </a:p>
          <a:p>
            <a:r>
              <a:rPr lang="de-AT" dirty="0" smtClean="0"/>
              <a:t>Das Ganze wird durch die Gesamtzahl der Teile definiert.</a:t>
            </a:r>
          </a:p>
        </p:txBody>
      </p:sp>
      <p:sp>
        <p:nvSpPr>
          <p:cNvPr id="8" name="Textfeld 7"/>
          <p:cNvSpPr txBox="1"/>
          <p:nvPr/>
        </p:nvSpPr>
        <p:spPr>
          <a:xfrm>
            <a:off x="1979712" y="2708920"/>
            <a:ext cx="5688632" cy="181588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AT" sz="2800" dirty="0" smtClean="0">
                <a:latin typeface="TheSansCorrespondence" pitchFamily="34" charset="0"/>
              </a:rPr>
              <a:t>Kernfragen:</a:t>
            </a:r>
          </a:p>
          <a:p>
            <a:r>
              <a:rPr lang="de-AT" sz="2800" dirty="0" smtClean="0">
                <a:latin typeface="TheSansCorrespondence" pitchFamily="34" charset="0"/>
              </a:rPr>
              <a:t>Wie viele Teile gibt es?</a:t>
            </a:r>
          </a:p>
          <a:p>
            <a:r>
              <a:rPr lang="de-AT" sz="2800" dirty="0" smtClean="0">
                <a:latin typeface="TheSansCorrespondence" pitchFamily="34" charset="0"/>
              </a:rPr>
              <a:t>Wie groß ist der Teil vom Ganzen?</a:t>
            </a:r>
          </a:p>
          <a:p>
            <a:r>
              <a:rPr lang="de-AT" sz="2800" dirty="0" smtClean="0">
                <a:latin typeface="TheSansCorrespondence" pitchFamily="34" charset="0"/>
              </a:rPr>
              <a:t>Was ist der gemeinsame Nenner?</a:t>
            </a:r>
            <a:endParaRPr lang="de-AT" sz="2800" dirty="0">
              <a:latin typeface="TheSansCorrespondence" pitchFamily="34" charset="0"/>
            </a:endParaRPr>
          </a:p>
        </p:txBody>
      </p:sp>
    </p:spTree>
    <p:extLst>
      <p:ext uri="{BB962C8B-B14F-4D97-AF65-F5344CB8AC3E}">
        <p14:creationId xmlns:p14="http://schemas.microsoft.com/office/powerpoint/2010/main" val="3583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Im Zeitalter der Kompetenzorientierung…</a:t>
            </a:r>
            <a:endParaRPr lang="de-AT" dirty="0"/>
          </a:p>
        </p:txBody>
      </p:sp>
      <p:sp>
        <p:nvSpPr>
          <p:cNvPr id="3" name="Inhaltsplatzhalter 2"/>
          <p:cNvSpPr>
            <a:spLocks noGrp="1"/>
          </p:cNvSpPr>
          <p:nvPr>
            <p:ph idx="1"/>
          </p:nvPr>
        </p:nvSpPr>
        <p:spPr/>
        <p:txBody>
          <a:bodyPr/>
          <a:lstStyle/>
          <a:p>
            <a:pPr marL="0" indent="0">
              <a:buNone/>
            </a:pPr>
            <a:r>
              <a:rPr lang="de-AT" dirty="0" smtClean="0"/>
              <a:t>… hilft es, von einer (</a:t>
            </a:r>
            <a:r>
              <a:rPr lang="de-AT" dirty="0" err="1" smtClean="0"/>
              <a:t>Handlungs</a:t>
            </a:r>
            <a:r>
              <a:rPr lang="de-AT" dirty="0" smtClean="0"/>
              <a:t>)Situation auszugehen.</a:t>
            </a:r>
          </a:p>
          <a:p>
            <a:r>
              <a:rPr lang="de-AT" dirty="0" smtClean="0"/>
              <a:t>Wo? </a:t>
            </a:r>
          </a:p>
          <a:p>
            <a:r>
              <a:rPr lang="de-AT" dirty="0" smtClean="0"/>
              <a:t>Was ist los? Worum geht‘s?</a:t>
            </a:r>
          </a:p>
          <a:p>
            <a:r>
              <a:rPr lang="de-AT" dirty="0" smtClean="0"/>
              <a:t>Wer ist involviert? In welcher Rolle?</a:t>
            </a:r>
          </a:p>
          <a:p>
            <a:r>
              <a:rPr lang="de-AT" dirty="0" smtClean="0"/>
              <a:t>Was ist meine Rolle?</a:t>
            </a:r>
          </a:p>
          <a:p>
            <a:r>
              <a:rPr lang="de-AT" dirty="0" smtClean="0"/>
              <a:t>Was ist der Handlungsbedarf?</a:t>
            </a:r>
          </a:p>
          <a:p>
            <a:r>
              <a:rPr lang="de-AT" dirty="0" smtClean="0"/>
              <a:t>Wie schaut Erfolg aus?</a:t>
            </a:r>
            <a:endParaRPr lang="de-AT" dirty="0"/>
          </a:p>
        </p:txBody>
      </p:sp>
      <p:pic>
        <p:nvPicPr>
          <p:cNvPr id="4" name="Picture 2" descr="https://encrypted-tbn2.gstatic.com/images?q=tbn:ANd9GcRPony3QAljqedhCGkdYtNnPG1SZG2oaQO7_EA8EpOIi6Ntz38Jh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60571" y="2204864"/>
            <a:ext cx="2687782" cy="144015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p:cNvGrpSpPr/>
          <p:nvPr/>
        </p:nvGrpSpPr>
        <p:grpSpPr>
          <a:xfrm>
            <a:off x="5568255" y="4288570"/>
            <a:ext cx="3324225" cy="2495551"/>
            <a:chOff x="3131840" y="2397248"/>
            <a:chExt cx="3324225" cy="2495551"/>
          </a:xfrm>
        </p:grpSpPr>
        <p:pic>
          <p:nvPicPr>
            <p:cNvPr id="10242" name="Picture 2" descr="https://encrypted-tbn2.gstatic.com/images?q=tbn:ANd9GcSDSOOnaKwv8sIqvmURLFmzSnroemgDB2AzcnJl0hacZ7pEOY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397248"/>
              <a:ext cx="3324225" cy="2495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rot="21197226">
              <a:off x="3852817" y="2596263"/>
              <a:ext cx="1882269" cy="1938992"/>
            </a:xfrm>
            <a:prstGeom prst="rect">
              <a:avLst/>
            </a:prstGeom>
            <a:noFill/>
            <a:ln>
              <a:noFill/>
            </a:ln>
          </p:spPr>
          <p:txBody>
            <a:bodyPr wrap="square" rtlCol="0">
              <a:spAutoFit/>
            </a:bodyPr>
            <a:lstStyle/>
            <a:p>
              <a:pPr algn="ctr"/>
              <a:r>
                <a:rPr lang="de-AT" sz="2400" dirty="0">
                  <a:latin typeface="Ziggy Zoe" pitchFamily="2" charset="0"/>
                </a:rPr>
                <a:t>Sorry I </a:t>
              </a:r>
              <a:r>
                <a:rPr lang="de-AT" sz="2400" dirty="0" err="1">
                  <a:latin typeface="Ziggy Zoe" pitchFamily="2" charset="0"/>
                </a:rPr>
                <a:t>missed</a:t>
              </a:r>
              <a:r>
                <a:rPr lang="de-AT" sz="2400" dirty="0">
                  <a:latin typeface="Ziggy Zoe" pitchFamily="2" charset="0"/>
                </a:rPr>
                <a:t> </a:t>
              </a:r>
              <a:r>
                <a:rPr lang="de-AT" sz="2400" dirty="0" err="1">
                  <a:latin typeface="Ziggy Zoe" pitchFamily="2" charset="0"/>
                </a:rPr>
                <a:t>you</a:t>
              </a:r>
              <a:r>
                <a:rPr lang="de-AT" sz="2400" dirty="0">
                  <a:latin typeface="Ziggy Zoe" pitchFamily="2" charset="0"/>
                </a:rPr>
                <a:t>. </a:t>
              </a:r>
              <a:r>
                <a:rPr lang="de-AT" sz="2400" dirty="0" err="1" smtClean="0">
                  <a:latin typeface="Ziggy Zoe" pitchFamily="2" charset="0"/>
                </a:rPr>
                <a:t>Had</a:t>
              </a:r>
              <a:r>
                <a:rPr lang="de-AT" sz="2400" dirty="0" smtClean="0">
                  <a:latin typeface="Ziggy Zoe" pitchFamily="2" charset="0"/>
                </a:rPr>
                <a:t> </a:t>
              </a:r>
              <a:r>
                <a:rPr lang="de-AT" sz="2400" dirty="0" err="1">
                  <a:latin typeface="Ziggy Zoe" pitchFamily="2" charset="0"/>
                </a:rPr>
                <a:t>to</a:t>
              </a:r>
              <a:r>
                <a:rPr lang="de-AT" sz="2400" dirty="0">
                  <a:latin typeface="Ziggy Zoe" pitchFamily="2" charset="0"/>
                </a:rPr>
                <a:t> </a:t>
              </a:r>
              <a:r>
                <a:rPr lang="de-AT" sz="2400" dirty="0" err="1">
                  <a:latin typeface="Ziggy Zoe" pitchFamily="2" charset="0"/>
                </a:rPr>
                <a:t>leave</a:t>
              </a:r>
              <a:r>
                <a:rPr lang="de-AT" sz="2400" dirty="0">
                  <a:latin typeface="Ziggy Zoe" pitchFamily="2" charset="0"/>
                </a:rPr>
                <a:t> in a </a:t>
              </a:r>
              <a:r>
                <a:rPr lang="de-AT" sz="2400" dirty="0" err="1">
                  <a:latin typeface="Ziggy Zoe" pitchFamily="2" charset="0"/>
                </a:rPr>
                <a:t>rush</a:t>
              </a:r>
              <a:r>
                <a:rPr lang="de-AT" sz="2400" dirty="0">
                  <a:latin typeface="Ziggy Zoe" pitchFamily="2" charset="0"/>
                </a:rPr>
                <a:t> – </a:t>
              </a:r>
              <a:r>
                <a:rPr lang="de-AT" sz="2400" dirty="0" err="1" smtClean="0">
                  <a:latin typeface="Ziggy Zoe" pitchFamily="2" charset="0"/>
                </a:rPr>
                <a:t>sister</a:t>
              </a:r>
              <a:r>
                <a:rPr lang="de-AT" sz="2400" dirty="0" smtClean="0">
                  <a:latin typeface="Ziggy Zoe" pitchFamily="2" charset="0"/>
                </a:rPr>
                <a:t> </a:t>
              </a:r>
              <a:r>
                <a:rPr lang="de-AT" sz="2400" dirty="0" err="1">
                  <a:latin typeface="Ziggy Zoe" pitchFamily="2" charset="0"/>
                </a:rPr>
                <a:t>is</a:t>
              </a:r>
              <a:r>
                <a:rPr lang="de-AT" sz="2400" dirty="0">
                  <a:latin typeface="Ziggy Zoe" pitchFamily="2" charset="0"/>
                </a:rPr>
                <a:t> </a:t>
              </a:r>
              <a:r>
                <a:rPr lang="de-AT" sz="2400" dirty="0" err="1">
                  <a:latin typeface="Ziggy Zoe" pitchFamily="2" charset="0"/>
                </a:rPr>
                <a:t>having</a:t>
              </a:r>
              <a:r>
                <a:rPr lang="de-AT" sz="2400" dirty="0">
                  <a:latin typeface="Ziggy Zoe" pitchFamily="2" charset="0"/>
                </a:rPr>
                <a:t> her </a:t>
              </a:r>
              <a:r>
                <a:rPr lang="de-AT" sz="2400" dirty="0" err="1">
                  <a:latin typeface="Ziggy Zoe" pitchFamily="2" charset="0"/>
                </a:rPr>
                <a:t>baby</a:t>
              </a:r>
              <a:r>
                <a:rPr lang="de-AT" sz="2400" dirty="0">
                  <a:latin typeface="Ziggy Zoe" pitchFamily="2" charset="0"/>
                </a:rPr>
                <a:t>! Will </a:t>
              </a:r>
              <a:r>
                <a:rPr lang="de-AT" sz="2400" dirty="0" err="1" smtClean="0">
                  <a:latin typeface="Ziggy Zoe" pitchFamily="2" charset="0"/>
                </a:rPr>
                <a:t>call</a:t>
              </a:r>
              <a:r>
                <a:rPr lang="de-AT" sz="2400" dirty="0" smtClean="0">
                  <a:latin typeface="Ziggy Zoe" pitchFamily="2" charset="0"/>
                </a:rPr>
                <a:t>!</a:t>
              </a:r>
              <a:endParaRPr lang="de-AT" sz="2400" dirty="0">
                <a:latin typeface="Ziggy Zoe" pitchFamily="2" charset="0"/>
              </a:endParaRPr>
            </a:p>
          </p:txBody>
        </p:sp>
      </p:grpSp>
    </p:spTree>
    <p:extLst>
      <p:ext uri="{BB962C8B-B14F-4D97-AF65-F5344CB8AC3E}">
        <p14:creationId xmlns:p14="http://schemas.microsoft.com/office/powerpoint/2010/main" val="685397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AT" smtClean="0"/>
              <a:t>Was ist eine Situation?</a:t>
            </a:r>
          </a:p>
        </p:txBody>
      </p:sp>
      <p:sp>
        <p:nvSpPr>
          <p:cNvPr id="3" name="Inhaltsplatzhalter 2"/>
          <p:cNvSpPr>
            <a:spLocks noGrp="1"/>
          </p:cNvSpPr>
          <p:nvPr>
            <p:ph idx="1"/>
          </p:nvPr>
        </p:nvSpPr>
        <p:spPr>
          <a:xfrm>
            <a:off x="714375" y="2000250"/>
            <a:ext cx="7929563" cy="4357688"/>
          </a:xfrm>
        </p:spPr>
        <p:txBody>
          <a:bodyPr/>
          <a:lstStyle/>
          <a:p>
            <a:pPr>
              <a:defRPr/>
            </a:pPr>
            <a:r>
              <a:rPr lang="de-AT" dirty="0" smtClean="0"/>
              <a:t>Eine Person trifft auf eine Situation.</a:t>
            </a:r>
          </a:p>
          <a:p>
            <a:pPr>
              <a:defRPr/>
            </a:pPr>
            <a:r>
              <a:rPr lang="de-AT" dirty="0" smtClean="0"/>
              <a:t>Eine Situation besteht aus Zeit, Raum, Menschen, Gegenständen.</a:t>
            </a:r>
          </a:p>
          <a:p>
            <a:pPr>
              <a:defRPr/>
            </a:pPr>
            <a:r>
              <a:rPr lang="de-AT" dirty="0" smtClean="0"/>
              <a:t>Die Situation fordert mich heraus, zu handeln.</a:t>
            </a:r>
          </a:p>
          <a:p>
            <a:pPr>
              <a:defRPr/>
            </a:pPr>
            <a:r>
              <a:rPr lang="de-AT" dirty="0" smtClean="0"/>
              <a:t>Die Entscheidung wie ich handle hängt von meiner Wahrnehmung der Sache und der Methode ab.</a:t>
            </a:r>
          </a:p>
          <a:p>
            <a:pPr>
              <a:defRPr/>
            </a:pPr>
            <a:r>
              <a:rPr lang="de-AT" dirty="0" smtClean="0"/>
              <a:t>Meine Handlung ist zielorientiert.</a:t>
            </a:r>
          </a:p>
          <a:p>
            <a:pPr>
              <a:defRPr/>
            </a:pPr>
            <a:r>
              <a:rPr lang="de-AT" dirty="0" smtClean="0"/>
              <a:t>Wahrnehmung -&gt; Deutung -&gt; Optionen -&gt; Bewertung -&gt; Handlung -&gt; Bewertung</a:t>
            </a:r>
            <a:endParaRPr lang="de-AT" dirty="0"/>
          </a:p>
        </p:txBody>
      </p:sp>
    </p:spTree>
    <p:extLst>
      <p:ext uri="{BB962C8B-B14F-4D97-AF65-F5344CB8AC3E}">
        <p14:creationId xmlns:p14="http://schemas.microsoft.com/office/powerpoint/2010/main" val="3830930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0100" y="357166"/>
            <a:ext cx="7500990" cy="758952"/>
          </a:xfrm>
        </p:spPr>
        <p:txBody>
          <a:bodyPr>
            <a:normAutofit fontScale="90000"/>
          </a:bodyPr>
          <a:lstStyle/>
          <a:p>
            <a:r>
              <a:rPr lang="de-AT" dirty="0" smtClean="0"/>
              <a:t>Kompetenz </a:t>
            </a:r>
            <a:r>
              <a:rPr lang="de-AT" smtClean="0"/>
              <a:t>und Handeln</a:t>
            </a:r>
            <a:br>
              <a:rPr lang="de-AT" smtClean="0"/>
            </a:br>
            <a:r>
              <a:rPr lang="de-AT" sz="3600" smtClean="0"/>
              <a:t>(</a:t>
            </a:r>
            <a:r>
              <a:rPr lang="de-AT" sz="3600" dirty="0" err="1" smtClean="0"/>
              <a:t>Vonken</a:t>
            </a:r>
            <a:r>
              <a:rPr lang="de-AT" sz="3600" dirty="0" smtClean="0"/>
              <a:t>, 2005) </a:t>
            </a:r>
            <a:endParaRPr lang="de-AT" sz="3600" dirty="0"/>
          </a:p>
        </p:txBody>
      </p:sp>
      <p:sp>
        <p:nvSpPr>
          <p:cNvPr id="3" name="Inhaltsplatzhalter 2"/>
          <p:cNvSpPr>
            <a:spLocks noGrp="1"/>
          </p:cNvSpPr>
          <p:nvPr>
            <p:ph sz="quarter" idx="1"/>
          </p:nvPr>
        </p:nvSpPr>
        <p:spPr/>
        <p:txBody>
          <a:bodyPr>
            <a:normAutofit fontScale="70000" lnSpcReduction="20000"/>
          </a:bodyPr>
          <a:lstStyle/>
          <a:p>
            <a:pPr marL="0" indent="361950">
              <a:buNone/>
            </a:pPr>
            <a:r>
              <a:rPr lang="de-AT" dirty="0" smtClean="0"/>
              <a:t>„Das kompetente Bewältigen von Situationen lässt sich prinzipiell in intentionalen Prozessen erlernen, das Erzeugen von Situationen nicht. Da Kompetenz jedoch die Grundlage kompetenten Handelns darstellt, muss der Einzelne zunächst Kompetenz besitzen, um daraufhin kompetent handeln zu können. Fassen wir den Kompetenzbegriff so, wie wir es hier getan haben, dann heißt das aber auch, dass jeder Mensch Kompetenz besitzt, allerdings in unterschiedlicher Ausprägung. Jeder kann also prinzipiell Situationen ‚erzeugen‘. Wäre das nicht der Fall, dann wären wir nicht handlungsfähig, weil wir Situationen gar nicht wahrnehmen und thematisieren könnten.</a:t>
            </a:r>
          </a:p>
          <a:p>
            <a:pPr marL="0" indent="361950">
              <a:buNone/>
            </a:pPr>
            <a:r>
              <a:rPr lang="de-AT" dirty="0" smtClean="0"/>
              <a:t>„Das bedeutet gleichzeitig, dass jeder Mensch grundsätzlich in der Lage ist, kompetent zu handeln, wenn auch in unterschiedlichem Maße, je nachdem, wie ‚ausgeprägt‘ seine Kompetenz ist. Die Förderung kompetenten Handelns stößt damit an die Grenze der jeweils individuell vorhandenen Kompetenz, ohne dass sie zu deren Entwicklung wesentlich betragen könnte. Unabhängig davon kann das Fördern kompetenten Handelns trotz dieser Unsicherheit einen Anteil dazu leisten, den… Handlungsproblemen in Wirtschaft und Gesellschaft ein Stück weit zu begegnen.“ (S. 188)</a:t>
            </a:r>
            <a:endParaRPr lang="de-AT" dirty="0"/>
          </a:p>
        </p:txBody>
      </p:sp>
    </p:spTree>
    <p:extLst>
      <p:ext uri="{BB962C8B-B14F-4D97-AF65-F5344CB8AC3E}">
        <p14:creationId xmlns:p14="http://schemas.microsoft.com/office/powerpoint/2010/main" val="587852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1538" y="357166"/>
            <a:ext cx="7500990" cy="758952"/>
          </a:xfrm>
        </p:spPr>
        <p:txBody>
          <a:bodyPr>
            <a:normAutofit fontScale="90000"/>
          </a:bodyPr>
          <a:lstStyle/>
          <a:p>
            <a:r>
              <a:rPr lang="de-AT" dirty="0" smtClean="0"/>
              <a:t>Kompetenz und Handeln</a:t>
            </a:r>
            <a:br>
              <a:rPr lang="de-AT" dirty="0" smtClean="0"/>
            </a:br>
            <a:r>
              <a:rPr lang="de-AT" sz="3600" dirty="0" smtClean="0"/>
              <a:t>(</a:t>
            </a:r>
            <a:r>
              <a:rPr lang="de-AT" sz="3600" dirty="0" err="1" smtClean="0"/>
              <a:t>Vonken</a:t>
            </a:r>
            <a:r>
              <a:rPr lang="de-AT" sz="3600" dirty="0" smtClean="0"/>
              <a:t>, 2005) </a:t>
            </a:r>
            <a:endParaRPr lang="de-AT" sz="3600" dirty="0"/>
          </a:p>
        </p:txBody>
      </p:sp>
      <p:sp>
        <p:nvSpPr>
          <p:cNvPr id="3" name="Inhaltsplatzhalter 2"/>
          <p:cNvSpPr>
            <a:spLocks noGrp="1"/>
          </p:cNvSpPr>
          <p:nvPr>
            <p:ph sz="quarter" idx="1"/>
          </p:nvPr>
        </p:nvSpPr>
        <p:spPr/>
        <p:txBody>
          <a:bodyPr>
            <a:noAutofit/>
          </a:bodyPr>
          <a:lstStyle/>
          <a:p>
            <a:pPr marL="0" indent="0">
              <a:buNone/>
            </a:pPr>
            <a:r>
              <a:rPr lang="de-AT" sz="1800" dirty="0" smtClean="0"/>
              <a:t>Kompetenz  ist der Grund „warum ein Akteur in der Lage ist, kompetent zu handeln.“ (S. 187)</a:t>
            </a:r>
          </a:p>
          <a:p>
            <a:pPr marL="0" indent="0">
              <a:buNone/>
            </a:pPr>
            <a:r>
              <a:rPr lang="de-AT" sz="1800" dirty="0" smtClean="0"/>
              <a:t>Kompetenz verweist auf die Biografie des Handelnden: wie unsere Aufmerksamkeit gerichtet ist. </a:t>
            </a:r>
          </a:p>
          <a:p>
            <a:pPr marL="0" indent="0">
              <a:buNone/>
            </a:pPr>
            <a:r>
              <a:rPr lang="de-AT" sz="1800" dirty="0" smtClean="0"/>
              <a:t>Um zu handeln, müssen wir eine Situation wahrnehmen und thematisieren. </a:t>
            </a:r>
          </a:p>
          <a:p>
            <a:pPr marL="0" indent="0">
              <a:buNone/>
            </a:pPr>
            <a:r>
              <a:rPr lang="de-AT" sz="1800" dirty="0" smtClean="0"/>
              <a:t>Das setzt unsere Aufmerksamkeit voraus. </a:t>
            </a:r>
          </a:p>
          <a:p>
            <a:pPr marL="0" indent="0">
              <a:buNone/>
            </a:pPr>
            <a:r>
              <a:rPr lang="de-AT" sz="1800" dirty="0" smtClean="0"/>
              <a:t>„Ich kann nicht </a:t>
            </a:r>
            <a:r>
              <a:rPr lang="de-AT" sz="1800" i="1" dirty="0" smtClean="0"/>
              <a:t>beabsichtigen</a:t>
            </a:r>
            <a:r>
              <a:rPr lang="de-AT" sz="1800" dirty="0" smtClean="0"/>
              <a:t>, dass ich auf etwas aufmerksam werde. In diesem Sinne ‚passiert‘ das Erzeugen von Situationen.“ (S. 186)</a:t>
            </a:r>
          </a:p>
          <a:p>
            <a:pPr marL="0" indent="0">
              <a:buNone/>
            </a:pPr>
            <a:r>
              <a:rPr lang="de-AT" sz="1800" dirty="0" smtClean="0"/>
              <a:t>Das, was uns zur Wahrnehmung und Thematisierung von Situationen befähigt, ist auf unsere Bildungs- und Sozialisationsprozesse bezogen. </a:t>
            </a:r>
          </a:p>
          <a:p>
            <a:pPr marL="0" indent="0">
              <a:buNone/>
            </a:pPr>
            <a:r>
              <a:rPr lang="de-AT" sz="1800" dirty="0" smtClean="0"/>
              <a:t>„Das Thematisieren ist dabei nicht identisch mit dem Wahrnehmen der Situation, wohl aber sind beide wechselseitig aufeinander verwiesen. Wir sehen hier wieder die Dualität zwischen dem Wahrnehmen und dem Erzeugen einer Situation, … Sowohl Situationen als auch Themen sind Bestandteile der Lebenswelt. Vor dem Hintergrund der je eigenen biographischen </a:t>
            </a:r>
            <a:r>
              <a:rPr lang="de-AT" sz="1800" dirty="0" err="1" smtClean="0"/>
              <a:t>Geprägtheit</a:t>
            </a:r>
            <a:r>
              <a:rPr lang="de-AT" sz="1800" dirty="0" smtClean="0"/>
              <a:t> nimmt ein Einzelner Situationen wahr, werden Bestandteile der Lebenswelt subjektiv bedeutsam. Entäußert er diese Wahrnehmungen, so thematisiert er gleichzeitig einen Ausschnitt der Lebenswelt als Situation.“ (S. 186)</a:t>
            </a:r>
            <a:endParaRPr lang="de-AT" sz="1800" dirty="0"/>
          </a:p>
        </p:txBody>
      </p:sp>
    </p:spTree>
    <p:extLst>
      <p:ext uri="{BB962C8B-B14F-4D97-AF65-F5344CB8AC3E}">
        <p14:creationId xmlns:p14="http://schemas.microsoft.com/office/powerpoint/2010/main" val="3027210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57166"/>
            <a:ext cx="8104984" cy="758952"/>
          </a:xfrm>
        </p:spPr>
        <p:txBody>
          <a:bodyPr>
            <a:normAutofit fontScale="90000"/>
          </a:bodyPr>
          <a:lstStyle/>
          <a:p>
            <a:r>
              <a:rPr lang="de-AT" dirty="0" smtClean="0"/>
              <a:t>Kann ich Kompetenzen lernen?</a:t>
            </a:r>
            <a:br>
              <a:rPr lang="de-AT" dirty="0" smtClean="0"/>
            </a:br>
            <a:r>
              <a:rPr lang="de-AT" sz="3600" dirty="0" smtClean="0"/>
              <a:t>(</a:t>
            </a:r>
            <a:r>
              <a:rPr lang="de-AT" sz="3600" dirty="0" err="1" smtClean="0"/>
              <a:t>Vonken</a:t>
            </a:r>
            <a:r>
              <a:rPr lang="de-AT" sz="3600" dirty="0" smtClean="0"/>
              <a:t>, 2005) </a:t>
            </a:r>
            <a:endParaRPr lang="de-AT" sz="3600" dirty="0"/>
          </a:p>
        </p:txBody>
      </p:sp>
      <p:sp>
        <p:nvSpPr>
          <p:cNvPr id="3" name="Inhaltsplatzhalter 2"/>
          <p:cNvSpPr>
            <a:spLocks noGrp="1"/>
          </p:cNvSpPr>
          <p:nvPr>
            <p:ph sz="quarter" idx="1"/>
          </p:nvPr>
        </p:nvSpPr>
        <p:spPr/>
        <p:txBody>
          <a:bodyPr>
            <a:normAutofit fontScale="85000" lnSpcReduction="20000"/>
          </a:bodyPr>
          <a:lstStyle/>
          <a:p>
            <a:pPr marL="0" indent="0">
              <a:buNone/>
            </a:pPr>
            <a:r>
              <a:rPr lang="de-AT" dirty="0" smtClean="0"/>
              <a:t>Kompetenz hat einen Entwicklungscharakter.. .„Allerdings ist Kompetenzentwicklung kein intentionaler Akt, man kann nicht beabsichtigen, seine eigene Kompetenz zu entwickeln. Denn wir haben gesehen, dass die Erfüllungsbedingung einer Absicht eine Handlung ist, die in der Ausführung der Absicht besteht.“ (S. 187)</a:t>
            </a:r>
          </a:p>
          <a:p>
            <a:pPr marL="0" indent="0">
              <a:buNone/>
            </a:pPr>
            <a:r>
              <a:rPr lang="de-AT" dirty="0" smtClean="0"/>
              <a:t>„Es bedeutet lediglich, dass sich die Entwicklung von Kompetenz in Lehr-Lernprozessen nicht sicherstellen, dass sich Kompetenz nicht trainieren lässt. Um dem Entwicklungscharakter und dem Bildungs- und Sozialisationsbezug zu entsprechen, könnten allerdings geeignete Freiräumen und Möglichkeiten geschaffen werden, um die Wahrscheinlichkeit der Entwicklung von Kompetenz zu fördern. Die Frage, ob und wie Kompetenz messbar ist, ist genau zu beurteilen wie die Frage nach der Messbarkeit von Bildung.“ (S. 187)</a:t>
            </a:r>
          </a:p>
        </p:txBody>
      </p:sp>
    </p:spTree>
    <p:extLst>
      <p:ext uri="{BB962C8B-B14F-4D97-AF65-F5344CB8AC3E}">
        <p14:creationId xmlns:p14="http://schemas.microsoft.com/office/powerpoint/2010/main" val="232309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Lernziele</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766530812"/>
              </p:ext>
            </p:extLst>
          </p:nvPr>
        </p:nvGraphicFramePr>
        <p:xfrm>
          <a:off x="107504" y="1600200"/>
          <a:ext cx="8928992"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306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625" y="857250"/>
            <a:ext cx="2714625" cy="1000125"/>
          </a:xfrm>
        </p:spPr>
        <p:txBody>
          <a:bodyPr/>
          <a:lstStyle/>
          <a:p>
            <a:pPr>
              <a:defRPr/>
            </a:pPr>
            <a:r>
              <a:rPr lang="de-AT" dirty="0" smtClean="0"/>
              <a:t>Vom Standard zum Lerndesign</a:t>
            </a:r>
            <a:endParaRPr lang="de-AT" dirty="0"/>
          </a:p>
        </p:txBody>
      </p:sp>
      <p:sp>
        <p:nvSpPr>
          <p:cNvPr id="9219" name="Inhaltsplatzhalter 2"/>
          <p:cNvSpPr>
            <a:spLocks noGrp="1"/>
          </p:cNvSpPr>
          <p:nvPr>
            <p:ph idx="1"/>
          </p:nvPr>
        </p:nvSpPr>
        <p:spPr>
          <a:xfrm>
            <a:off x="3500438" y="1988840"/>
            <a:ext cx="5143500" cy="4137323"/>
          </a:xfrm>
        </p:spPr>
        <p:txBody>
          <a:bodyPr/>
          <a:lstStyle/>
          <a:p>
            <a:pPr marL="457200" indent="-457200">
              <a:buFont typeface="Calibri" pitchFamily="34" charset="0"/>
              <a:buAutoNum type="arabicPeriod"/>
            </a:pPr>
            <a:r>
              <a:rPr lang="de-AT" dirty="0" smtClean="0"/>
              <a:t>Wählt einen Standard (Indikator) aus.</a:t>
            </a:r>
          </a:p>
          <a:p>
            <a:pPr marL="457200" indent="-457200">
              <a:buFont typeface="Calibri" pitchFamily="34" charset="0"/>
              <a:buAutoNum type="arabicPeriod"/>
            </a:pPr>
            <a:r>
              <a:rPr lang="de-AT" dirty="0" smtClean="0"/>
              <a:t>Findet 3-5 Situationen im Leben, wo dies gebraucht wird bzw. wo so gehandelt wird.</a:t>
            </a:r>
          </a:p>
          <a:p>
            <a:pPr marL="457200" indent="-457200">
              <a:buFont typeface="Calibri" pitchFamily="34" charset="0"/>
              <a:buAutoNum type="arabicPeriod"/>
            </a:pPr>
            <a:r>
              <a:rPr lang="de-AT" dirty="0" smtClean="0"/>
              <a:t>Analysiert die Situationen:</a:t>
            </a:r>
          </a:p>
          <a:p>
            <a:pPr lvl="1"/>
            <a:r>
              <a:rPr lang="de-AT" dirty="0" smtClean="0"/>
              <a:t>Was ist Sache?</a:t>
            </a:r>
          </a:p>
          <a:p>
            <a:pPr lvl="1"/>
            <a:r>
              <a:rPr lang="de-AT" dirty="0" smtClean="0"/>
              <a:t>Was ist die Methode?</a:t>
            </a:r>
          </a:p>
        </p:txBody>
      </p:sp>
      <p:sp>
        <p:nvSpPr>
          <p:cNvPr id="4" name="Textplatzhalter 3"/>
          <p:cNvSpPr>
            <a:spLocks noGrp="1"/>
          </p:cNvSpPr>
          <p:nvPr>
            <p:ph type="body" sz="half" idx="2"/>
          </p:nvPr>
        </p:nvSpPr>
        <p:spPr>
          <a:xfrm>
            <a:off x="428625" y="1857375"/>
            <a:ext cx="2714625" cy="4268788"/>
          </a:xfrm>
        </p:spPr>
        <p:txBody>
          <a:bodyPr/>
          <a:lstStyle/>
          <a:p>
            <a:pPr>
              <a:defRPr/>
            </a:pPr>
            <a:endParaRPr lang="de-AT"/>
          </a:p>
        </p:txBody>
      </p:sp>
    </p:spTree>
    <p:extLst>
      <p:ext uri="{BB962C8B-B14F-4D97-AF65-F5344CB8AC3E}">
        <p14:creationId xmlns:p14="http://schemas.microsoft.com/office/powerpoint/2010/main" val="106192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AT" dirty="0"/>
              <a:t>Von der Situation aus, können wir den Sinn (Beitrag zu Bildung) des Faches heraus kitzeln</a:t>
            </a:r>
            <a:endParaRPr lang="de-AT" dirty="0" smtClean="0"/>
          </a:p>
        </p:txBody>
      </p:sp>
      <p:sp>
        <p:nvSpPr>
          <p:cNvPr id="3" name="Inhaltsplatzhalter 2"/>
          <p:cNvSpPr>
            <a:spLocks noGrp="1"/>
          </p:cNvSpPr>
          <p:nvPr>
            <p:ph idx="1"/>
          </p:nvPr>
        </p:nvSpPr>
        <p:spPr>
          <a:xfrm>
            <a:off x="458861" y="1591592"/>
            <a:ext cx="7929563" cy="4357688"/>
          </a:xfrm>
        </p:spPr>
        <p:txBody>
          <a:bodyPr/>
          <a:lstStyle/>
          <a:p>
            <a:pPr marL="0" indent="0">
              <a:buNone/>
              <a:defRPr/>
            </a:pPr>
            <a:r>
              <a:rPr lang="de-AT" dirty="0" smtClean="0"/>
              <a:t>Beispiele:</a:t>
            </a:r>
          </a:p>
          <a:p>
            <a:pPr>
              <a:defRPr/>
            </a:pPr>
            <a:r>
              <a:rPr lang="de-AT" sz="2400" dirty="0" smtClean="0"/>
              <a:t>Ich schreibe eine Email über ein persönliches Ereignis um mitzuteilen und damit jemand teil haben kann: </a:t>
            </a:r>
            <a:r>
              <a:rPr lang="de-AT" sz="2400" b="1" dirty="0" smtClean="0"/>
              <a:t>Sprache ist Grundlage von Beziehung. </a:t>
            </a:r>
          </a:p>
          <a:p>
            <a:pPr>
              <a:defRPr/>
            </a:pPr>
            <a:r>
              <a:rPr lang="de-AT" sz="2400" dirty="0" smtClean="0"/>
              <a:t>Ich präsentiere Wahlergebnisse in Form eines Balkendiagramms: Mathe hilft uns, aus Daten Informationen zu gewinnen und Daten in Bildern zu übersetzen. </a:t>
            </a:r>
            <a:r>
              <a:rPr lang="de-AT" sz="2400" b="1" dirty="0" smtClean="0"/>
              <a:t>Mathe ist Interpretations- und Kommunikationsmittel.</a:t>
            </a:r>
          </a:p>
          <a:p>
            <a:pPr>
              <a:defRPr/>
            </a:pPr>
            <a:r>
              <a:rPr lang="de-AT" sz="2400" dirty="0" smtClean="0"/>
              <a:t>Ich bin orientierungslos und brauche Information, damit ich meine Destination erreichen kann:</a:t>
            </a:r>
            <a:r>
              <a:rPr lang="de-AT" sz="2400" b="1" dirty="0" smtClean="0"/>
              <a:t> Sprache ist Informationsträger und Kommunikationsmittel. Mehrere Wege führen nach Rom.</a:t>
            </a:r>
            <a:endParaRPr lang="de-AT" sz="2400" b="1" dirty="0"/>
          </a:p>
        </p:txBody>
      </p:sp>
    </p:spTree>
    <p:extLst>
      <p:ext uri="{BB962C8B-B14F-4D97-AF65-F5344CB8AC3E}">
        <p14:creationId xmlns:p14="http://schemas.microsoft.com/office/powerpoint/2010/main" val="34871358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AT" smtClean="0"/>
              <a:t>Beispiel „asking the way“</a:t>
            </a:r>
          </a:p>
        </p:txBody>
      </p:sp>
      <p:sp>
        <p:nvSpPr>
          <p:cNvPr id="3" name="Inhaltsplatzhalter 2"/>
          <p:cNvSpPr>
            <a:spLocks noGrp="1"/>
          </p:cNvSpPr>
          <p:nvPr>
            <p:ph idx="1"/>
          </p:nvPr>
        </p:nvSpPr>
        <p:spPr>
          <a:xfrm>
            <a:off x="539552" y="1556792"/>
            <a:ext cx="8496944" cy="4608512"/>
          </a:xfrm>
        </p:spPr>
        <p:txBody>
          <a:bodyPr/>
          <a:lstStyle/>
          <a:p>
            <a:pPr>
              <a:defRPr/>
            </a:pPr>
            <a:r>
              <a:rPr lang="de-AT" sz="2400" dirty="0" smtClean="0"/>
              <a:t>Geht von Orientierungslosigkeit aus.</a:t>
            </a:r>
          </a:p>
          <a:p>
            <a:pPr>
              <a:defRPr/>
            </a:pPr>
            <a:r>
              <a:rPr lang="de-AT" sz="2400" dirty="0" smtClean="0"/>
              <a:t>Mögliche Handlungen:</a:t>
            </a:r>
          </a:p>
          <a:p>
            <a:pPr lvl="1">
              <a:defRPr/>
            </a:pPr>
            <a:r>
              <a:rPr lang="de-AT" sz="2000" dirty="0" err="1" smtClean="0">
                <a:latin typeface="+mn-lt"/>
              </a:rPr>
              <a:t>Googlemaps</a:t>
            </a:r>
            <a:r>
              <a:rPr lang="de-AT" sz="2000" dirty="0" smtClean="0">
                <a:latin typeface="+mn-lt"/>
              </a:rPr>
              <a:t> mit Handy abrufen</a:t>
            </a:r>
          </a:p>
          <a:p>
            <a:pPr lvl="1">
              <a:defRPr/>
            </a:pPr>
            <a:r>
              <a:rPr lang="de-AT" sz="2000" dirty="0" err="1" smtClean="0">
                <a:latin typeface="+mn-lt"/>
              </a:rPr>
              <a:t>Navi</a:t>
            </a:r>
            <a:r>
              <a:rPr lang="de-AT" sz="2000" dirty="0" smtClean="0">
                <a:latin typeface="+mn-lt"/>
              </a:rPr>
              <a:t> im Handy benutzen</a:t>
            </a:r>
          </a:p>
          <a:p>
            <a:pPr lvl="1">
              <a:defRPr/>
            </a:pPr>
            <a:r>
              <a:rPr lang="de-AT" sz="2000" dirty="0" smtClean="0">
                <a:latin typeface="+mn-lt"/>
              </a:rPr>
              <a:t>Stadtplan oder Straßenkarte kaufen/holen</a:t>
            </a:r>
          </a:p>
          <a:p>
            <a:pPr lvl="1">
              <a:defRPr/>
            </a:pPr>
            <a:r>
              <a:rPr lang="de-AT" sz="2000" dirty="0" smtClean="0">
                <a:latin typeface="+mn-lt"/>
              </a:rPr>
              <a:t>Jemand um Hilfe fragen</a:t>
            </a:r>
          </a:p>
          <a:p>
            <a:pPr>
              <a:defRPr/>
            </a:pPr>
            <a:r>
              <a:rPr lang="de-AT" sz="2400" dirty="0" smtClean="0"/>
              <a:t>Wie wird geholfen?</a:t>
            </a:r>
          </a:p>
          <a:p>
            <a:pPr lvl="1">
              <a:defRPr/>
            </a:pPr>
            <a:r>
              <a:rPr lang="de-AT" sz="2000" dirty="0" smtClean="0">
                <a:latin typeface="+mn-lt"/>
              </a:rPr>
              <a:t>Anhand von Monumenten und Gebäuden?</a:t>
            </a:r>
          </a:p>
          <a:p>
            <a:pPr lvl="1">
              <a:defRPr/>
            </a:pPr>
            <a:r>
              <a:rPr lang="de-AT" sz="2000" dirty="0" smtClean="0">
                <a:latin typeface="+mn-lt"/>
              </a:rPr>
              <a:t>Anhand von Gehminuten oder Meter?</a:t>
            </a:r>
          </a:p>
          <a:p>
            <a:pPr lvl="1">
              <a:defRPr/>
            </a:pPr>
            <a:r>
              <a:rPr lang="de-AT" sz="2000" dirty="0" smtClean="0">
                <a:latin typeface="+mn-lt"/>
              </a:rPr>
              <a:t>Anhand von Straßennamen und links/rechts?</a:t>
            </a:r>
          </a:p>
          <a:p>
            <a:pPr lvl="1">
              <a:defRPr/>
            </a:pPr>
            <a:r>
              <a:rPr lang="de-AT" sz="2000" dirty="0" smtClean="0">
                <a:latin typeface="+mn-lt"/>
              </a:rPr>
              <a:t>Mit Gestik? Mit einer Zeichnung?</a:t>
            </a:r>
          </a:p>
          <a:p>
            <a:pPr lvl="1">
              <a:defRPr/>
            </a:pPr>
            <a:r>
              <a:rPr lang="de-AT" sz="2000" dirty="0" smtClean="0">
                <a:latin typeface="+mn-lt"/>
              </a:rPr>
              <a:t>Mit ganzen Sätzen? Wörter und Phrasen?</a:t>
            </a:r>
          </a:p>
          <a:p>
            <a:pPr lvl="1">
              <a:defRPr/>
            </a:pPr>
            <a:r>
              <a:rPr lang="de-AT" sz="2000" dirty="0" smtClean="0">
                <a:latin typeface="+mn-lt"/>
              </a:rPr>
              <a:t>Formal oder informal?</a:t>
            </a:r>
            <a:endParaRPr lang="de-AT" sz="2000" dirty="0">
              <a:latin typeface="+mn-lt"/>
            </a:endParaRPr>
          </a:p>
        </p:txBody>
      </p:sp>
    </p:spTree>
    <p:extLst>
      <p:ext uri="{BB962C8B-B14F-4D97-AF65-F5344CB8AC3E}">
        <p14:creationId xmlns:p14="http://schemas.microsoft.com/office/powerpoint/2010/main" val="2392422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2"/>
          <p:cNvSpPr>
            <a:spLocks noGrp="1"/>
          </p:cNvSpPr>
          <p:nvPr>
            <p:ph type="title"/>
          </p:nvPr>
        </p:nvSpPr>
        <p:spPr/>
        <p:txBody>
          <a:bodyPr/>
          <a:lstStyle/>
          <a:p>
            <a:pPr eaLnBrk="1" hangingPunct="1"/>
            <a:r>
              <a:rPr lang="de-AT" smtClean="0"/>
              <a:t>These: Alle sind kompetent.</a:t>
            </a:r>
          </a:p>
        </p:txBody>
      </p:sp>
      <p:sp>
        <p:nvSpPr>
          <p:cNvPr id="4" name="Inhaltsplatzhalter 3"/>
          <p:cNvSpPr>
            <a:spLocks noGrp="1"/>
          </p:cNvSpPr>
          <p:nvPr>
            <p:ph idx="1"/>
          </p:nvPr>
        </p:nvSpPr>
        <p:spPr>
          <a:xfrm>
            <a:off x="467545" y="1412776"/>
            <a:ext cx="8176394" cy="4945162"/>
          </a:xfrm>
        </p:spPr>
        <p:txBody>
          <a:bodyPr/>
          <a:lstStyle/>
          <a:p>
            <a:pPr eaLnBrk="1" hangingPunct="1">
              <a:buFont typeface="Arial" charset="0"/>
              <a:buNone/>
              <a:defRPr/>
            </a:pPr>
            <a:r>
              <a:rPr lang="de-AT" dirty="0" smtClean="0"/>
              <a:t>	„</a:t>
            </a:r>
            <a:r>
              <a:rPr lang="de-AT" dirty="0" smtClean="0">
                <a:solidFill>
                  <a:schemeClr val="accent6">
                    <a:lumMod val="50000"/>
                  </a:schemeClr>
                </a:solidFill>
              </a:rPr>
              <a:t>Voraussetzung für Lernen ist deshalb die Empfänglichkeit für anderes oder den anderen … Stets meinen wir mehr, als wir sagen können. Unweigerlich können wir mehr, als wir ahnen. Erst die Herausforderung durch den anderen oder das andere, die an diesem Überfluss ansetzt, </a:t>
            </a:r>
            <a:r>
              <a:rPr lang="de-AT" i="1" dirty="0" smtClean="0">
                <a:solidFill>
                  <a:schemeClr val="accent6">
                    <a:lumMod val="50000"/>
                  </a:schemeClr>
                </a:solidFill>
              </a:rPr>
              <a:t>verwirklicht</a:t>
            </a:r>
            <a:r>
              <a:rPr lang="de-AT" dirty="0" smtClean="0">
                <a:solidFill>
                  <a:schemeClr val="accent6">
                    <a:lumMod val="50000"/>
                  </a:schemeClr>
                </a:solidFill>
              </a:rPr>
              <a:t> ein Wissen und Können, das zuvor nur </a:t>
            </a:r>
            <a:r>
              <a:rPr lang="de-AT" i="1" dirty="0" smtClean="0">
                <a:solidFill>
                  <a:schemeClr val="accent6">
                    <a:lumMod val="50000"/>
                  </a:schemeClr>
                </a:solidFill>
              </a:rPr>
              <a:t>möglich</a:t>
            </a:r>
            <a:r>
              <a:rPr lang="de-AT" dirty="0" smtClean="0">
                <a:solidFill>
                  <a:schemeClr val="accent6">
                    <a:lumMod val="50000"/>
                  </a:schemeClr>
                </a:solidFill>
              </a:rPr>
              <a:t> war. Im Lernen als Umlernen werden wir </a:t>
            </a:r>
            <a:r>
              <a:rPr lang="de-AT" i="1" dirty="0" smtClean="0">
                <a:solidFill>
                  <a:schemeClr val="accent6">
                    <a:lumMod val="50000"/>
                  </a:schemeClr>
                </a:solidFill>
              </a:rPr>
              <a:t>von etwas </a:t>
            </a:r>
            <a:r>
              <a:rPr lang="de-AT" dirty="0" smtClean="0">
                <a:solidFill>
                  <a:schemeClr val="accent6">
                    <a:lumMod val="50000"/>
                  </a:schemeClr>
                </a:solidFill>
              </a:rPr>
              <a:t>getroffen, </a:t>
            </a:r>
            <a:r>
              <a:rPr lang="de-AT" i="1" dirty="0" smtClean="0">
                <a:solidFill>
                  <a:schemeClr val="accent6">
                    <a:lumMod val="50000"/>
                  </a:schemeClr>
                </a:solidFill>
              </a:rPr>
              <a:t>auf das </a:t>
            </a:r>
            <a:r>
              <a:rPr lang="de-AT" dirty="0" smtClean="0">
                <a:solidFill>
                  <a:schemeClr val="accent6">
                    <a:lumMod val="50000"/>
                  </a:schemeClr>
                </a:solidFill>
              </a:rPr>
              <a:t>wir dann </a:t>
            </a:r>
            <a:r>
              <a:rPr lang="de-AT" i="1" dirty="0" smtClean="0">
                <a:solidFill>
                  <a:schemeClr val="accent6">
                    <a:lumMod val="50000"/>
                  </a:schemeClr>
                </a:solidFill>
              </a:rPr>
              <a:t>als etwas </a:t>
            </a:r>
            <a:r>
              <a:rPr lang="de-AT" dirty="0" smtClean="0">
                <a:solidFill>
                  <a:schemeClr val="accent6">
                    <a:lumMod val="50000"/>
                  </a:schemeClr>
                </a:solidFill>
              </a:rPr>
              <a:t>antworten. Dieses Etwas kommt immer nur in Deutungen und Strebungen vor.“  </a:t>
            </a:r>
          </a:p>
          <a:p>
            <a:pPr algn="r" eaLnBrk="1" hangingPunct="1">
              <a:buFont typeface="Arial" charset="0"/>
              <a:buNone/>
              <a:defRPr/>
            </a:pPr>
            <a:r>
              <a:rPr lang="de-AT" sz="1600" dirty="0" smtClean="0"/>
              <a:t>- Käte Meyer-Drawe (2010). Zur Erfahrung des Lernens.</a:t>
            </a:r>
            <a:endParaRPr lang="de-AT" sz="1600" dirty="0"/>
          </a:p>
        </p:txBody>
      </p:sp>
    </p:spTree>
    <p:extLst>
      <p:ext uri="{BB962C8B-B14F-4D97-AF65-F5344CB8AC3E}">
        <p14:creationId xmlns:p14="http://schemas.microsoft.com/office/powerpoint/2010/main" val="38398227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625" y="857250"/>
            <a:ext cx="2714625" cy="1000125"/>
          </a:xfrm>
        </p:spPr>
        <p:txBody>
          <a:bodyPr/>
          <a:lstStyle/>
          <a:p>
            <a:pPr>
              <a:defRPr/>
            </a:pPr>
            <a:r>
              <a:rPr lang="de-AT" dirty="0" smtClean="0"/>
              <a:t>Von Situation zur Kernidee</a:t>
            </a:r>
            <a:endParaRPr lang="de-AT" dirty="0"/>
          </a:p>
        </p:txBody>
      </p:sp>
      <p:sp>
        <p:nvSpPr>
          <p:cNvPr id="15363" name="Inhaltsplatzhalter 2"/>
          <p:cNvSpPr>
            <a:spLocks noGrp="1"/>
          </p:cNvSpPr>
          <p:nvPr>
            <p:ph idx="1"/>
          </p:nvPr>
        </p:nvSpPr>
        <p:spPr>
          <a:xfrm>
            <a:off x="3563888" y="1412776"/>
            <a:ext cx="5143500" cy="5268913"/>
          </a:xfrm>
        </p:spPr>
        <p:txBody>
          <a:bodyPr/>
          <a:lstStyle/>
          <a:p>
            <a:r>
              <a:rPr lang="de-AT" dirty="0" smtClean="0"/>
              <a:t>Von den Situationen heraus, was ist Sache? Was schwingt mit? Was ist der Sinn?</a:t>
            </a:r>
          </a:p>
          <a:p>
            <a:r>
              <a:rPr lang="de-AT" dirty="0" smtClean="0"/>
              <a:t>Formuliert die darunterliegenden Ideen in ganzen Sätzen:</a:t>
            </a:r>
          </a:p>
          <a:p>
            <a:pPr lvl="1"/>
            <a:r>
              <a:rPr lang="de-AT" dirty="0" smtClean="0"/>
              <a:t>Sprache ist Grundlage von Beziehung.</a:t>
            </a:r>
          </a:p>
          <a:p>
            <a:pPr lvl="1"/>
            <a:r>
              <a:rPr lang="de-AT" dirty="0" smtClean="0"/>
              <a:t>Mathematik ist ein Denkstil und Denkmittel.</a:t>
            </a:r>
          </a:p>
          <a:p>
            <a:pPr lvl="1"/>
            <a:r>
              <a:rPr lang="de-AT" dirty="0" smtClean="0"/>
              <a:t>Sprache hat Spielregeln.</a:t>
            </a:r>
          </a:p>
          <a:p>
            <a:pPr lvl="1"/>
            <a:r>
              <a:rPr lang="de-AT" dirty="0" smtClean="0"/>
              <a:t>…</a:t>
            </a:r>
          </a:p>
          <a:p>
            <a:pPr lvl="1"/>
            <a:endParaRPr lang="de-AT" dirty="0" smtClean="0"/>
          </a:p>
        </p:txBody>
      </p:sp>
      <p:sp>
        <p:nvSpPr>
          <p:cNvPr id="4" name="Textplatzhalter 3"/>
          <p:cNvSpPr>
            <a:spLocks noGrp="1"/>
          </p:cNvSpPr>
          <p:nvPr>
            <p:ph type="body" sz="half" idx="2"/>
          </p:nvPr>
        </p:nvSpPr>
        <p:spPr>
          <a:xfrm>
            <a:off x="428625" y="1857375"/>
            <a:ext cx="2714625" cy="4268788"/>
          </a:xfrm>
        </p:spPr>
        <p:txBody>
          <a:bodyPr/>
          <a:lstStyle/>
          <a:p>
            <a:pPr>
              <a:defRPr/>
            </a:pPr>
            <a:endParaRPr lang="de-AT" dirty="0"/>
          </a:p>
        </p:txBody>
      </p:sp>
    </p:spTree>
    <p:extLst>
      <p:ext uri="{BB962C8B-B14F-4D97-AF65-F5344CB8AC3E}">
        <p14:creationId xmlns:p14="http://schemas.microsoft.com/office/powerpoint/2010/main" val="31596238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AT" dirty="0" smtClean="0"/>
              <a:t>Deutsch: Bei der Bushaltestelle</a:t>
            </a:r>
            <a:br>
              <a:rPr lang="de-AT" dirty="0" smtClean="0"/>
            </a:br>
            <a:r>
              <a:rPr lang="de-AT" dirty="0" smtClean="0"/>
              <a:t>(Burgendland 2011)</a:t>
            </a:r>
          </a:p>
        </p:txBody>
      </p:sp>
      <p:sp>
        <p:nvSpPr>
          <p:cNvPr id="3" name="Inhaltsplatzhalter 2"/>
          <p:cNvSpPr>
            <a:spLocks noGrp="1"/>
          </p:cNvSpPr>
          <p:nvPr>
            <p:ph idx="1"/>
          </p:nvPr>
        </p:nvSpPr>
        <p:spPr>
          <a:xfrm>
            <a:off x="755576" y="1412776"/>
            <a:ext cx="7929563" cy="4357688"/>
          </a:xfrm>
        </p:spPr>
        <p:txBody>
          <a:bodyPr/>
          <a:lstStyle/>
          <a:p>
            <a:pPr>
              <a:defRPr/>
            </a:pPr>
            <a:r>
              <a:rPr lang="de-AT" sz="2000" dirty="0" smtClean="0"/>
              <a:t>Sprache ist Informationsträger.</a:t>
            </a:r>
          </a:p>
          <a:p>
            <a:pPr>
              <a:defRPr/>
            </a:pPr>
            <a:r>
              <a:rPr lang="de-AT" sz="2000" dirty="0" smtClean="0"/>
              <a:t>Sprache ist Kommunikationsmittel.</a:t>
            </a:r>
          </a:p>
          <a:p>
            <a:pPr>
              <a:defRPr/>
            </a:pPr>
            <a:r>
              <a:rPr lang="de-AT" sz="2000" dirty="0" smtClean="0"/>
              <a:t>Sprache wirkt.</a:t>
            </a:r>
          </a:p>
          <a:p>
            <a:pPr>
              <a:defRPr/>
            </a:pPr>
            <a:r>
              <a:rPr lang="de-AT" sz="2000" dirty="0" smtClean="0"/>
              <a:t>Sprache ist Ausdrucksmittel.</a:t>
            </a:r>
          </a:p>
          <a:p>
            <a:pPr>
              <a:defRPr/>
            </a:pPr>
            <a:r>
              <a:rPr lang="de-AT" sz="2000" dirty="0" smtClean="0"/>
              <a:t>Sprache ist ein Rettungsanker. </a:t>
            </a:r>
          </a:p>
          <a:p>
            <a:pPr>
              <a:defRPr/>
            </a:pPr>
            <a:r>
              <a:rPr lang="de-AT" sz="2000" dirty="0" smtClean="0"/>
              <a:t>Sprache ermöglicht uns, in Beziehung zu treten.</a:t>
            </a:r>
          </a:p>
          <a:p>
            <a:pPr>
              <a:defRPr/>
            </a:pPr>
            <a:r>
              <a:rPr lang="de-AT" sz="2000" dirty="0" smtClean="0"/>
              <a:t>Sprache ist Lösungsmittel. </a:t>
            </a:r>
          </a:p>
          <a:p>
            <a:pPr>
              <a:defRPr/>
            </a:pPr>
            <a:r>
              <a:rPr lang="de-AT" sz="2000" dirty="0" smtClean="0"/>
              <a:t>Sprache kann Unwissenheit beseitigen, aber auch zu Missverständnissen führen.</a:t>
            </a:r>
          </a:p>
          <a:p>
            <a:pPr>
              <a:defRPr/>
            </a:pPr>
            <a:r>
              <a:rPr lang="de-AT" sz="2000" dirty="0" smtClean="0"/>
              <a:t>Der Ton macht die Musik.</a:t>
            </a:r>
          </a:p>
          <a:p>
            <a:pPr>
              <a:defRPr/>
            </a:pPr>
            <a:r>
              <a:rPr lang="de-AT" sz="2000" dirty="0" smtClean="0"/>
              <a:t>Kommunikation gelingt in den seltensten Fällen.</a:t>
            </a:r>
          </a:p>
          <a:p>
            <a:pPr>
              <a:defRPr/>
            </a:pPr>
            <a:r>
              <a:rPr lang="de-AT" sz="2000" dirty="0" smtClean="0"/>
              <a:t>Sprache ist Hilfsmittel zur Bewältigung unterschiedlichster Situationen.</a:t>
            </a:r>
          </a:p>
          <a:p>
            <a:pPr>
              <a:defRPr/>
            </a:pPr>
            <a:endParaRPr lang="de-AT" sz="2000" dirty="0" smtClean="0"/>
          </a:p>
        </p:txBody>
      </p:sp>
      <p:pic>
        <p:nvPicPr>
          <p:cNvPr id="8194" name="Picture 2" descr="https://encrypted-tbn2.gstatic.com/images?q=tbn:ANd9GcRPony3QAljqedhCGkdYtNnPG1SZG2oaQO7_EA8EpOIi6Ntz38Jh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52120" y="1412776"/>
            <a:ext cx="3324225"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1418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6268082" y="0"/>
            <a:ext cx="3324225" cy="2495551"/>
            <a:chOff x="3131840" y="2397248"/>
            <a:chExt cx="3324225" cy="2495551"/>
          </a:xfrm>
        </p:grpSpPr>
        <p:pic>
          <p:nvPicPr>
            <p:cNvPr id="7" name="Picture 2" descr="https://encrypted-tbn2.gstatic.com/images?q=tbn:ANd9GcSDSOOnaKwv8sIqvmURLFmzSnroemgDB2AzcnJl0hacZ7pEOY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97248"/>
              <a:ext cx="3324225" cy="2495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rot="21197226">
              <a:off x="3852817" y="2596263"/>
              <a:ext cx="1882269" cy="1938992"/>
            </a:xfrm>
            <a:prstGeom prst="rect">
              <a:avLst/>
            </a:prstGeom>
            <a:noFill/>
            <a:ln>
              <a:noFill/>
            </a:ln>
          </p:spPr>
          <p:txBody>
            <a:bodyPr wrap="square" rtlCol="0">
              <a:spAutoFit/>
            </a:bodyPr>
            <a:lstStyle/>
            <a:p>
              <a:pPr algn="ctr"/>
              <a:r>
                <a:rPr lang="de-AT" sz="2400" dirty="0">
                  <a:latin typeface="Ziggy Zoe" pitchFamily="2" charset="0"/>
                </a:rPr>
                <a:t>Sorry I </a:t>
              </a:r>
              <a:r>
                <a:rPr lang="de-AT" sz="2400" dirty="0" err="1">
                  <a:latin typeface="Ziggy Zoe" pitchFamily="2" charset="0"/>
                </a:rPr>
                <a:t>missed</a:t>
              </a:r>
              <a:r>
                <a:rPr lang="de-AT" sz="2400" dirty="0">
                  <a:latin typeface="Ziggy Zoe" pitchFamily="2" charset="0"/>
                </a:rPr>
                <a:t> </a:t>
              </a:r>
              <a:r>
                <a:rPr lang="de-AT" sz="2400" dirty="0" err="1">
                  <a:latin typeface="Ziggy Zoe" pitchFamily="2" charset="0"/>
                </a:rPr>
                <a:t>you</a:t>
              </a:r>
              <a:r>
                <a:rPr lang="de-AT" sz="2400" dirty="0">
                  <a:latin typeface="Ziggy Zoe" pitchFamily="2" charset="0"/>
                </a:rPr>
                <a:t>. </a:t>
              </a:r>
              <a:r>
                <a:rPr lang="de-AT" sz="2400" dirty="0" err="1" smtClean="0">
                  <a:latin typeface="Ziggy Zoe" pitchFamily="2" charset="0"/>
                </a:rPr>
                <a:t>Had</a:t>
              </a:r>
              <a:r>
                <a:rPr lang="de-AT" sz="2400" dirty="0" smtClean="0">
                  <a:latin typeface="Ziggy Zoe" pitchFamily="2" charset="0"/>
                </a:rPr>
                <a:t> </a:t>
              </a:r>
              <a:r>
                <a:rPr lang="de-AT" sz="2400" dirty="0" err="1">
                  <a:latin typeface="Ziggy Zoe" pitchFamily="2" charset="0"/>
                </a:rPr>
                <a:t>to</a:t>
              </a:r>
              <a:r>
                <a:rPr lang="de-AT" sz="2400" dirty="0">
                  <a:latin typeface="Ziggy Zoe" pitchFamily="2" charset="0"/>
                </a:rPr>
                <a:t> </a:t>
              </a:r>
              <a:r>
                <a:rPr lang="de-AT" sz="2400" dirty="0" err="1">
                  <a:latin typeface="Ziggy Zoe" pitchFamily="2" charset="0"/>
                </a:rPr>
                <a:t>leave</a:t>
              </a:r>
              <a:r>
                <a:rPr lang="de-AT" sz="2400" dirty="0">
                  <a:latin typeface="Ziggy Zoe" pitchFamily="2" charset="0"/>
                </a:rPr>
                <a:t> in a </a:t>
              </a:r>
              <a:r>
                <a:rPr lang="de-AT" sz="2400" dirty="0" err="1">
                  <a:latin typeface="Ziggy Zoe" pitchFamily="2" charset="0"/>
                </a:rPr>
                <a:t>rush</a:t>
              </a:r>
              <a:r>
                <a:rPr lang="de-AT" sz="2400" dirty="0">
                  <a:latin typeface="Ziggy Zoe" pitchFamily="2" charset="0"/>
                </a:rPr>
                <a:t> – </a:t>
              </a:r>
              <a:r>
                <a:rPr lang="de-AT" sz="2400" dirty="0" err="1" smtClean="0">
                  <a:latin typeface="Ziggy Zoe" pitchFamily="2" charset="0"/>
                </a:rPr>
                <a:t>sister</a:t>
              </a:r>
              <a:r>
                <a:rPr lang="de-AT" sz="2400" dirty="0" smtClean="0">
                  <a:latin typeface="Ziggy Zoe" pitchFamily="2" charset="0"/>
                </a:rPr>
                <a:t> </a:t>
              </a:r>
              <a:r>
                <a:rPr lang="de-AT" sz="2400" dirty="0" err="1">
                  <a:latin typeface="Ziggy Zoe" pitchFamily="2" charset="0"/>
                </a:rPr>
                <a:t>is</a:t>
              </a:r>
              <a:r>
                <a:rPr lang="de-AT" sz="2400" dirty="0">
                  <a:latin typeface="Ziggy Zoe" pitchFamily="2" charset="0"/>
                </a:rPr>
                <a:t> </a:t>
              </a:r>
              <a:r>
                <a:rPr lang="de-AT" sz="2400" dirty="0" err="1">
                  <a:latin typeface="Ziggy Zoe" pitchFamily="2" charset="0"/>
                </a:rPr>
                <a:t>having</a:t>
              </a:r>
              <a:r>
                <a:rPr lang="de-AT" sz="2400" dirty="0">
                  <a:latin typeface="Ziggy Zoe" pitchFamily="2" charset="0"/>
                </a:rPr>
                <a:t> her </a:t>
              </a:r>
              <a:r>
                <a:rPr lang="de-AT" sz="2400" dirty="0" err="1">
                  <a:latin typeface="Ziggy Zoe" pitchFamily="2" charset="0"/>
                </a:rPr>
                <a:t>baby</a:t>
              </a:r>
              <a:r>
                <a:rPr lang="de-AT" sz="2400" dirty="0">
                  <a:latin typeface="Ziggy Zoe" pitchFamily="2" charset="0"/>
                </a:rPr>
                <a:t>! Will </a:t>
              </a:r>
              <a:r>
                <a:rPr lang="de-AT" sz="2400" dirty="0" err="1" smtClean="0">
                  <a:latin typeface="Ziggy Zoe" pitchFamily="2" charset="0"/>
                </a:rPr>
                <a:t>call</a:t>
              </a:r>
              <a:r>
                <a:rPr lang="de-AT" sz="2400" dirty="0" smtClean="0">
                  <a:latin typeface="Ziggy Zoe" pitchFamily="2" charset="0"/>
                </a:rPr>
                <a:t>!</a:t>
              </a:r>
              <a:endParaRPr lang="de-AT" sz="2400" dirty="0">
                <a:latin typeface="Ziggy Zoe" pitchFamily="2" charset="0"/>
              </a:endParaRPr>
            </a:p>
          </p:txBody>
        </p:sp>
      </p:grpSp>
      <p:sp>
        <p:nvSpPr>
          <p:cNvPr id="18434" name="Titel 1"/>
          <p:cNvSpPr>
            <a:spLocks noGrp="1"/>
          </p:cNvSpPr>
          <p:nvPr>
            <p:ph type="title"/>
          </p:nvPr>
        </p:nvSpPr>
        <p:spPr/>
        <p:txBody>
          <a:bodyPr/>
          <a:lstStyle/>
          <a:p>
            <a:r>
              <a:rPr lang="de-AT" dirty="0" smtClean="0"/>
              <a:t>Englisch: Notiz hinterlassen –Überraschende Abreise (Burgendland 2011)</a:t>
            </a:r>
          </a:p>
        </p:txBody>
      </p:sp>
      <p:sp>
        <p:nvSpPr>
          <p:cNvPr id="3" name="Inhaltsplatzhalter 2"/>
          <p:cNvSpPr>
            <a:spLocks noGrp="1"/>
          </p:cNvSpPr>
          <p:nvPr>
            <p:ph idx="1"/>
          </p:nvPr>
        </p:nvSpPr>
        <p:spPr>
          <a:xfrm>
            <a:off x="714375" y="1628800"/>
            <a:ext cx="7929563" cy="4729138"/>
          </a:xfrm>
        </p:spPr>
        <p:txBody>
          <a:bodyPr/>
          <a:lstStyle/>
          <a:p>
            <a:pPr>
              <a:defRPr/>
            </a:pPr>
            <a:r>
              <a:rPr lang="de-AT" sz="2000" dirty="0" smtClean="0"/>
              <a:t>Sprache ist Kommunikationsmittel. </a:t>
            </a:r>
          </a:p>
          <a:p>
            <a:pPr>
              <a:defRPr/>
            </a:pPr>
            <a:r>
              <a:rPr lang="de-AT" sz="2000" b="1" dirty="0" smtClean="0"/>
              <a:t>Sprache ist Informationsträger</a:t>
            </a:r>
            <a:r>
              <a:rPr lang="de-AT" sz="2000" dirty="0" smtClean="0"/>
              <a:t>. </a:t>
            </a:r>
          </a:p>
          <a:p>
            <a:pPr>
              <a:defRPr/>
            </a:pPr>
            <a:r>
              <a:rPr lang="de-AT" sz="2000" b="1" dirty="0" smtClean="0"/>
              <a:t>Sprache ist Grundlage von Beziehung. </a:t>
            </a:r>
          </a:p>
          <a:p>
            <a:pPr>
              <a:defRPr/>
            </a:pPr>
            <a:r>
              <a:rPr lang="de-AT" sz="2000" dirty="0" smtClean="0"/>
              <a:t>Sprache ist Ausdrucksmittel</a:t>
            </a:r>
            <a:r>
              <a:rPr lang="de-AT" sz="2000" dirty="0"/>
              <a:t> </a:t>
            </a:r>
            <a:r>
              <a:rPr lang="de-AT" sz="2000" dirty="0" smtClean="0"/>
              <a:t>/ drückt Gefühle aus.</a:t>
            </a:r>
          </a:p>
          <a:p>
            <a:pPr>
              <a:defRPr/>
            </a:pPr>
            <a:r>
              <a:rPr lang="de-AT" sz="2000" dirty="0" smtClean="0"/>
              <a:t>Sprache ist Dokumentationsmittel.</a:t>
            </a:r>
          </a:p>
          <a:p>
            <a:pPr>
              <a:defRPr/>
            </a:pPr>
            <a:r>
              <a:rPr lang="de-AT" sz="2000" dirty="0" smtClean="0"/>
              <a:t>Sprache hält fest.</a:t>
            </a:r>
          </a:p>
          <a:p>
            <a:pPr>
              <a:defRPr/>
            </a:pPr>
            <a:r>
              <a:rPr lang="de-AT" sz="2000" b="1" dirty="0" smtClean="0"/>
              <a:t>Zeichen verstärken die Botschaft / vermitteln Emotionen.</a:t>
            </a:r>
          </a:p>
          <a:p>
            <a:pPr>
              <a:defRPr/>
            </a:pPr>
            <a:r>
              <a:rPr lang="de-AT" sz="2000" dirty="0" smtClean="0"/>
              <a:t>Schriftliches ist nachhaltiger.</a:t>
            </a:r>
          </a:p>
          <a:p>
            <a:pPr>
              <a:defRPr/>
            </a:pPr>
            <a:r>
              <a:rPr lang="de-AT" sz="2000" dirty="0" smtClean="0"/>
              <a:t>Sprache lässt Vieles unausgesprochen. </a:t>
            </a:r>
          </a:p>
          <a:p>
            <a:pPr>
              <a:defRPr/>
            </a:pPr>
            <a:r>
              <a:rPr lang="de-AT" sz="2000" dirty="0" smtClean="0"/>
              <a:t>Wir müssen zwischen den Zeilen lesen.</a:t>
            </a:r>
            <a:endParaRPr lang="de-AT" sz="2000" dirty="0"/>
          </a:p>
        </p:txBody>
      </p:sp>
    </p:spTree>
    <p:extLst>
      <p:ext uri="{BB962C8B-B14F-4D97-AF65-F5344CB8AC3E}">
        <p14:creationId xmlns:p14="http://schemas.microsoft.com/office/powerpoint/2010/main" val="30413319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AT" dirty="0" smtClean="0"/>
              <a:t>Beispiel Mathe: In Raten ein Mofa kaufen (Burgenland 2011)</a:t>
            </a:r>
          </a:p>
        </p:txBody>
      </p:sp>
      <p:sp>
        <p:nvSpPr>
          <p:cNvPr id="3" name="Inhaltsplatzhalter 2"/>
          <p:cNvSpPr>
            <a:spLocks noGrp="1"/>
          </p:cNvSpPr>
          <p:nvPr>
            <p:ph idx="1"/>
          </p:nvPr>
        </p:nvSpPr>
        <p:spPr>
          <a:xfrm>
            <a:off x="714375" y="1556792"/>
            <a:ext cx="7929563" cy="4801146"/>
          </a:xfrm>
        </p:spPr>
        <p:txBody>
          <a:bodyPr/>
          <a:lstStyle/>
          <a:p>
            <a:pPr>
              <a:defRPr/>
            </a:pPr>
            <a:r>
              <a:rPr lang="de-AT" sz="1600" dirty="0" smtClean="0"/>
              <a:t>Ich will möglichst bald zurück zahlen und möglichst wenig, Mehrkosten vermeiden: Kosten zwischen Bar- und Ratenzahlung vergleichen, Prozentrechnung, Skonto rechnen – verhandeln</a:t>
            </a:r>
          </a:p>
          <a:p>
            <a:pPr>
              <a:defRPr/>
            </a:pPr>
            <a:r>
              <a:rPr lang="de-AT" sz="1600" b="1" dirty="0" smtClean="0"/>
              <a:t>Mathematik spart Geld</a:t>
            </a:r>
            <a:r>
              <a:rPr lang="de-AT" sz="1600" dirty="0" smtClean="0"/>
              <a:t>. Mathematik ist Entscheidungshilfe. Mathematik ist Problemlösungsmittel. </a:t>
            </a:r>
          </a:p>
          <a:p>
            <a:pPr>
              <a:defRPr/>
            </a:pPr>
            <a:r>
              <a:rPr lang="de-AT" sz="1600" dirty="0" smtClean="0"/>
              <a:t>Mathe ermöglicht uns, von einer allgemeinen Situation zu einer konkreten und zurück zu gehen. – eine allgemeine Situation auf eine konkrete übertragen.</a:t>
            </a:r>
          </a:p>
          <a:p>
            <a:pPr>
              <a:defRPr/>
            </a:pPr>
            <a:r>
              <a:rPr lang="de-AT" sz="1600" dirty="0" smtClean="0"/>
              <a:t>Mathe hilft mir, mein Leben zu gestalten. Gestaltungsmittel – damit ich nicht über den Tisch gezogen werde!</a:t>
            </a:r>
          </a:p>
          <a:p>
            <a:pPr>
              <a:defRPr/>
            </a:pPr>
            <a:r>
              <a:rPr lang="de-AT" sz="1600" dirty="0" smtClean="0"/>
              <a:t>Mathematik hilft uns, Situationen zu analysieren. </a:t>
            </a:r>
            <a:r>
              <a:rPr lang="de-AT" sz="1600" b="1" dirty="0" smtClean="0"/>
              <a:t>Mathe ist Denkmittel</a:t>
            </a:r>
            <a:r>
              <a:rPr lang="de-AT" sz="1600" dirty="0" smtClean="0"/>
              <a:t>…lässt uns unterschiedliche Möglichkeiten durchdenken.</a:t>
            </a:r>
          </a:p>
          <a:p>
            <a:pPr>
              <a:defRPr/>
            </a:pPr>
            <a:r>
              <a:rPr lang="de-AT" sz="1600" dirty="0" smtClean="0"/>
              <a:t>Mathe hilft uns, Klarheit zu schaffen und flexibel bei Verhandlungen zu agieren.</a:t>
            </a:r>
          </a:p>
          <a:p>
            <a:pPr>
              <a:defRPr/>
            </a:pPr>
            <a:r>
              <a:rPr lang="de-AT" sz="1600" dirty="0" smtClean="0"/>
              <a:t>Mathematik hilft uns, Warenwert einzuschätzen.</a:t>
            </a:r>
          </a:p>
          <a:p>
            <a:pPr>
              <a:defRPr/>
            </a:pPr>
            <a:r>
              <a:rPr lang="de-AT" sz="1600" dirty="0" smtClean="0"/>
              <a:t>Mathematik ist Visualisierungsmittel. Wir können mit Mathe die Realität unterschiedlich visualisieren. </a:t>
            </a:r>
          </a:p>
          <a:p>
            <a:pPr>
              <a:defRPr/>
            </a:pPr>
            <a:r>
              <a:rPr lang="de-AT" sz="1600" b="1" dirty="0" smtClean="0"/>
              <a:t>Mathematik ist Kontrollmöglichkeit</a:t>
            </a:r>
            <a:r>
              <a:rPr lang="de-AT" sz="1600" dirty="0" smtClean="0"/>
              <a:t>.</a:t>
            </a:r>
          </a:p>
          <a:p>
            <a:pPr>
              <a:defRPr/>
            </a:pPr>
            <a:r>
              <a:rPr lang="de-AT" sz="1600" dirty="0" smtClean="0"/>
              <a:t>Mathematik zeigt Verhältnisse auf.</a:t>
            </a:r>
            <a:endParaRPr lang="de-AT" sz="1600" dirty="0"/>
          </a:p>
        </p:txBody>
      </p:sp>
    </p:spTree>
    <p:extLst>
      <p:ext uri="{BB962C8B-B14F-4D97-AF65-F5344CB8AC3E}">
        <p14:creationId xmlns:p14="http://schemas.microsoft.com/office/powerpoint/2010/main" val="4080516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Check-Test 1: </a:t>
            </a:r>
            <a:br>
              <a:rPr lang="de-AT" dirty="0" smtClean="0"/>
            </a:br>
            <a:r>
              <a:rPr lang="de-AT" dirty="0" smtClean="0"/>
              <a:t>Kernidee oder nicht?</a:t>
            </a:r>
            <a:endParaRPr lang="de-AT" dirty="0"/>
          </a:p>
        </p:txBody>
      </p:sp>
      <p:sp>
        <p:nvSpPr>
          <p:cNvPr id="3" name="Inhaltsplatzhalter 2"/>
          <p:cNvSpPr>
            <a:spLocks noGrp="1"/>
          </p:cNvSpPr>
          <p:nvPr>
            <p:ph idx="1"/>
          </p:nvPr>
        </p:nvSpPr>
        <p:spPr/>
        <p:txBody>
          <a:bodyPr/>
          <a:lstStyle/>
          <a:p>
            <a:pPr marL="514350" indent="-514350">
              <a:buFont typeface="+mj-lt"/>
              <a:buAutoNum type="arabicPeriod"/>
            </a:pPr>
            <a:r>
              <a:rPr lang="de-AT" dirty="0" smtClean="0"/>
              <a:t>Ein Teil eines Systems wirkt sich auf das gesamte System aus.</a:t>
            </a:r>
          </a:p>
          <a:p>
            <a:pPr marL="514350" indent="-514350">
              <a:buFont typeface="+mj-lt"/>
              <a:buAutoNum type="arabicPeriod"/>
            </a:pPr>
            <a:r>
              <a:rPr lang="de-AT" dirty="0" smtClean="0"/>
              <a:t>Funktionen braucht man für die Oberstufe.</a:t>
            </a:r>
          </a:p>
          <a:p>
            <a:pPr marL="514350" indent="-514350">
              <a:buFont typeface="+mj-lt"/>
              <a:buAutoNum type="arabicPeriod"/>
            </a:pPr>
            <a:r>
              <a:rPr lang="de-AT" dirty="0"/>
              <a:t>Jedes Lebewesen verläuft ein Lebenszyklus</a:t>
            </a:r>
            <a:r>
              <a:rPr lang="de-AT" dirty="0" smtClean="0"/>
              <a:t>.</a:t>
            </a:r>
            <a:endParaRPr lang="de-AT" dirty="0"/>
          </a:p>
        </p:txBody>
      </p:sp>
    </p:spTree>
    <p:extLst>
      <p:ext uri="{BB962C8B-B14F-4D97-AF65-F5344CB8AC3E}">
        <p14:creationId xmlns:p14="http://schemas.microsoft.com/office/powerpoint/2010/main" val="1478496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Check-Test 2: </a:t>
            </a:r>
            <a:br>
              <a:rPr lang="de-AT" dirty="0" smtClean="0"/>
            </a:br>
            <a:r>
              <a:rPr lang="de-AT" dirty="0" smtClean="0"/>
              <a:t>Global oder spezifisch?</a:t>
            </a:r>
            <a:endParaRPr lang="de-AT" dirty="0"/>
          </a:p>
        </p:txBody>
      </p:sp>
      <p:sp>
        <p:nvSpPr>
          <p:cNvPr id="3" name="Inhaltsplatzhalter 2"/>
          <p:cNvSpPr>
            <a:spLocks noGrp="1"/>
          </p:cNvSpPr>
          <p:nvPr>
            <p:ph idx="1"/>
          </p:nvPr>
        </p:nvSpPr>
        <p:spPr/>
        <p:txBody>
          <a:bodyPr/>
          <a:lstStyle/>
          <a:p>
            <a:r>
              <a:rPr lang="de-AT" dirty="0"/>
              <a:t>Mathematik hilft uns, Warenwert </a:t>
            </a:r>
            <a:r>
              <a:rPr lang="de-AT" dirty="0" smtClean="0"/>
              <a:t>einzuschätzen.</a:t>
            </a:r>
          </a:p>
          <a:p>
            <a:r>
              <a:rPr lang="de-AT" dirty="0"/>
              <a:t>Menschen gestalten Gemeinschaften, damit sie ihre Bedürfnisse besser befriedigen können. </a:t>
            </a:r>
          </a:p>
          <a:p>
            <a:r>
              <a:rPr lang="de-AT" dirty="0"/>
              <a:t>Angebot und Nachfrage sind im Wechselspiel.</a:t>
            </a:r>
          </a:p>
          <a:p>
            <a:r>
              <a:rPr lang="de-AT" dirty="0"/>
              <a:t>Es gibt verschiedene Fragen an die Vergangenheit und verschiedene Perspektiven über historische Ereignisse.</a:t>
            </a:r>
          </a:p>
          <a:p>
            <a:r>
              <a:rPr lang="de-AT" dirty="0" smtClean="0"/>
              <a:t>Fremdsprachen öffnen neue Türe.</a:t>
            </a:r>
          </a:p>
          <a:p>
            <a:endParaRPr lang="de-AT" dirty="0"/>
          </a:p>
        </p:txBody>
      </p:sp>
    </p:spTree>
    <p:extLst>
      <p:ext uri="{BB962C8B-B14F-4D97-AF65-F5344CB8AC3E}">
        <p14:creationId xmlns:p14="http://schemas.microsoft.com/office/powerpoint/2010/main" val="3692503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Langfristiges Ziel</a:t>
            </a:r>
            <a:endParaRPr lang="de-AT" dirty="0"/>
          </a:p>
        </p:txBody>
      </p:sp>
      <p:sp>
        <p:nvSpPr>
          <p:cNvPr id="3" name="Inhaltsplatzhalter 2"/>
          <p:cNvSpPr>
            <a:spLocks noGrp="1"/>
          </p:cNvSpPr>
          <p:nvPr>
            <p:ph idx="1"/>
          </p:nvPr>
        </p:nvSpPr>
        <p:spPr/>
        <p:txBody>
          <a:bodyPr/>
          <a:lstStyle/>
          <a:p>
            <a:pPr marL="0" indent="0">
              <a:buNone/>
            </a:pPr>
            <a:r>
              <a:rPr lang="de-AT" dirty="0" smtClean="0"/>
              <a:t>Die Teilnehmer/innen werden</a:t>
            </a:r>
          </a:p>
          <a:p>
            <a:r>
              <a:rPr lang="de-AT" dirty="0" smtClean="0"/>
              <a:t>Lerndesignkompetenz erwerben,</a:t>
            </a:r>
          </a:p>
          <a:p>
            <a:r>
              <a:rPr lang="de-AT" dirty="0" smtClean="0"/>
              <a:t>Lerndesignqualität beurteilen,</a:t>
            </a:r>
          </a:p>
          <a:p>
            <a:r>
              <a:rPr lang="de-AT" dirty="0" smtClean="0"/>
              <a:t>Jahresplanung entsprechend Lerndesign gestalten,</a:t>
            </a:r>
          </a:p>
          <a:p>
            <a:pPr marL="0" indent="0">
              <a:buNone/>
            </a:pPr>
            <a:r>
              <a:rPr lang="de-AT" dirty="0" smtClean="0"/>
              <a:t>damit sie auf lange Sicht in der Lage sind, eigenständig ihren Unterricht nach dem Prinzip „vom Ende her“ zu gestalten und dadurch möglichst wirksam im Unterricht handeln.</a:t>
            </a:r>
            <a:endParaRPr lang="de-AT" dirty="0"/>
          </a:p>
        </p:txBody>
      </p:sp>
    </p:spTree>
    <p:extLst>
      <p:ext uri="{BB962C8B-B14F-4D97-AF65-F5344CB8AC3E}">
        <p14:creationId xmlns:p14="http://schemas.microsoft.com/office/powerpoint/2010/main" val="2667429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 Domänengruppen</a:t>
            </a:r>
            <a:endParaRPr lang="de-AT" dirty="0"/>
          </a:p>
        </p:txBody>
      </p:sp>
      <p:sp>
        <p:nvSpPr>
          <p:cNvPr id="3" name="Inhaltsplatzhalter 2"/>
          <p:cNvSpPr>
            <a:spLocks noGrp="1"/>
          </p:cNvSpPr>
          <p:nvPr>
            <p:ph sz="half" idx="1"/>
          </p:nvPr>
        </p:nvSpPr>
        <p:spPr>
          <a:xfrm>
            <a:off x="457200" y="2564904"/>
            <a:ext cx="4038600" cy="3561259"/>
          </a:xfrm>
        </p:spPr>
        <p:txBody>
          <a:bodyPr/>
          <a:lstStyle/>
          <a:p>
            <a:pPr marL="0" indent="0">
              <a:buNone/>
            </a:pPr>
            <a:r>
              <a:rPr lang="de-AT" sz="2400" b="1" dirty="0" smtClean="0"/>
              <a:t>Kernideen</a:t>
            </a:r>
          </a:p>
          <a:p>
            <a:r>
              <a:rPr lang="de-AT" sz="2400" dirty="0" smtClean="0"/>
              <a:t>Spielregeln bestimmen das Ergebnis.</a:t>
            </a:r>
          </a:p>
          <a:p>
            <a:r>
              <a:rPr lang="de-AT" sz="2400" dirty="0" smtClean="0"/>
              <a:t>Kategorien schaffen Ordnung.</a:t>
            </a:r>
          </a:p>
          <a:p>
            <a:r>
              <a:rPr lang="de-AT" sz="2400" dirty="0" smtClean="0"/>
              <a:t>Form folgt Funktion.</a:t>
            </a:r>
          </a:p>
          <a:p>
            <a:r>
              <a:rPr lang="de-AT" sz="2400" dirty="0" smtClean="0"/>
              <a:t>Das Ganze besteht aus Teilen.</a:t>
            </a:r>
          </a:p>
        </p:txBody>
      </p:sp>
      <p:sp>
        <p:nvSpPr>
          <p:cNvPr id="4" name="Inhaltsplatzhalter 3"/>
          <p:cNvSpPr>
            <a:spLocks noGrp="1"/>
          </p:cNvSpPr>
          <p:nvPr>
            <p:ph sz="half" idx="2"/>
          </p:nvPr>
        </p:nvSpPr>
        <p:spPr>
          <a:xfrm>
            <a:off x="4648200" y="2564904"/>
            <a:ext cx="4038600" cy="3561259"/>
          </a:xfrm>
        </p:spPr>
        <p:txBody>
          <a:bodyPr/>
          <a:lstStyle/>
          <a:p>
            <a:pPr marL="0" indent="0">
              <a:buNone/>
            </a:pPr>
            <a:r>
              <a:rPr lang="de-AT" sz="2400" b="1" dirty="0" smtClean="0"/>
              <a:t>Kernfragen</a:t>
            </a:r>
          </a:p>
          <a:p>
            <a:r>
              <a:rPr lang="de-AT" sz="2400" dirty="0" smtClean="0"/>
              <a:t>Wie geht das?</a:t>
            </a:r>
          </a:p>
          <a:p>
            <a:r>
              <a:rPr lang="de-AT" sz="2400" dirty="0" smtClean="0"/>
              <a:t>Was ist der gemeinsame Nenner?</a:t>
            </a:r>
          </a:p>
          <a:p>
            <a:r>
              <a:rPr lang="de-AT" sz="2400" dirty="0" smtClean="0"/>
              <a:t>Wie wirkt sich das aus?</a:t>
            </a:r>
          </a:p>
          <a:p>
            <a:r>
              <a:rPr lang="de-AT" sz="2400" dirty="0" smtClean="0"/>
              <a:t>Ist das wahr?</a:t>
            </a:r>
            <a:endParaRPr lang="de-AT" sz="2400" dirty="0"/>
          </a:p>
        </p:txBody>
      </p:sp>
      <p:sp>
        <p:nvSpPr>
          <p:cNvPr id="5" name="Rechteck 4"/>
          <p:cNvSpPr/>
          <p:nvPr/>
        </p:nvSpPr>
        <p:spPr>
          <a:xfrm>
            <a:off x="467544" y="1556792"/>
            <a:ext cx="8676456" cy="954107"/>
          </a:xfrm>
          <a:prstGeom prst="rect">
            <a:avLst/>
          </a:prstGeom>
        </p:spPr>
        <p:txBody>
          <a:bodyPr wrap="square">
            <a:spAutoFit/>
          </a:bodyPr>
          <a:lstStyle/>
          <a:p>
            <a:r>
              <a:rPr lang="de-AT" sz="2800" i="1" dirty="0"/>
              <a:t>Welche Relevanz haben diese Kernideen &amp; Kernfragen für unsere Domäne</a:t>
            </a:r>
            <a:r>
              <a:rPr lang="de-AT" sz="2800" i="1" dirty="0" smtClean="0"/>
              <a:t>?</a:t>
            </a:r>
            <a:endParaRPr lang="de-AT" sz="2800" i="1" dirty="0"/>
          </a:p>
        </p:txBody>
      </p:sp>
    </p:spTree>
    <p:extLst>
      <p:ext uri="{BB962C8B-B14F-4D97-AF65-F5344CB8AC3E}">
        <p14:creationId xmlns:p14="http://schemas.microsoft.com/office/powerpoint/2010/main" val="13113466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Reflexion</a:t>
            </a:r>
            <a:endParaRPr lang="de-AT" dirty="0"/>
          </a:p>
        </p:txBody>
      </p:sp>
      <p:sp>
        <p:nvSpPr>
          <p:cNvPr id="3" name="Inhaltsplatzhalter 2"/>
          <p:cNvSpPr>
            <a:spLocks noGrp="1"/>
          </p:cNvSpPr>
          <p:nvPr>
            <p:ph idx="1"/>
          </p:nvPr>
        </p:nvSpPr>
        <p:spPr/>
        <p:txBody>
          <a:bodyPr/>
          <a:lstStyle/>
          <a:p>
            <a:r>
              <a:rPr lang="de-AT" dirty="0"/>
              <a:t>Was macht eine Kernfrage aus?</a:t>
            </a:r>
          </a:p>
          <a:p>
            <a:r>
              <a:rPr lang="de-AT" dirty="0"/>
              <a:t>Was macht eine Kernidee aus?</a:t>
            </a:r>
          </a:p>
          <a:p>
            <a:r>
              <a:rPr lang="de-AT" dirty="0"/>
              <a:t>Wozu das Ganze</a:t>
            </a:r>
            <a:r>
              <a:rPr lang="de-AT" dirty="0" smtClean="0"/>
              <a:t>?</a:t>
            </a:r>
            <a:endParaRPr lang="de-AT" dirty="0"/>
          </a:p>
        </p:txBody>
      </p:sp>
      <p:sp>
        <p:nvSpPr>
          <p:cNvPr id="4" name="Textplatzhalter 3"/>
          <p:cNvSpPr>
            <a:spLocks noGrp="1"/>
          </p:cNvSpPr>
          <p:nvPr>
            <p:ph type="body" sz="half" idx="2"/>
          </p:nvPr>
        </p:nvSpPr>
        <p:spPr/>
        <p:txBody>
          <a:bodyPr/>
          <a:lstStyle/>
          <a:p>
            <a:endParaRPr lang="de-AT"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420888"/>
            <a:ext cx="2100597" cy="2969568"/>
          </a:xfrm>
          <a:prstGeom prst="rect">
            <a:avLst/>
          </a:prstGeom>
        </p:spPr>
      </p:pic>
    </p:spTree>
    <p:extLst>
      <p:ext uri="{BB962C8B-B14F-4D97-AF65-F5344CB8AC3E}">
        <p14:creationId xmlns:p14="http://schemas.microsoft.com/office/powerpoint/2010/main" val="42348958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AT" dirty="0" smtClean="0"/>
              <a:t>Mathe (Burgenland 2011)</a:t>
            </a:r>
          </a:p>
        </p:txBody>
      </p:sp>
      <p:sp>
        <p:nvSpPr>
          <p:cNvPr id="3" name="Inhaltsplatzhalter 2"/>
          <p:cNvSpPr>
            <a:spLocks noGrp="1"/>
          </p:cNvSpPr>
          <p:nvPr>
            <p:ph idx="1"/>
          </p:nvPr>
        </p:nvSpPr>
        <p:spPr>
          <a:xfrm>
            <a:off x="611560" y="1412776"/>
            <a:ext cx="7929562" cy="4357688"/>
          </a:xfrm>
        </p:spPr>
        <p:txBody>
          <a:bodyPr/>
          <a:lstStyle/>
          <a:p>
            <a:pPr>
              <a:defRPr/>
            </a:pPr>
            <a:r>
              <a:rPr lang="de-AT" sz="1800" dirty="0" smtClean="0"/>
              <a:t>Mathe hilft uns, etwas als Ganzes / Globales zu erfassen.</a:t>
            </a:r>
          </a:p>
          <a:p>
            <a:pPr>
              <a:defRPr/>
            </a:pPr>
            <a:r>
              <a:rPr lang="de-AT" sz="1800" dirty="0" smtClean="0"/>
              <a:t>Statistik lügt. / Wir können Informationen manipulieren. / Interpretationen können missbraucht werden. </a:t>
            </a:r>
          </a:p>
          <a:p>
            <a:pPr>
              <a:defRPr/>
            </a:pPr>
            <a:r>
              <a:rPr lang="de-AT" sz="1800" dirty="0" smtClean="0"/>
              <a:t>Mathematik ist Orientierungshilfe.</a:t>
            </a:r>
          </a:p>
          <a:p>
            <a:pPr>
              <a:defRPr/>
            </a:pPr>
            <a:r>
              <a:rPr lang="de-AT" sz="1800" dirty="0" smtClean="0"/>
              <a:t>Mathematik hilft, Prioritäten zu setzen.</a:t>
            </a:r>
          </a:p>
          <a:p>
            <a:pPr>
              <a:defRPr/>
            </a:pPr>
            <a:r>
              <a:rPr lang="de-AT" sz="1800" dirty="0" smtClean="0"/>
              <a:t>Mathematik hilft zur Lebensplanung. </a:t>
            </a:r>
          </a:p>
          <a:p>
            <a:pPr>
              <a:defRPr/>
            </a:pPr>
            <a:r>
              <a:rPr lang="de-AT" sz="1800" dirty="0" smtClean="0"/>
              <a:t>Mathematik ist Illusion.</a:t>
            </a:r>
          </a:p>
          <a:p>
            <a:pPr>
              <a:defRPr/>
            </a:pPr>
            <a:r>
              <a:rPr lang="de-AT" sz="1800" dirty="0" smtClean="0"/>
              <a:t>Mathematik hilft, abstrakte Situationen / Vorstellungen in Realität umzusetzen.</a:t>
            </a:r>
          </a:p>
          <a:p>
            <a:pPr>
              <a:defRPr/>
            </a:pPr>
            <a:r>
              <a:rPr lang="de-AT" sz="1800" dirty="0" smtClean="0"/>
              <a:t>Mathematik hat besondere Werkzeuge, die uns helfen, Probleme zu lösen. Jedes Werkzeug hat eigene Funktionen und Gebrauchsregeln.</a:t>
            </a:r>
          </a:p>
          <a:p>
            <a:pPr>
              <a:defRPr/>
            </a:pPr>
            <a:r>
              <a:rPr lang="de-AT" sz="1800" dirty="0" smtClean="0"/>
              <a:t>Mathematik hilft, Regelmäßigkeiten und Unregelmäßigkeiten darzustellen.</a:t>
            </a:r>
          </a:p>
          <a:p>
            <a:pPr>
              <a:defRPr/>
            </a:pPr>
            <a:r>
              <a:rPr lang="de-AT" sz="1800" dirty="0" smtClean="0"/>
              <a:t>Mathematik hilft uns, eine Grundlage für Verhandlungen zu schaffen (damit wir nicht über den Tisch gezogen werden!)</a:t>
            </a:r>
          </a:p>
          <a:p>
            <a:pPr>
              <a:defRPr/>
            </a:pPr>
            <a:r>
              <a:rPr lang="de-AT" sz="1800" dirty="0" smtClean="0"/>
              <a:t>Mathematik schafft Strukturen. / Mathematik ist Musik! Ist eine eigene (internationale)  Sprache.  Mathematik ist überall.</a:t>
            </a:r>
          </a:p>
          <a:p>
            <a:pPr>
              <a:defRPr/>
            </a:pPr>
            <a:r>
              <a:rPr lang="de-AT" sz="1800" dirty="0" smtClean="0"/>
              <a:t>Mathematik verbindet.</a:t>
            </a:r>
          </a:p>
          <a:p>
            <a:pPr>
              <a:defRPr/>
            </a:pPr>
            <a:endParaRPr lang="de-AT" sz="1800" dirty="0"/>
          </a:p>
        </p:txBody>
      </p:sp>
    </p:spTree>
    <p:extLst>
      <p:ext uri="{BB962C8B-B14F-4D97-AF65-F5344CB8AC3E}">
        <p14:creationId xmlns:p14="http://schemas.microsoft.com/office/powerpoint/2010/main" val="13173318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AT" dirty="0" smtClean="0"/>
              <a:t>Weitere Ideen zur Sprache (Burgendland 2011)</a:t>
            </a:r>
          </a:p>
        </p:txBody>
      </p:sp>
      <p:sp>
        <p:nvSpPr>
          <p:cNvPr id="3" name="Inhaltsplatzhalter 2"/>
          <p:cNvSpPr>
            <a:spLocks noGrp="1"/>
          </p:cNvSpPr>
          <p:nvPr>
            <p:ph idx="1"/>
          </p:nvPr>
        </p:nvSpPr>
        <p:spPr>
          <a:xfrm>
            <a:off x="611560" y="1412776"/>
            <a:ext cx="7929563" cy="4357688"/>
          </a:xfrm>
        </p:spPr>
        <p:txBody>
          <a:bodyPr/>
          <a:lstStyle/>
          <a:p>
            <a:pPr>
              <a:defRPr/>
            </a:pPr>
            <a:r>
              <a:rPr lang="de-AT" sz="2000" dirty="0" smtClean="0"/>
              <a:t>Sprache ist Austausch von Kulturgut. </a:t>
            </a:r>
          </a:p>
          <a:p>
            <a:pPr>
              <a:defRPr/>
            </a:pPr>
            <a:r>
              <a:rPr lang="de-AT" sz="2000" dirty="0" smtClean="0"/>
              <a:t>Sprache ist Waffe. </a:t>
            </a:r>
            <a:endParaRPr lang="de-AT" sz="2000" dirty="0"/>
          </a:p>
          <a:p>
            <a:pPr>
              <a:defRPr/>
            </a:pPr>
            <a:r>
              <a:rPr lang="de-AT" sz="2000" dirty="0"/>
              <a:t>Sprache ist Mittel für Konfliktlösung.</a:t>
            </a:r>
          </a:p>
          <a:p>
            <a:pPr>
              <a:defRPr/>
            </a:pPr>
            <a:r>
              <a:rPr lang="de-AT" sz="2000" dirty="0" smtClean="0"/>
              <a:t>Sprache harmonisiert / beruhigt.</a:t>
            </a:r>
          </a:p>
          <a:p>
            <a:pPr>
              <a:defRPr/>
            </a:pPr>
            <a:r>
              <a:rPr lang="de-AT" sz="2000" dirty="0" smtClean="0"/>
              <a:t>Sprach ist Ausdrucksmittel (für Unmutsäußerung).</a:t>
            </a:r>
          </a:p>
          <a:p>
            <a:pPr>
              <a:defRPr/>
            </a:pPr>
            <a:r>
              <a:rPr lang="de-AT" sz="2000" dirty="0" smtClean="0"/>
              <a:t>Sprache ist Überbringer von Wünschen, Vorstellungen, Ideen.</a:t>
            </a:r>
          </a:p>
          <a:p>
            <a:pPr>
              <a:defRPr/>
            </a:pPr>
            <a:r>
              <a:rPr lang="de-AT" sz="2000" dirty="0" smtClean="0"/>
              <a:t>Sprache ist Mittel zur Selbstwirksamkeit / Selbstbewusstsein / Selbstwert.</a:t>
            </a:r>
          </a:p>
          <a:p>
            <a:pPr>
              <a:defRPr/>
            </a:pPr>
            <a:r>
              <a:rPr lang="de-AT" sz="2000" dirty="0" smtClean="0"/>
              <a:t>Sprache ist identitätsstiftend. / Sprache ist Zeichen der Herkunft. </a:t>
            </a:r>
            <a:endParaRPr lang="de-AT" sz="2000" dirty="0"/>
          </a:p>
          <a:p>
            <a:pPr>
              <a:defRPr/>
            </a:pPr>
            <a:r>
              <a:rPr lang="de-AT" sz="2000" dirty="0" smtClean="0"/>
              <a:t>Meine Sprache ist meine Visitenkarte. / Sprache macht Eindruck.</a:t>
            </a:r>
          </a:p>
          <a:p>
            <a:pPr>
              <a:defRPr/>
            </a:pPr>
            <a:r>
              <a:rPr lang="de-AT" sz="2000" dirty="0" smtClean="0"/>
              <a:t>Sprache hat Spielregeln</a:t>
            </a:r>
            <a:r>
              <a:rPr lang="de-AT" sz="2000" dirty="0"/>
              <a:t>. </a:t>
            </a:r>
            <a:r>
              <a:rPr lang="de-AT" sz="2000" dirty="0" smtClean="0"/>
              <a:t> / Jede </a:t>
            </a:r>
            <a:r>
              <a:rPr lang="de-AT" sz="2000" dirty="0"/>
              <a:t>Textform hat eigene Spielregeln</a:t>
            </a:r>
            <a:r>
              <a:rPr lang="de-AT" sz="2000" dirty="0" smtClean="0"/>
              <a:t>.</a:t>
            </a:r>
          </a:p>
          <a:p>
            <a:pPr>
              <a:defRPr/>
            </a:pPr>
            <a:r>
              <a:rPr lang="de-AT" sz="2000" dirty="0" smtClean="0"/>
              <a:t>Das Brechen von Spielregeln kann wirkungsvoll sein.</a:t>
            </a:r>
          </a:p>
          <a:p>
            <a:pPr>
              <a:defRPr/>
            </a:pPr>
            <a:r>
              <a:rPr lang="de-AT" sz="2000" dirty="0" smtClean="0"/>
              <a:t>Situationen bestimmen die Spielregeln.</a:t>
            </a:r>
          </a:p>
          <a:p>
            <a:pPr>
              <a:defRPr/>
            </a:pPr>
            <a:r>
              <a:rPr lang="de-AT" sz="2000" dirty="0" smtClean="0"/>
              <a:t>Sprache hat Muster.</a:t>
            </a:r>
          </a:p>
          <a:p>
            <a:pPr>
              <a:defRPr/>
            </a:pPr>
            <a:endParaRPr lang="de-AT" sz="2000" dirty="0"/>
          </a:p>
        </p:txBody>
      </p:sp>
    </p:spTree>
    <p:extLst>
      <p:ext uri="{BB962C8B-B14F-4D97-AF65-F5344CB8AC3E}">
        <p14:creationId xmlns:p14="http://schemas.microsoft.com/office/powerpoint/2010/main" val="33706845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Irrtümer</a:t>
            </a:r>
            <a:endParaRPr lang="de-AT" dirty="0"/>
          </a:p>
        </p:txBody>
      </p:sp>
      <p:sp>
        <p:nvSpPr>
          <p:cNvPr id="3" name="Textplatzhalter 2"/>
          <p:cNvSpPr>
            <a:spLocks noGrp="1"/>
          </p:cNvSpPr>
          <p:nvPr>
            <p:ph type="body" idx="1"/>
          </p:nvPr>
        </p:nvSpPr>
        <p:spPr/>
        <p:txBody>
          <a:bodyPr/>
          <a:lstStyle/>
          <a:p>
            <a:r>
              <a:rPr lang="de-AT" dirty="0" smtClean="0"/>
              <a:t>Zum </a:t>
            </a:r>
            <a:r>
              <a:rPr lang="de-AT" dirty="0" err="1" smtClean="0"/>
              <a:t>verstehensorientierten</a:t>
            </a:r>
            <a:r>
              <a:rPr lang="de-AT" dirty="0" smtClean="0"/>
              <a:t> Lehren gehört der proaktive Umgang mit Missverständnisse und Irrtümer.</a:t>
            </a:r>
            <a:endParaRPr lang="de-AT" dirty="0"/>
          </a:p>
        </p:txBody>
      </p:sp>
      <p:sp>
        <p:nvSpPr>
          <p:cNvPr id="4" name="Gewitterblitz 3"/>
          <p:cNvSpPr/>
          <p:nvPr/>
        </p:nvSpPr>
        <p:spPr>
          <a:xfrm>
            <a:off x="214282" y="3789040"/>
            <a:ext cx="714380" cy="642942"/>
          </a:xfrm>
          <a:prstGeom prst="lightningBolt">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735486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i="1" dirty="0" smtClean="0"/>
              <a:t>Aber das mache ich eh schon </a:t>
            </a:r>
            <a:r>
              <a:rPr lang="de-AT" dirty="0" smtClean="0"/>
              <a:t>– oder?</a:t>
            </a:r>
            <a:endParaRPr lang="de-AT" dirty="0"/>
          </a:p>
        </p:txBody>
      </p:sp>
      <p:sp>
        <p:nvSpPr>
          <p:cNvPr id="3" name="Inhaltsplatzhalter 2"/>
          <p:cNvSpPr>
            <a:spLocks noGrp="1"/>
          </p:cNvSpPr>
          <p:nvPr>
            <p:ph idx="1"/>
          </p:nvPr>
        </p:nvSpPr>
        <p:spPr/>
        <p:txBody>
          <a:bodyPr>
            <a:normAutofit/>
          </a:bodyPr>
          <a:lstStyle/>
          <a:p>
            <a:pPr>
              <a:buNone/>
            </a:pPr>
            <a:r>
              <a:rPr lang="de-AT" sz="2600" dirty="0" smtClean="0"/>
              <a:t>Irrtum 1: Lehrziele sind Lernziele.</a:t>
            </a:r>
          </a:p>
          <a:p>
            <a:r>
              <a:rPr lang="de-AT" sz="2600" dirty="0" smtClean="0"/>
              <a:t>Lehrziele beschreiben das, was die Lehrperson vor hat – s. Unterrichtsplanung.</a:t>
            </a:r>
          </a:p>
          <a:p>
            <a:r>
              <a:rPr lang="de-AT" sz="2600" dirty="0" smtClean="0"/>
              <a:t>Lernziele beschreiben das, was die </a:t>
            </a:r>
            <a:r>
              <a:rPr lang="de-AT" sz="2600" dirty="0" err="1" smtClean="0"/>
              <a:t>SuS</a:t>
            </a:r>
            <a:r>
              <a:rPr lang="de-AT" sz="2600" dirty="0" smtClean="0"/>
              <a:t> am Ende erreichen sollen und beurteilt wird.</a:t>
            </a:r>
          </a:p>
          <a:p>
            <a:r>
              <a:rPr lang="de-AT" sz="2600" dirty="0" smtClean="0"/>
              <a:t>Beispiel </a:t>
            </a:r>
            <a:r>
              <a:rPr lang="de-AT" sz="2600" dirty="0" err="1" smtClean="0"/>
              <a:t>Lehrziel</a:t>
            </a:r>
            <a:r>
              <a:rPr lang="de-AT" sz="2600" dirty="0" smtClean="0"/>
              <a:t>: Die </a:t>
            </a:r>
            <a:r>
              <a:rPr lang="de-AT" sz="2600" dirty="0" err="1" smtClean="0"/>
              <a:t>SuS</a:t>
            </a:r>
            <a:r>
              <a:rPr lang="de-AT" sz="2600" dirty="0" smtClean="0"/>
              <a:t> werden ein Arbeitsblatt mit Hilfe des Internets ausfüllen.</a:t>
            </a:r>
          </a:p>
          <a:p>
            <a:r>
              <a:rPr lang="de-AT" sz="2600" dirty="0" smtClean="0"/>
              <a:t>Beispiel Lernziel: Die </a:t>
            </a:r>
            <a:r>
              <a:rPr lang="de-AT" sz="2600" dirty="0" err="1" smtClean="0"/>
              <a:t>SuS</a:t>
            </a:r>
            <a:r>
              <a:rPr lang="de-AT" sz="2600" dirty="0" smtClean="0"/>
              <a:t> werden Onlinequellen bei der Recherche eines Sachthemas treffsicher und verantwortungsbewusst machen.</a:t>
            </a:r>
            <a:endParaRPr lang="de-AT" sz="2600" dirty="0"/>
          </a:p>
        </p:txBody>
      </p:sp>
      <p:sp>
        <p:nvSpPr>
          <p:cNvPr id="4" name="Gewitterblitz 3"/>
          <p:cNvSpPr/>
          <p:nvPr/>
        </p:nvSpPr>
        <p:spPr>
          <a:xfrm>
            <a:off x="214282" y="1071546"/>
            <a:ext cx="714380" cy="642942"/>
          </a:xfrm>
          <a:prstGeom prst="lightningBolt">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03769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i="1" dirty="0" smtClean="0"/>
              <a:t>Aber das mache ich eh schon </a:t>
            </a:r>
            <a:r>
              <a:rPr lang="de-AT" dirty="0" smtClean="0"/>
              <a:t>– oder?</a:t>
            </a:r>
            <a:endParaRPr lang="de-AT" dirty="0"/>
          </a:p>
        </p:txBody>
      </p:sp>
      <p:sp>
        <p:nvSpPr>
          <p:cNvPr id="3" name="Inhaltsplatzhalter 2"/>
          <p:cNvSpPr>
            <a:spLocks noGrp="1"/>
          </p:cNvSpPr>
          <p:nvPr>
            <p:ph idx="1"/>
          </p:nvPr>
        </p:nvSpPr>
        <p:spPr/>
        <p:txBody>
          <a:bodyPr>
            <a:normAutofit fontScale="92500"/>
          </a:bodyPr>
          <a:lstStyle/>
          <a:p>
            <a:pPr>
              <a:buNone/>
            </a:pPr>
            <a:r>
              <a:rPr lang="de-AT" dirty="0" smtClean="0"/>
              <a:t>Irrtum 2: Wissen ist Verstehen.</a:t>
            </a:r>
          </a:p>
          <a:p>
            <a:r>
              <a:rPr lang="de-AT" dirty="0" smtClean="0"/>
              <a:t>Wissen meint Informationen, die abrufbar sein sollen.</a:t>
            </a:r>
          </a:p>
          <a:p>
            <a:r>
              <a:rPr lang="de-AT" dirty="0" smtClean="0"/>
              <a:t>Verstehen meint das Begreifen, damit die Person in der Lage ist, in neuen Situationen (noch wirksamer) zu handeln. (s. </a:t>
            </a:r>
            <a:r>
              <a:rPr lang="de-AT" dirty="0" err="1" smtClean="0"/>
              <a:t>Bloom‘sche</a:t>
            </a:r>
            <a:r>
              <a:rPr lang="de-AT" dirty="0" smtClean="0"/>
              <a:t> Taxonomie Neu nach Anderson et al, 2000, für Analyse vom kognitiven Verstehen).</a:t>
            </a:r>
          </a:p>
          <a:p>
            <a:r>
              <a:rPr lang="de-AT" dirty="0" smtClean="0"/>
              <a:t>Beispiel Wissen: Die </a:t>
            </a:r>
            <a:r>
              <a:rPr lang="de-AT" dirty="0" err="1" smtClean="0"/>
              <a:t>SuS</a:t>
            </a:r>
            <a:r>
              <a:rPr lang="de-AT" dirty="0" smtClean="0"/>
              <a:t> können das Formel für </a:t>
            </a:r>
            <a:r>
              <a:rPr lang="de-AT" dirty="0" err="1" smtClean="0"/>
              <a:t>Fleächenberechnung</a:t>
            </a:r>
            <a:r>
              <a:rPr lang="de-AT" dirty="0" smtClean="0"/>
              <a:t> abrufen.</a:t>
            </a:r>
          </a:p>
          <a:p>
            <a:r>
              <a:rPr lang="de-AT" dirty="0" smtClean="0"/>
              <a:t>Beispiel Verstehen: Die </a:t>
            </a:r>
            <a:r>
              <a:rPr lang="de-AT" dirty="0" err="1" smtClean="0"/>
              <a:t>SuS</a:t>
            </a:r>
            <a:r>
              <a:rPr lang="de-AT" dirty="0" smtClean="0"/>
              <a:t> deuten eine Situation richtig und wenden Flächenberechnung als Lösungsstrategie an. </a:t>
            </a:r>
            <a:endParaRPr lang="de-AT" dirty="0"/>
          </a:p>
        </p:txBody>
      </p:sp>
      <p:sp>
        <p:nvSpPr>
          <p:cNvPr id="4" name="Gewitterblitz 3"/>
          <p:cNvSpPr/>
          <p:nvPr/>
        </p:nvSpPr>
        <p:spPr>
          <a:xfrm>
            <a:off x="214282" y="1071546"/>
            <a:ext cx="714380" cy="642942"/>
          </a:xfrm>
          <a:prstGeom prst="lightningBolt">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332666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i="1" dirty="0" smtClean="0"/>
              <a:t>Aber das mache ich eh schon </a:t>
            </a:r>
            <a:r>
              <a:rPr lang="de-AT" dirty="0" smtClean="0"/>
              <a:t>– oder?</a:t>
            </a:r>
            <a:endParaRPr lang="de-AT" dirty="0"/>
          </a:p>
        </p:txBody>
      </p:sp>
      <p:sp>
        <p:nvSpPr>
          <p:cNvPr id="3" name="Inhaltsplatzhalter 2"/>
          <p:cNvSpPr>
            <a:spLocks noGrp="1"/>
          </p:cNvSpPr>
          <p:nvPr>
            <p:ph idx="1"/>
          </p:nvPr>
        </p:nvSpPr>
        <p:spPr/>
        <p:txBody>
          <a:bodyPr>
            <a:normAutofit fontScale="92500"/>
          </a:bodyPr>
          <a:lstStyle/>
          <a:p>
            <a:pPr>
              <a:buNone/>
            </a:pPr>
            <a:r>
              <a:rPr lang="de-AT" dirty="0" smtClean="0"/>
              <a:t>Irrtum 3: Kernfragen sind Wissensfragen.</a:t>
            </a:r>
          </a:p>
          <a:p>
            <a:r>
              <a:rPr lang="de-AT" dirty="0" smtClean="0"/>
              <a:t>Wissensfragen prüfen ab, verlangen das Abrufen und sind meist mit richtig oder falsch zu beurteilen.</a:t>
            </a:r>
          </a:p>
          <a:p>
            <a:r>
              <a:rPr lang="de-AT" dirty="0" smtClean="0"/>
              <a:t>Kernfragen sind offen, leitend und wiederkehrend; sie kommen immer wieder in lebensweltlichen Situationen vor.</a:t>
            </a:r>
          </a:p>
          <a:p>
            <a:r>
              <a:rPr lang="de-AT" dirty="0" smtClean="0"/>
              <a:t>Beispiel Wissensfrage: Aus welchen Teile des menschlichen Körpers besteht das Bewegungsapparat?</a:t>
            </a:r>
          </a:p>
          <a:p>
            <a:r>
              <a:rPr lang="de-AT" dirty="0" smtClean="0"/>
              <a:t>Beispiel Kernfrage: Wie geht das (die Bewegung)? Wie ist das möglich?</a:t>
            </a:r>
            <a:endParaRPr lang="de-AT" dirty="0"/>
          </a:p>
        </p:txBody>
      </p:sp>
      <p:sp>
        <p:nvSpPr>
          <p:cNvPr id="4" name="Gewitterblitz 3"/>
          <p:cNvSpPr/>
          <p:nvPr/>
        </p:nvSpPr>
        <p:spPr>
          <a:xfrm>
            <a:off x="214282" y="1071546"/>
            <a:ext cx="714380" cy="642942"/>
          </a:xfrm>
          <a:prstGeom prst="lightningBolt">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1476812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i="1" dirty="0" smtClean="0"/>
              <a:t>Aber das mache ich eh schon </a:t>
            </a:r>
            <a:r>
              <a:rPr lang="de-AT" dirty="0" smtClean="0"/>
              <a:t>– oder?</a:t>
            </a:r>
            <a:endParaRPr lang="de-AT" dirty="0"/>
          </a:p>
        </p:txBody>
      </p:sp>
      <p:sp>
        <p:nvSpPr>
          <p:cNvPr id="3" name="Inhaltsplatzhalter 2"/>
          <p:cNvSpPr>
            <a:spLocks noGrp="1"/>
          </p:cNvSpPr>
          <p:nvPr>
            <p:ph idx="1"/>
          </p:nvPr>
        </p:nvSpPr>
        <p:spPr/>
        <p:txBody>
          <a:bodyPr>
            <a:normAutofit fontScale="92500" lnSpcReduction="10000"/>
          </a:bodyPr>
          <a:lstStyle/>
          <a:p>
            <a:pPr>
              <a:buNone/>
            </a:pPr>
            <a:r>
              <a:rPr lang="de-AT" dirty="0" smtClean="0"/>
              <a:t>Irrtum 4: Fertigkeiten sind Kompetenzen.</a:t>
            </a:r>
          </a:p>
          <a:p>
            <a:r>
              <a:rPr lang="de-AT" dirty="0" smtClean="0"/>
              <a:t>Fertigkeiten sind ein Aspekt der Kompetenz; sie sind meist leicht </a:t>
            </a:r>
            <a:r>
              <a:rPr lang="de-AT" dirty="0" err="1" smtClean="0"/>
              <a:t>abprüfbar</a:t>
            </a:r>
            <a:r>
              <a:rPr lang="de-AT" dirty="0" smtClean="0"/>
              <a:t>, weil sie auf einem Teil von Handlung eingeschränkt sind.</a:t>
            </a:r>
          </a:p>
          <a:p>
            <a:r>
              <a:rPr lang="de-AT" dirty="0" smtClean="0"/>
              <a:t>Kompetenz ist das Zusammenspiel von Wissen, Fertigkeiten (Können) und Disposition, damit eine Person wirksam handelt.</a:t>
            </a:r>
          </a:p>
          <a:p>
            <a:r>
              <a:rPr lang="de-AT" dirty="0" smtClean="0"/>
              <a:t>Beispiel Fertigkeit: Internetrecherche machen.</a:t>
            </a:r>
          </a:p>
          <a:p>
            <a:r>
              <a:rPr lang="de-AT" dirty="0" smtClean="0"/>
              <a:t>Beispiel Kompetenz: Recherche zum einem Sachthema kritisch und verantwortungsbewusst eigenständig machen.</a:t>
            </a:r>
            <a:endParaRPr lang="de-AT" dirty="0"/>
          </a:p>
        </p:txBody>
      </p:sp>
      <p:sp>
        <p:nvSpPr>
          <p:cNvPr id="4" name="Gewitterblitz 3"/>
          <p:cNvSpPr/>
          <p:nvPr/>
        </p:nvSpPr>
        <p:spPr>
          <a:xfrm>
            <a:off x="214282" y="1071546"/>
            <a:ext cx="714380" cy="642942"/>
          </a:xfrm>
          <a:prstGeom prst="lightningBolt">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935458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Kriterien &amp; Beurteilungsraster</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3782619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Kompetenzaufgabe</a:t>
            </a:r>
            <a:endParaRPr lang="de-AT" dirty="0"/>
          </a:p>
        </p:txBody>
      </p:sp>
      <p:sp>
        <p:nvSpPr>
          <p:cNvPr id="3" name="Inhaltsplatzhalter 2"/>
          <p:cNvSpPr>
            <a:spLocks noGrp="1"/>
          </p:cNvSpPr>
          <p:nvPr>
            <p:ph idx="1"/>
          </p:nvPr>
        </p:nvSpPr>
        <p:spPr/>
        <p:txBody>
          <a:bodyPr/>
          <a:lstStyle/>
          <a:p>
            <a:r>
              <a:rPr lang="de-AT" dirty="0" smtClean="0"/>
              <a:t>Entwerft ein Lerndesign.</a:t>
            </a:r>
            <a:endParaRPr lang="de-A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25674">
            <a:off x="4352163" y="1287344"/>
            <a:ext cx="3617038" cy="4665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941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AT" dirty="0" smtClean="0"/>
              <a:t>Um Kompetenzen zu Beurteilen…</a:t>
            </a:r>
            <a:endParaRPr lang="de-AT" sz="1600" dirty="0" smtClean="0"/>
          </a:p>
        </p:txBody>
      </p:sp>
      <p:sp>
        <p:nvSpPr>
          <p:cNvPr id="2" name="Inhaltsplatzhalter 1"/>
          <p:cNvSpPr>
            <a:spLocks noGrp="1"/>
          </p:cNvSpPr>
          <p:nvPr>
            <p:ph idx="1"/>
          </p:nvPr>
        </p:nvSpPr>
        <p:spPr/>
        <p:txBody>
          <a:bodyPr/>
          <a:lstStyle/>
          <a:p>
            <a:pPr marL="0" indent="0">
              <a:buNone/>
            </a:pPr>
            <a:r>
              <a:rPr lang="de-AT" sz="2400" dirty="0" smtClean="0"/>
              <a:t>…braucht es</a:t>
            </a:r>
          </a:p>
          <a:p>
            <a:r>
              <a:rPr lang="de-AT" sz="2400" b="1" dirty="0" smtClean="0"/>
              <a:t>Aufgaben</a:t>
            </a:r>
            <a:r>
              <a:rPr lang="de-AT" sz="2400" dirty="0" smtClean="0"/>
              <a:t>, die das volle Spektrum an Transfer (Eigenständigkeit, Anwendung von Wissen &amp; Können auf neuartige Aufgaben) sichtbar machen,</a:t>
            </a:r>
          </a:p>
          <a:p>
            <a:r>
              <a:rPr lang="de-AT" sz="2400" b="1" dirty="0" smtClean="0"/>
              <a:t>Kriterien</a:t>
            </a:r>
            <a:r>
              <a:rPr lang="de-AT" sz="2400" dirty="0" smtClean="0"/>
              <a:t>, die für die Beurteilung der</a:t>
            </a:r>
            <a:r>
              <a:rPr lang="de-AT" sz="2400" dirty="0" smtClean="0">
                <a:solidFill>
                  <a:srgbClr val="00B050"/>
                </a:solidFill>
              </a:rPr>
              <a:t> </a:t>
            </a:r>
            <a:r>
              <a:rPr lang="de-AT" sz="2400" dirty="0" smtClean="0"/>
              <a:t>Qualität des Ergebnisses der Handlung herangezogen werden,</a:t>
            </a:r>
            <a:endParaRPr lang="de-AT" sz="2400" dirty="0"/>
          </a:p>
          <a:p>
            <a:r>
              <a:rPr lang="de-AT" sz="2400" b="1" dirty="0" smtClean="0"/>
              <a:t>Beschreibungen der Leistungen auf </a:t>
            </a:r>
            <a:r>
              <a:rPr lang="de-AT" sz="2400" dirty="0" smtClean="0"/>
              <a:t>unterschiedlichen Qualitätsniveaus in einem Beurteilungsraster, der an den Kriterien und am </a:t>
            </a:r>
            <a:r>
              <a:rPr lang="de-AT" sz="2400" dirty="0" err="1" smtClean="0"/>
              <a:t>Zielbild</a:t>
            </a:r>
            <a:r>
              <a:rPr lang="de-AT" sz="2400" dirty="0" smtClean="0"/>
              <a:t> für die jeweilige Schulstufe orientiert ist.</a:t>
            </a:r>
            <a:endParaRPr lang="de-AT" sz="2400" dirty="0"/>
          </a:p>
        </p:txBody>
      </p:sp>
    </p:spTree>
    <p:extLst>
      <p:ext uri="{BB962C8B-B14F-4D97-AF65-F5344CB8AC3E}">
        <p14:creationId xmlns:p14="http://schemas.microsoft.com/office/powerpoint/2010/main" val="33648763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AT" dirty="0" smtClean="0"/>
              <a:t>Um flexibel und zielgerecht zu differenzieren…</a:t>
            </a:r>
            <a:endParaRPr lang="de-AT" sz="1600" dirty="0" smtClean="0"/>
          </a:p>
        </p:txBody>
      </p:sp>
      <p:sp>
        <p:nvSpPr>
          <p:cNvPr id="2" name="Inhaltsplatzhalter 1"/>
          <p:cNvSpPr>
            <a:spLocks noGrp="1"/>
          </p:cNvSpPr>
          <p:nvPr>
            <p:ph idx="1"/>
          </p:nvPr>
        </p:nvSpPr>
        <p:spPr/>
        <p:txBody>
          <a:bodyPr/>
          <a:lstStyle/>
          <a:p>
            <a:pPr marL="0" indent="0">
              <a:buNone/>
            </a:pPr>
            <a:r>
              <a:rPr lang="de-AT" dirty="0" smtClean="0"/>
              <a:t>…braucht es</a:t>
            </a:r>
          </a:p>
          <a:p>
            <a:r>
              <a:rPr lang="de-AT" dirty="0" smtClean="0"/>
              <a:t>die Festlegung von Aufgaben, Kriterien und Beschreibungen vorher,</a:t>
            </a:r>
          </a:p>
          <a:p>
            <a:r>
              <a:rPr lang="de-AT" dirty="0" smtClean="0"/>
              <a:t>damit nachher Lehr- und Lernprozesse ausgehend vom Ziel, das durch sie erreicht werden soll, gestaltet werden können.</a:t>
            </a:r>
            <a:endParaRPr lang="de-AT" dirty="0"/>
          </a:p>
        </p:txBody>
      </p:sp>
      <p:sp>
        <p:nvSpPr>
          <p:cNvPr id="4" name="Gebogener Pfeil 3"/>
          <p:cNvSpPr/>
          <p:nvPr/>
        </p:nvSpPr>
        <p:spPr>
          <a:xfrm rot="7837894" flipH="1">
            <a:off x="3283598" y="4708781"/>
            <a:ext cx="1961709" cy="1821989"/>
          </a:xfrm>
          <a:prstGeom prst="circularArrow">
            <a:avLst>
              <a:gd name="adj1" fmla="val 6391"/>
              <a:gd name="adj2" fmla="val 1142319"/>
              <a:gd name="adj3" fmla="val 20458322"/>
              <a:gd name="adj4" fmla="val 867997"/>
              <a:gd name="adj5" fmla="val 125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389891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Kern- &amp; Verständnisfragen</a:t>
            </a:r>
            <a:endParaRPr lang="de-AT" dirty="0"/>
          </a:p>
        </p:txBody>
      </p:sp>
      <p:sp>
        <p:nvSpPr>
          <p:cNvPr id="3" name="Inhaltsplatzhalter 2"/>
          <p:cNvSpPr>
            <a:spLocks noGrp="1"/>
          </p:cNvSpPr>
          <p:nvPr>
            <p:ph idx="1"/>
          </p:nvPr>
        </p:nvSpPr>
        <p:spPr/>
        <p:txBody>
          <a:bodyPr/>
          <a:lstStyle/>
          <a:p>
            <a:r>
              <a:rPr lang="de-AT" b="1" dirty="0" smtClean="0"/>
              <a:t>Was ist Kompetenz? </a:t>
            </a:r>
            <a:r>
              <a:rPr lang="de-AT" dirty="0" smtClean="0"/>
              <a:t>Welche Kompetenzen sind in meinen Fächern wesentlich?</a:t>
            </a:r>
          </a:p>
          <a:p>
            <a:r>
              <a:rPr lang="de-AT" b="1" dirty="0" smtClean="0"/>
              <a:t>Was ist Komplexität? </a:t>
            </a:r>
            <a:r>
              <a:rPr lang="de-AT" dirty="0" smtClean="0"/>
              <a:t>Wie unterscheidet sich Komplexität von Schwierigkeit? Wie bestimme ich Komplexität einer Aufgabe? Einer Leistung? Was leistet Webbs Modell?</a:t>
            </a:r>
          </a:p>
          <a:p>
            <a:r>
              <a:rPr lang="de-AT" b="1" dirty="0" smtClean="0"/>
              <a:t>Was ist ein Kriterium? </a:t>
            </a:r>
            <a:r>
              <a:rPr lang="de-AT" dirty="0" smtClean="0"/>
              <a:t>Welche Rolle spielen Kriterien bei der Beurteilung? Was ist der Unterschied zwischen einem Kompetenzraster und einem Beurteilungsraster?</a:t>
            </a:r>
            <a:endParaRPr lang="de-AT" dirty="0"/>
          </a:p>
        </p:txBody>
      </p:sp>
    </p:spTree>
    <p:extLst>
      <p:ext uri="{BB962C8B-B14F-4D97-AF65-F5344CB8AC3E}">
        <p14:creationId xmlns:p14="http://schemas.microsoft.com/office/powerpoint/2010/main" val="21706326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plecrisprecipe.devhub.com/img/upload/apple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782" y="2564904"/>
            <a:ext cx="5631722"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lstStyle/>
          <a:p>
            <a:r>
              <a:rPr lang="de-AT" dirty="0" smtClean="0"/>
              <a:t>An </a:t>
            </a:r>
            <a:r>
              <a:rPr lang="de-AT" dirty="0" err="1" smtClean="0"/>
              <a:t>apple</a:t>
            </a:r>
            <a:r>
              <a:rPr lang="de-AT" dirty="0" smtClean="0"/>
              <a:t> a </a:t>
            </a:r>
            <a:r>
              <a:rPr lang="de-AT" dirty="0" err="1" smtClean="0"/>
              <a:t>day</a:t>
            </a:r>
            <a:r>
              <a:rPr lang="de-AT" dirty="0" smtClean="0"/>
              <a:t>: </a:t>
            </a:r>
            <a:r>
              <a:rPr lang="de-AT" i="1" dirty="0" smtClean="0"/>
              <a:t>Nach welchen Kriterien kaufst du Äpfeln?</a:t>
            </a:r>
            <a:endParaRPr lang="de-AT" i="1" dirty="0"/>
          </a:p>
        </p:txBody>
      </p:sp>
      <p:sp>
        <p:nvSpPr>
          <p:cNvPr id="4" name="Inhaltsplatzhalter 3"/>
          <p:cNvSpPr>
            <a:spLocks noGrp="1"/>
          </p:cNvSpPr>
          <p:nvPr>
            <p:ph idx="1"/>
          </p:nvPr>
        </p:nvSpPr>
        <p:spPr/>
        <p:txBody>
          <a:bodyPr/>
          <a:lstStyle/>
          <a:p>
            <a:r>
              <a:rPr lang="de-AT" dirty="0"/>
              <a:t>Farbe</a:t>
            </a:r>
          </a:p>
          <a:p>
            <a:r>
              <a:rPr lang="de-AT" dirty="0" smtClean="0"/>
              <a:t>Geschmack</a:t>
            </a:r>
          </a:p>
          <a:p>
            <a:r>
              <a:rPr lang="de-AT" dirty="0" smtClean="0"/>
              <a:t>Haltbarkeit</a:t>
            </a:r>
          </a:p>
          <a:p>
            <a:r>
              <a:rPr lang="de-AT" dirty="0" smtClean="0"/>
              <a:t>Größe</a:t>
            </a:r>
            <a:endParaRPr lang="de-AT" dirty="0"/>
          </a:p>
          <a:p>
            <a:r>
              <a:rPr lang="de-AT" dirty="0" smtClean="0"/>
              <a:t>Verwendungszweck</a:t>
            </a:r>
          </a:p>
          <a:p>
            <a:r>
              <a:rPr lang="de-AT" dirty="0" smtClean="0"/>
              <a:t>Preis</a:t>
            </a:r>
          </a:p>
          <a:p>
            <a:r>
              <a:rPr lang="de-AT" dirty="0" smtClean="0"/>
              <a:t>Herkunft</a:t>
            </a:r>
            <a:endParaRPr lang="de-AT" dirty="0"/>
          </a:p>
        </p:txBody>
      </p:sp>
    </p:spTree>
    <p:extLst>
      <p:ext uri="{BB962C8B-B14F-4D97-AF65-F5344CB8AC3E}">
        <p14:creationId xmlns:p14="http://schemas.microsoft.com/office/powerpoint/2010/main" val="13697098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 Domänengruppen</a:t>
            </a:r>
            <a:endParaRPr lang="de-AT" dirty="0"/>
          </a:p>
        </p:txBody>
      </p:sp>
      <p:sp>
        <p:nvSpPr>
          <p:cNvPr id="3" name="Inhaltsplatzhalter 2"/>
          <p:cNvSpPr>
            <a:spLocks noGrp="1"/>
          </p:cNvSpPr>
          <p:nvPr>
            <p:ph idx="1"/>
          </p:nvPr>
        </p:nvSpPr>
        <p:spPr>
          <a:xfrm>
            <a:off x="467544" y="1628800"/>
            <a:ext cx="8229600" cy="4525963"/>
          </a:xfrm>
        </p:spPr>
        <p:txBody>
          <a:bodyPr/>
          <a:lstStyle/>
          <a:p>
            <a:pPr marL="0" indent="0">
              <a:buNone/>
            </a:pPr>
            <a:r>
              <a:rPr lang="de-AT" dirty="0" smtClean="0"/>
              <a:t>Schritt 1: Was haben folgende Kriterien mit unserer Domäne zu tun?</a:t>
            </a:r>
          </a:p>
          <a:p>
            <a:r>
              <a:rPr lang="de-AT" sz="2400" dirty="0" smtClean="0"/>
              <a:t>Nachvollziehbarkeit</a:t>
            </a:r>
          </a:p>
          <a:p>
            <a:r>
              <a:rPr lang="de-AT" sz="2400" dirty="0" smtClean="0"/>
              <a:t>Klarheit</a:t>
            </a:r>
          </a:p>
          <a:p>
            <a:r>
              <a:rPr lang="de-AT" sz="2400" dirty="0" smtClean="0"/>
              <a:t>Präzision</a:t>
            </a:r>
          </a:p>
          <a:p>
            <a:r>
              <a:rPr lang="de-AT" sz="2400" dirty="0" smtClean="0"/>
              <a:t>Wiederholbarkeit</a:t>
            </a:r>
          </a:p>
          <a:p>
            <a:r>
              <a:rPr lang="de-AT" sz="2400" dirty="0" smtClean="0"/>
              <a:t>Angemessenheit</a:t>
            </a:r>
          </a:p>
          <a:p>
            <a:r>
              <a:rPr lang="de-AT" sz="2400" dirty="0" smtClean="0"/>
              <a:t>Wirkung</a:t>
            </a:r>
          </a:p>
          <a:p>
            <a:r>
              <a:rPr lang="de-AT" sz="2400" dirty="0" smtClean="0"/>
              <a:t>Methode</a:t>
            </a:r>
          </a:p>
          <a:p>
            <a:r>
              <a:rPr lang="de-AT" sz="2400" dirty="0" smtClean="0"/>
              <a:t>Ästhetik</a:t>
            </a:r>
          </a:p>
          <a:p>
            <a:r>
              <a:rPr lang="de-AT" sz="2400" dirty="0" smtClean="0"/>
              <a:t>Wahrhaftigkeit</a:t>
            </a:r>
            <a:endParaRPr lang="de-AT" sz="2400" dirty="0"/>
          </a:p>
        </p:txBody>
      </p:sp>
    </p:spTree>
    <p:extLst>
      <p:ext uri="{BB962C8B-B14F-4D97-AF65-F5344CB8AC3E}">
        <p14:creationId xmlns:p14="http://schemas.microsoft.com/office/powerpoint/2010/main" val="18236900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In Domänengruppen</a:t>
            </a:r>
            <a:endParaRPr lang="de-AT" dirty="0"/>
          </a:p>
        </p:txBody>
      </p:sp>
      <p:sp>
        <p:nvSpPr>
          <p:cNvPr id="3" name="Inhaltsplatzhalter 2"/>
          <p:cNvSpPr>
            <a:spLocks noGrp="1"/>
          </p:cNvSpPr>
          <p:nvPr>
            <p:ph idx="1"/>
          </p:nvPr>
        </p:nvSpPr>
        <p:spPr>
          <a:xfrm>
            <a:off x="467544" y="1628800"/>
            <a:ext cx="8229600" cy="4525963"/>
          </a:xfrm>
        </p:spPr>
        <p:txBody>
          <a:bodyPr/>
          <a:lstStyle/>
          <a:p>
            <a:pPr marL="0" indent="0">
              <a:buNone/>
            </a:pPr>
            <a:r>
              <a:rPr lang="de-AT" dirty="0" smtClean="0"/>
              <a:t>Schritt 2: Wählt ein Kriterium aus und beschreibt 3 Qualitätsstufen auf einem Maßstab, die für das Messen verwendet werden könnten.</a:t>
            </a:r>
          </a:p>
        </p:txBody>
      </p:sp>
      <p:sp>
        <p:nvSpPr>
          <p:cNvPr id="6" name="Rechteck 5"/>
          <p:cNvSpPr/>
          <p:nvPr/>
        </p:nvSpPr>
        <p:spPr>
          <a:xfrm>
            <a:off x="5220072" y="3068960"/>
            <a:ext cx="1405148"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AT" dirty="0" smtClean="0"/>
              <a:t>Expertenhaft (Volltreffer)</a:t>
            </a:r>
            <a:endParaRPr lang="de-AT" dirty="0"/>
          </a:p>
        </p:txBody>
      </p:sp>
      <p:sp>
        <p:nvSpPr>
          <p:cNvPr id="7" name="Rechteck 6"/>
          <p:cNvSpPr/>
          <p:nvPr/>
        </p:nvSpPr>
        <p:spPr>
          <a:xfrm>
            <a:off x="5220072" y="4149080"/>
            <a:ext cx="1405148"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AT" dirty="0" smtClean="0"/>
              <a:t>Kompetent (Erfolgreich)</a:t>
            </a:r>
            <a:endParaRPr lang="de-AT" dirty="0"/>
          </a:p>
        </p:txBody>
      </p:sp>
      <p:sp>
        <p:nvSpPr>
          <p:cNvPr id="8" name="Rechteck 7"/>
          <p:cNvSpPr/>
          <p:nvPr/>
        </p:nvSpPr>
        <p:spPr>
          <a:xfrm>
            <a:off x="5206550" y="5213807"/>
            <a:ext cx="1405148" cy="10801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AT" dirty="0" smtClean="0"/>
              <a:t>Anfänglich (Ziel teils getroffen)</a:t>
            </a:r>
            <a:endParaRPr lang="de-AT" dirty="0"/>
          </a:p>
        </p:txBody>
      </p:sp>
      <p:pic>
        <p:nvPicPr>
          <p:cNvPr id="1026" name="Picture 2" descr="https://encrypted-tbn3.gstatic.com/images?q=tbn:ANd9GcQgm6NVM88F0E4GCE1DwWYneatBaJ4teOp1ZAqAVwKJuwxcWNBO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57505"/>
            <a:ext cx="2304256" cy="264787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4644008" y="3068959"/>
            <a:ext cx="576064" cy="322496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72000" rIns="36000" bIns="36000" rtlCol="0" anchor="ctr"/>
          <a:lstStyle/>
          <a:p>
            <a:pPr algn="ctr"/>
            <a:r>
              <a:rPr lang="de-AT" sz="2400" b="1" dirty="0" smtClean="0"/>
              <a:t>Maßstab</a:t>
            </a:r>
            <a:endParaRPr lang="de-AT" sz="2400" b="1" dirty="0"/>
          </a:p>
        </p:txBody>
      </p:sp>
    </p:spTree>
    <p:extLst>
      <p:ext uri="{BB962C8B-B14F-4D97-AF65-F5344CB8AC3E}">
        <p14:creationId xmlns:p14="http://schemas.microsoft.com/office/powerpoint/2010/main" val="16701147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Beurteilungsraster (auch „Skala“, „Rubrik“, IKM-D: „Kriterienkatalog“)</a:t>
            </a:r>
            <a:endParaRPr lang="de-AT" dirty="0"/>
          </a:p>
        </p:txBody>
      </p:sp>
      <p:graphicFrame>
        <p:nvGraphicFramePr>
          <p:cNvPr id="3" name="Diagramm 2"/>
          <p:cNvGraphicFramePr/>
          <p:nvPr>
            <p:extLst>
              <p:ext uri="{D42A27DB-BD31-4B8C-83A1-F6EECF244321}">
                <p14:modId xmlns:p14="http://schemas.microsoft.com/office/powerpoint/2010/main" val="1044508252"/>
              </p:ext>
            </p:extLst>
          </p:nvPr>
        </p:nvGraphicFramePr>
        <p:xfrm>
          <a:off x="971600" y="177281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132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Beurteilungsraster (analytisch)</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65100677"/>
              </p:ext>
            </p:extLst>
          </p:nvPr>
        </p:nvGraphicFramePr>
        <p:xfrm>
          <a:off x="611559" y="1628800"/>
          <a:ext cx="8280921" cy="4391406"/>
        </p:xfrm>
        <a:graphic>
          <a:graphicData uri="http://schemas.openxmlformats.org/drawingml/2006/table">
            <a:tbl>
              <a:tblPr firstRow="1" firstCol="1" bandRow="1">
                <a:tableStyleId>{5940675A-B579-460E-94D1-54222C63F5DA}</a:tableStyleId>
              </a:tblPr>
              <a:tblGrid>
                <a:gridCol w="1335633"/>
                <a:gridCol w="1736322"/>
                <a:gridCol w="1736322"/>
                <a:gridCol w="1736322"/>
                <a:gridCol w="1736322"/>
              </a:tblGrid>
              <a:tr h="247594">
                <a:tc>
                  <a:txBody>
                    <a:bodyPr/>
                    <a:lstStyle/>
                    <a:p>
                      <a:pPr algn="l">
                        <a:lnSpc>
                          <a:spcPct val="115000"/>
                        </a:lnSpc>
                        <a:spcAft>
                          <a:spcPts val="0"/>
                        </a:spcAft>
                      </a:pPr>
                      <a:r>
                        <a:rPr lang="de-AT" sz="1100">
                          <a:effectLst/>
                        </a:rPr>
                        <a:t>Kategorien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4 Punkte</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3 Punkte</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2 Punkte</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1 Punkte</a:t>
                      </a:r>
                      <a:endParaRPr lang="de-AT" sz="1100">
                        <a:effectLst/>
                        <a:latin typeface="Georgia"/>
                        <a:ea typeface="Georgia"/>
                        <a:cs typeface="Times New Roman"/>
                      </a:endParaRPr>
                    </a:p>
                  </a:txBody>
                  <a:tcPr marL="28575" marR="28575" marT="28575" marB="28575"/>
                </a:tc>
              </a:tr>
              <a:tr h="984369">
                <a:tc>
                  <a:txBody>
                    <a:bodyPr/>
                    <a:lstStyle/>
                    <a:p>
                      <a:pPr algn="l">
                        <a:lnSpc>
                          <a:spcPct val="115000"/>
                        </a:lnSpc>
                        <a:spcAft>
                          <a:spcPts val="0"/>
                        </a:spcAft>
                      </a:pPr>
                      <a:r>
                        <a:rPr lang="de-AT" sz="1100">
                          <a:effectLst/>
                        </a:rPr>
                        <a:t>Inhalt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Das Plakat beinhaltet alle angeforderten Elemente und auch zusätzliche Informationen, die zur Qualität beitragen.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Das Plakat beinhaltet alle angeforderten Elemente.</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Ein Element fehlt, sonst beinhaltet das Plakat alle angeforderten Elemente.</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Einige Elemente fehlen</a:t>
                      </a:r>
                      <a:r>
                        <a:rPr lang="en-US" sz="1100">
                          <a:effectLst/>
                        </a:rPr>
                        <a:t>. </a:t>
                      </a:r>
                      <a:endParaRPr lang="de-AT" sz="1100">
                        <a:effectLst/>
                        <a:latin typeface="Georgia"/>
                        <a:ea typeface="Georgia"/>
                        <a:cs typeface="Times New Roman"/>
                      </a:endParaRPr>
                    </a:p>
                  </a:txBody>
                  <a:tcPr marL="28575" marR="28575" marT="28575" marB="28575"/>
                </a:tc>
              </a:tr>
              <a:tr h="800175">
                <a:tc>
                  <a:txBody>
                    <a:bodyPr/>
                    <a:lstStyle/>
                    <a:p>
                      <a:pPr algn="l">
                        <a:lnSpc>
                          <a:spcPct val="115000"/>
                        </a:lnSpc>
                        <a:spcAft>
                          <a:spcPts val="0"/>
                        </a:spcAft>
                      </a:pPr>
                      <a:r>
                        <a:rPr lang="de-AT" sz="1100">
                          <a:effectLst/>
                        </a:rPr>
                        <a:t>Bezeichnungen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Alle wichtigen Elemente sind klar bezeichnet und die Bezeichnungen sind von einem Meter weg lesbar.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Fast alle wichtigen Elemente sind klar bezeichnet und die Bezeichnungen sind von einem Meter weg lesbar.</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Viele wichtige Elemente sind klar bezeichnet und die Bezeichnungen sind von einem Meter weg lesbar.</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Bezeichnungen sind zu klein ODER sind nicht vorhanden.  </a:t>
                      </a:r>
                      <a:endParaRPr lang="de-AT" sz="1100">
                        <a:effectLst/>
                        <a:latin typeface="Georgia"/>
                        <a:ea typeface="Georgia"/>
                        <a:cs typeface="Times New Roman"/>
                      </a:endParaRPr>
                    </a:p>
                  </a:txBody>
                  <a:tcPr marL="28575" marR="28575" marT="28575" marB="28575"/>
                </a:tc>
              </a:tr>
              <a:tr h="1168563">
                <a:tc>
                  <a:txBody>
                    <a:bodyPr/>
                    <a:lstStyle/>
                    <a:p>
                      <a:pPr algn="l">
                        <a:lnSpc>
                          <a:spcPct val="115000"/>
                        </a:lnSpc>
                        <a:spcAft>
                          <a:spcPts val="0"/>
                        </a:spcAft>
                      </a:pPr>
                      <a:r>
                        <a:rPr lang="de-AT" sz="1100">
                          <a:effectLst/>
                        </a:rPr>
                        <a:t>Grafiken (Relevanz)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dirty="0">
                          <a:effectLst/>
                        </a:rPr>
                        <a:t>Alle grafischen Elemente sind relevant zum Thema und stärken die Botschaft oder Informationen. Quellen für Grafiken sind angegeben. </a:t>
                      </a:r>
                      <a:endParaRPr lang="de-AT" sz="1100" dirty="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Alle grafischen Elemente sind relevant zum Thema und die Meisten stärken die Botschaft oder Informationen. Quellen für Grafiken sind angegeben.</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Alle grafischen Elemente sind relevant zum Thema. Nicht alle Quellenangaben sind vorhanden.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Grafiken sind nicht relevant ODER einige Quellenangaben sind nicht vorhanden.</a:t>
                      </a:r>
                      <a:endParaRPr lang="de-AT" sz="1100">
                        <a:effectLst/>
                        <a:latin typeface="Georgia"/>
                        <a:ea typeface="Georgia"/>
                        <a:cs typeface="Times New Roman"/>
                      </a:endParaRPr>
                    </a:p>
                  </a:txBody>
                  <a:tcPr marL="28575" marR="28575" marT="28575" marB="28575"/>
                </a:tc>
              </a:tr>
              <a:tr h="615982">
                <a:tc>
                  <a:txBody>
                    <a:bodyPr/>
                    <a:lstStyle/>
                    <a:p>
                      <a:pPr algn="l">
                        <a:lnSpc>
                          <a:spcPct val="115000"/>
                        </a:lnSpc>
                        <a:spcAft>
                          <a:spcPts val="0"/>
                        </a:spcAft>
                      </a:pPr>
                      <a:r>
                        <a:rPr lang="de-AT" sz="1100">
                          <a:effectLst/>
                        </a:rPr>
                        <a:t>Design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Das Design ist außerordentlich attraktiv.</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Das Layout ist attraktiv.</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Das Layout ist attraktiv, obwohl manche Teile nicht schön gestaltet sind.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Das Design ist nicht ansprechend oder das Layout nicht gelungen. </a:t>
                      </a:r>
                      <a:endParaRPr lang="de-AT" sz="1100">
                        <a:effectLst/>
                        <a:latin typeface="Georgia"/>
                        <a:ea typeface="Georgia"/>
                        <a:cs typeface="Times New Roman"/>
                      </a:endParaRPr>
                    </a:p>
                  </a:txBody>
                  <a:tcPr marL="28575" marR="28575" marT="28575" marB="28575"/>
                </a:tc>
              </a:tr>
              <a:tr h="431788">
                <a:tc>
                  <a:txBody>
                    <a:bodyPr/>
                    <a:lstStyle/>
                    <a:p>
                      <a:pPr algn="l">
                        <a:lnSpc>
                          <a:spcPct val="115000"/>
                        </a:lnSpc>
                        <a:spcAft>
                          <a:spcPts val="0"/>
                        </a:spcAft>
                      </a:pPr>
                      <a:r>
                        <a:rPr lang="de-AT" sz="1100">
                          <a:effectLst/>
                        </a:rPr>
                        <a:t>Rechtschreibung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en-US" sz="1100">
                          <a:effectLst/>
                        </a:rPr>
                        <a:t>Es gibt keine Rechtschreibfehler. </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Es gibt 1-2 Rechtschreib-fehler.</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a:effectLst/>
                        </a:rPr>
                        <a:t>Es gibt 3-4 Rechtschreib-fehler.</a:t>
                      </a:r>
                      <a:endParaRPr lang="de-AT" sz="1100">
                        <a:effectLst/>
                        <a:latin typeface="Georgia"/>
                        <a:ea typeface="Georgia"/>
                        <a:cs typeface="Times New Roman"/>
                      </a:endParaRPr>
                    </a:p>
                  </a:txBody>
                  <a:tcPr marL="28575" marR="28575" marT="28575" marB="28575"/>
                </a:tc>
                <a:tc>
                  <a:txBody>
                    <a:bodyPr/>
                    <a:lstStyle/>
                    <a:p>
                      <a:pPr algn="l">
                        <a:lnSpc>
                          <a:spcPct val="115000"/>
                        </a:lnSpc>
                        <a:spcAft>
                          <a:spcPts val="0"/>
                        </a:spcAft>
                      </a:pPr>
                      <a:r>
                        <a:rPr lang="de-AT" sz="1100" dirty="0">
                          <a:effectLst/>
                        </a:rPr>
                        <a:t>Es gibt mehr als 4 Rechtschreibfehler.</a:t>
                      </a:r>
                      <a:endParaRPr lang="de-AT" sz="1100" dirty="0">
                        <a:effectLst/>
                        <a:latin typeface="Georgia"/>
                        <a:ea typeface="Georgia"/>
                        <a:cs typeface="Times New Roman"/>
                      </a:endParaRPr>
                    </a:p>
                  </a:txBody>
                  <a:tcPr marL="28575" marR="28575" marT="28575" marB="28575"/>
                </a:tc>
              </a:tr>
            </a:tbl>
          </a:graphicData>
        </a:graphic>
      </p:graphicFrame>
    </p:spTree>
    <p:custDataLst>
      <p:tags r:id="rId1"/>
    </p:custDataLst>
    <p:extLst>
      <p:ext uri="{BB962C8B-B14F-4D97-AF65-F5344CB8AC3E}">
        <p14:creationId xmlns:p14="http://schemas.microsoft.com/office/powerpoint/2010/main" val="1812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Beurteilungsraster (holistisch)</a:t>
            </a:r>
            <a:endParaRPr lang="de-AT" dirty="0"/>
          </a:p>
        </p:txBody>
      </p:sp>
      <p:graphicFrame>
        <p:nvGraphicFramePr>
          <p:cNvPr id="3" name="Tabelle 2"/>
          <p:cNvGraphicFramePr>
            <a:graphicFrameLocks noGrp="1"/>
          </p:cNvGraphicFramePr>
          <p:nvPr>
            <p:extLst>
              <p:ext uri="{D42A27DB-BD31-4B8C-83A1-F6EECF244321}">
                <p14:modId xmlns:p14="http://schemas.microsoft.com/office/powerpoint/2010/main" val="269872082"/>
              </p:ext>
            </p:extLst>
          </p:nvPr>
        </p:nvGraphicFramePr>
        <p:xfrm>
          <a:off x="755576" y="2132856"/>
          <a:ext cx="8064896" cy="4010817"/>
        </p:xfrm>
        <a:graphic>
          <a:graphicData uri="http://schemas.openxmlformats.org/drawingml/2006/table">
            <a:tbl>
              <a:tblPr firstRow="1" firstCol="1" bandRow="1">
                <a:tableStyleId>{5940675A-B579-460E-94D1-54222C63F5DA}</a:tableStyleId>
              </a:tblPr>
              <a:tblGrid>
                <a:gridCol w="1320214"/>
                <a:gridCol w="6744682"/>
              </a:tblGrid>
              <a:tr h="846351">
                <a:tc>
                  <a:txBody>
                    <a:bodyPr/>
                    <a:lstStyle/>
                    <a:p>
                      <a:pPr algn="just">
                        <a:lnSpc>
                          <a:spcPct val="115000"/>
                        </a:lnSpc>
                        <a:spcAft>
                          <a:spcPts val="0"/>
                        </a:spcAft>
                      </a:pPr>
                      <a:r>
                        <a:rPr lang="de-AT" sz="1200" dirty="0" smtClean="0">
                          <a:effectLst/>
                        </a:rPr>
                        <a:t>40 </a:t>
                      </a:r>
                      <a:r>
                        <a:rPr lang="de-AT" sz="1200" dirty="0">
                          <a:effectLst/>
                        </a:rPr>
                        <a:t>Punkte</a:t>
                      </a:r>
                      <a:endParaRPr lang="de-AT" sz="1200" dirty="0">
                        <a:effectLst/>
                        <a:latin typeface="Georgia"/>
                        <a:ea typeface="Georgia"/>
                        <a:cs typeface="Times New Roman"/>
                      </a:endParaRPr>
                    </a:p>
                  </a:txBody>
                  <a:tcPr marL="68580" marR="68580" marT="0" marB="0" anchor="ctr"/>
                </a:tc>
                <a:tc>
                  <a:txBody>
                    <a:bodyPr/>
                    <a:lstStyle/>
                    <a:p>
                      <a:pPr algn="just">
                        <a:lnSpc>
                          <a:spcPct val="115000"/>
                        </a:lnSpc>
                        <a:spcAft>
                          <a:spcPts val="0"/>
                        </a:spcAft>
                      </a:pPr>
                      <a:r>
                        <a:rPr lang="de-AT" sz="1200" dirty="0">
                          <a:effectLst/>
                        </a:rPr>
                        <a:t>Das Plakat beinhaltet alle angeforderten Elemente und auch zusätzliche Informationen, die zur Qualität beitragen. Alle wichtigen Elemente sind klar bezeichnet und die Bezeichnungen sind von einem Meter weg lesbar. Alle grafischen Elemente sind relevant zum Thema und stärken die Botschaft oder Informationen. Quellen für Grafiken sind angegeben. Das Design ist außerordentlich attraktiv. </a:t>
                      </a:r>
                      <a:r>
                        <a:rPr lang="en-US" sz="1200" dirty="0" err="1">
                          <a:effectLst/>
                        </a:rPr>
                        <a:t>Es</a:t>
                      </a:r>
                      <a:r>
                        <a:rPr lang="en-US" sz="1200" dirty="0">
                          <a:effectLst/>
                        </a:rPr>
                        <a:t> </a:t>
                      </a:r>
                      <a:r>
                        <a:rPr lang="en-US" sz="1200" dirty="0" err="1">
                          <a:effectLst/>
                        </a:rPr>
                        <a:t>gibt</a:t>
                      </a:r>
                      <a:r>
                        <a:rPr lang="en-US" sz="1200" dirty="0">
                          <a:effectLst/>
                        </a:rPr>
                        <a:t> </a:t>
                      </a:r>
                      <a:r>
                        <a:rPr lang="en-US" sz="1200" dirty="0" err="1">
                          <a:effectLst/>
                        </a:rPr>
                        <a:t>keine</a:t>
                      </a:r>
                      <a:r>
                        <a:rPr lang="en-US" sz="1200" dirty="0">
                          <a:effectLst/>
                        </a:rPr>
                        <a:t> </a:t>
                      </a:r>
                      <a:r>
                        <a:rPr lang="en-US" sz="1200" dirty="0" err="1">
                          <a:effectLst/>
                        </a:rPr>
                        <a:t>Rechtschreibfehler</a:t>
                      </a:r>
                      <a:r>
                        <a:rPr lang="en-US" sz="1200" dirty="0">
                          <a:effectLst/>
                        </a:rPr>
                        <a:t>.</a:t>
                      </a:r>
                      <a:endParaRPr lang="de-AT" sz="1200" dirty="0">
                        <a:effectLst/>
                        <a:latin typeface="Georgia"/>
                        <a:ea typeface="Georgia"/>
                        <a:cs typeface="Times New Roman"/>
                      </a:endParaRPr>
                    </a:p>
                  </a:txBody>
                  <a:tcPr marL="68580" marR="68580" marT="0" marB="0" anchor="ctr"/>
                </a:tc>
              </a:tr>
              <a:tr h="846351">
                <a:tc>
                  <a:txBody>
                    <a:bodyPr/>
                    <a:lstStyle/>
                    <a:p>
                      <a:pPr algn="just">
                        <a:lnSpc>
                          <a:spcPct val="115000"/>
                        </a:lnSpc>
                        <a:spcAft>
                          <a:spcPts val="0"/>
                        </a:spcAft>
                      </a:pPr>
                      <a:r>
                        <a:rPr lang="de-AT" sz="1200" dirty="0" smtClean="0">
                          <a:effectLst/>
                        </a:rPr>
                        <a:t>30 </a:t>
                      </a:r>
                      <a:r>
                        <a:rPr lang="de-AT" sz="1200" dirty="0">
                          <a:effectLst/>
                        </a:rPr>
                        <a:t>Punkte</a:t>
                      </a:r>
                      <a:endParaRPr lang="de-AT" sz="1200" dirty="0">
                        <a:effectLst/>
                        <a:latin typeface="Georgia"/>
                        <a:ea typeface="Georgia"/>
                        <a:cs typeface="Times New Roman"/>
                      </a:endParaRPr>
                    </a:p>
                  </a:txBody>
                  <a:tcPr marL="68580" marR="68580" marT="0" marB="0" anchor="ctr"/>
                </a:tc>
                <a:tc>
                  <a:txBody>
                    <a:bodyPr/>
                    <a:lstStyle/>
                    <a:p>
                      <a:pPr algn="just">
                        <a:lnSpc>
                          <a:spcPct val="115000"/>
                        </a:lnSpc>
                        <a:spcAft>
                          <a:spcPts val="0"/>
                        </a:spcAft>
                      </a:pPr>
                      <a:r>
                        <a:rPr lang="de-AT" sz="1200">
                          <a:effectLst/>
                        </a:rPr>
                        <a:t>Das Plakat beinhaltet alle angeforderten Elemente.</a:t>
                      </a:r>
                    </a:p>
                    <a:p>
                      <a:pPr algn="just">
                        <a:lnSpc>
                          <a:spcPct val="115000"/>
                        </a:lnSpc>
                        <a:spcAft>
                          <a:spcPts val="0"/>
                        </a:spcAft>
                      </a:pPr>
                      <a:r>
                        <a:rPr lang="de-AT" sz="1200">
                          <a:effectLst/>
                        </a:rPr>
                        <a:t>Fast alle wichtigen Elemente sind klar bezeichnet und die Bezeichnungen sind von einem Meter weg lesbar. Alle grafischen Elemente sind relevant zum Thema und die Meisten stärken die Botschaft oder Informationen. Quellen für Grafiken sind angegeben. Das Layout ist attraktiv. Es gibt 1-2 Rechtschreibfehler.</a:t>
                      </a:r>
                      <a:endParaRPr lang="de-AT" sz="1200">
                        <a:effectLst/>
                        <a:latin typeface="Georgia"/>
                        <a:ea typeface="Georgia"/>
                        <a:cs typeface="Times New Roman"/>
                      </a:endParaRPr>
                    </a:p>
                  </a:txBody>
                  <a:tcPr marL="68580" marR="68580" marT="0" marB="0" anchor="ctr"/>
                </a:tc>
              </a:tr>
              <a:tr h="1061346">
                <a:tc>
                  <a:txBody>
                    <a:bodyPr/>
                    <a:lstStyle/>
                    <a:p>
                      <a:pPr algn="just">
                        <a:lnSpc>
                          <a:spcPct val="115000"/>
                        </a:lnSpc>
                        <a:spcAft>
                          <a:spcPts val="0"/>
                        </a:spcAft>
                      </a:pPr>
                      <a:r>
                        <a:rPr lang="de-AT" sz="1200" dirty="0" smtClean="0">
                          <a:effectLst/>
                        </a:rPr>
                        <a:t>20 </a:t>
                      </a:r>
                      <a:r>
                        <a:rPr lang="de-AT" sz="1200" dirty="0">
                          <a:effectLst/>
                        </a:rPr>
                        <a:t>Punkte</a:t>
                      </a:r>
                      <a:endParaRPr lang="de-AT" sz="1200" dirty="0">
                        <a:effectLst/>
                        <a:latin typeface="Georgia"/>
                        <a:ea typeface="Georgia"/>
                        <a:cs typeface="Times New Roman"/>
                      </a:endParaRPr>
                    </a:p>
                  </a:txBody>
                  <a:tcPr marL="68580" marR="68580" marT="0" marB="0" anchor="ctr"/>
                </a:tc>
                <a:tc>
                  <a:txBody>
                    <a:bodyPr/>
                    <a:lstStyle/>
                    <a:p>
                      <a:pPr algn="just">
                        <a:lnSpc>
                          <a:spcPct val="115000"/>
                        </a:lnSpc>
                        <a:spcAft>
                          <a:spcPts val="0"/>
                        </a:spcAft>
                      </a:pPr>
                      <a:r>
                        <a:rPr lang="de-AT" sz="1200" dirty="0">
                          <a:effectLst/>
                        </a:rPr>
                        <a:t>Ein Element fehlt, sonst beinhaltet das Plakat alle angeforderten Elemente.</a:t>
                      </a:r>
                    </a:p>
                    <a:p>
                      <a:pPr algn="just">
                        <a:lnSpc>
                          <a:spcPct val="115000"/>
                        </a:lnSpc>
                        <a:spcAft>
                          <a:spcPts val="0"/>
                        </a:spcAft>
                      </a:pPr>
                      <a:r>
                        <a:rPr lang="de-AT" sz="1200" dirty="0">
                          <a:effectLst/>
                        </a:rPr>
                        <a:t>Viele wichtige Elemente sind klar bezeichnet und die Bezeichnungen sind von einem Meter weg lesbar.</a:t>
                      </a:r>
                    </a:p>
                    <a:p>
                      <a:pPr algn="just">
                        <a:lnSpc>
                          <a:spcPct val="115000"/>
                        </a:lnSpc>
                        <a:spcAft>
                          <a:spcPts val="0"/>
                        </a:spcAft>
                      </a:pPr>
                      <a:r>
                        <a:rPr lang="de-AT" sz="1200" dirty="0">
                          <a:effectLst/>
                        </a:rPr>
                        <a:t>Alle grafischen Elemente sind relevant zum Thema. Nicht alle Quellenangaben sind vorhanden. </a:t>
                      </a:r>
                    </a:p>
                    <a:p>
                      <a:pPr algn="just">
                        <a:lnSpc>
                          <a:spcPct val="115000"/>
                        </a:lnSpc>
                        <a:spcAft>
                          <a:spcPts val="0"/>
                        </a:spcAft>
                      </a:pPr>
                      <a:r>
                        <a:rPr lang="de-AT" sz="1200" dirty="0">
                          <a:effectLst/>
                        </a:rPr>
                        <a:t>Das Layout ist attraktiv, obwohl manche Teile nicht schön gestaltet sind. </a:t>
                      </a:r>
                    </a:p>
                    <a:p>
                      <a:pPr algn="just">
                        <a:lnSpc>
                          <a:spcPct val="115000"/>
                        </a:lnSpc>
                        <a:spcAft>
                          <a:spcPts val="0"/>
                        </a:spcAft>
                      </a:pPr>
                      <a:r>
                        <a:rPr lang="de-AT" sz="1200" dirty="0">
                          <a:effectLst/>
                        </a:rPr>
                        <a:t>Es gibt 3-4 Rechtschreibfehler.</a:t>
                      </a:r>
                      <a:endParaRPr lang="de-AT" sz="1200" dirty="0">
                        <a:effectLst/>
                        <a:latin typeface="Georgia"/>
                        <a:ea typeface="Georgia"/>
                        <a:cs typeface="Times New Roman"/>
                      </a:endParaRPr>
                    </a:p>
                  </a:txBody>
                  <a:tcPr marL="68580" marR="68580" marT="0" marB="0" anchor="ctr"/>
                </a:tc>
              </a:tr>
              <a:tr h="846351">
                <a:tc>
                  <a:txBody>
                    <a:bodyPr/>
                    <a:lstStyle/>
                    <a:p>
                      <a:pPr algn="just">
                        <a:lnSpc>
                          <a:spcPct val="115000"/>
                        </a:lnSpc>
                        <a:spcAft>
                          <a:spcPts val="0"/>
                        </a:spcAft>
                      </a:pPr>
                      <a:r>
                        <a:rPr lang="de-AT" sz="1200" dirty="0" smtClean="0">
                          <a:effectLst/>
                        </a:rPr>
                        <a:t>10 </a:t>
                      </a:r>
                      <a:r>
                        <a:rPr lang="de-AT" sz="1200" dirty="0">
                          <a:effectLst/>
                        </a:rPr>
                        <a:t>Punkte</a:t>
                      </a:r>
                      <a:endParaRPr lang="de-AT" sz="1200" dirty="0">
                        <a:effectLst/>
                        <a:latin typeface="Georgia"/>
                        <a:ea typeface="Georgia"/>
                        <a:cs typeface="Times New Roman"/>
                      </a:endParaRPr>
                    </a:p>
                  </a:txBody>
                  <a:tcPr marL="68580" marR="68580" marT="0" marB="0" anchor="ctr"/>
                </a:tc>
                <a:tc>
                  <a:txBody>
                    <a:bodyPr/>
                    <a:lstStyle/>
                    <a:p>
                      <a:pPr algn="just">
                        <a:lnSpc>
                          <a:spcPct val="115000"/>
                        </a:lnSpc>
                        <a:spcAft>
                          <a:spcPts val="0"/>
                        </a:spcAft>
                      </a:pPr>
                      <a:r>
                        <a:rPr lang="de-AT" sz="1200" dirty="0">
                          <a:effectLst/>
                        </a:rPr>
                        <a:t>Einige Elemente fehlen. Die Bezeichnungen sind zu klein ODER sind nicht vorhanden.  </a:t>
                      </a:r>
                    </a:p>
                    <a:p>
                      <a:pPr algn="just">
                        <a:lnSpc>
                          <a:spcPct val="115000"/>
                        </a:lnSpc>
                        <a:spcAft>
                          <a:spcPts val="0"/>
                        </a:spcAft>
                      </a:pPr>
                      <a:r>
                        <a:rPr lang="de-AT" sz="1200" dirty="0">
                          <a:effectLst/>
                        </a:rPr>
                        <a:t>Grafiken sind nicht relevant ODER einige Quellenangaben sind nicht vorhanden.</a:t>
                      </a:r>
                    </a:p>
                    <a:p>
                      <a:pPr algn="just">
                        <a:lnSpc>
                          <a:spcPct val="115000"/>
                        </a:lnSpc>
                        <a:spcAft>
                          <a:spcPts val="0"/>
                        </a:spcAft>
                      </a:pPr>
                      <a:r>
                        <a:rPr lang="de-AT" sz="1200" dirty="0">
                          <a:effectLst/>
                        </a:rPr>
                        <a:t>Das Design ist nicht ansprechend oder das Layout nicht gelungen. </a:t>
                      </a:r>
                    </a:p>
                    <a:p>
                      <a:pPr algn="just">
                        <a:lnSpc>
                          <a:spcPct val="115000"/>
                        </a:lnSpc>
                        <a:spcAft>
                          <a:spcPts val="0"/>
                        </a:spcAft>
                      </a:pPr>
                      <a:r>
                        <a:rPr lang="de-AT" sz="1200" dirty="0">
                          <a:effectLst/>
                        </a:rPr>
                        <a:t>Es gibt mehr als 4 Rechtschreibfehler.</a:t>
                      </a:r>
                      <a:endParaRPr lang="de-AT" sz="1200" dirty="0">
                        <a:effectLst/>
                        <a:latin typeface="Georgia"/>
                        <a:ea typeface="Georgia"/>
                        <a:cs typeface="Times New Roman"/>
                      </a:endParaRPr>
                    </a:p>
                  </a:txBody>
                  <a:tcPr marL="68580" marR="68580" marT="0" marB="0" anchor="ctr"/>
                </a:tc>
              </a:tr>
            </a:tbl>
          </a:graphicData>
        </a:graphic>
      </p:graphicFrame>
    </p:spTree>
    <p:custDataLst>
      <p:tags r:id="rId1"/>
    </p:custDataLst>
    <p:extLst>
      <p:ext uri="{BB962C8B-B14F-4D97-AF65-F5344CB8AC3E}">
        <p14:creationId xmlns:p14="http://schemas.microsoft.com/office/powerpoint/2010/main" val="154946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Warum ist ein holistischer Raster empfehlenswert?</a:t>
            </a:r>
            <a:endParaRPr lang="de-AT" dirty="0"/>
          </a:p>
        </p:txBody>
      </p:sp>
      <p:sp>
        <p:nvSpPr>
          <p:cNvPr id="3" name="Inhaltsplatzhalter 2"/>
          <p:cNvSpPr>
            <a:spLocks noGrp="1"/>
          </p:cNvSpPr>
          <p:nvPr>
            <p:ph idx="1"/>
          </p:nvPr>
        </p:nvSpPr>
        <p:spPr/>
        <p:txBody>
          <a:bodyPr/>
          <a:lstStyle/>
          <a:p>
            <a:r>
              <a:rPr lang="de-AT" dirty="0" smtClean="0"/>
              <a:t>Der holistischer Raster setzt Qualitätsstufen für die Kompetenz als Ganzes. So lassen klare „Schwellen“ zwischen den Qualitätsstufen stellen.</a:t>
            </a:r>
          </a:p>
          <a:p>
            <a:r>
              <a:rPr lang="de-AT" dirty="0" smtClean="0"/>
              <a:t>Der analytische Raster gibt </a:t>
            </a:r>
            <a:r>
              <a:rPr lang="de-AT" dirty="0" err="1" smtClean="0"/>
              <a:t>kriteriumspezifische</a:t>
            </a:r>
            <a:r>
              <a:rPr lang="de-AT" dirty="0" smtClean="0"/>
              <a:t> Rückmeldung, erzwingt aber zusätzlich eine ganzheitliche Bewertung und trägt das Risiko mit, dass Mittelwert gebildet wird – eine Praxis, die das Kompetenzbild verzerrt.</a:t>
            </a:r>
          </a:p>
          <a:p>
            <a:r>
              <a:rPr lang="de-AT" dirty="0" smtClean="0"/>
              <a:t>Siehe Unterlagen zur Leistungsbeurteilung auf </a:t>
            </a:r>
            <a:r>
              <a:rPr lang="de-AT" dirty="0" smtClean="0">
                <a:hlinkClick r:id="rId2"/>
              </a:rPr>
              <a:t>www.nmsbibliothek.at</a:t>
            </a:r>
            <a:r>
              <a:rPr lang="de-AT" dirty="0" smtClean="0"/>
              <a:t> (Orientierungshilfe 1)!</a:t>
            </a:r>
            <a:endParaRPr lang="de-AT" dirty="0"/>
          </a:p>
        </p:txBody>
      </p:sp>
    </p:spTree>
    <p:extLst>
      <p:ext uri="{BB962C8B-B14F-4D97-AF65-F5344CB8AC3E}">
        <p14:creationId xmlns:p14="http://schemas.microsoft.com/office/powerpoint/2010/main" val="3506022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Kriterien</a:t>
            </a:r>
            <a:endParaRPr lang="de-AT" dirty="0"/>
          </a:p>
        </p:txBody>
      </p:sp>
      <p:sp>
        <p:nvSpPr>
          <p:cNvPr id="3" name="Inhaltsplatzhalter 2"/>
          <p:cNvSpPr>
            <a:spLocks noGrp="1"/>
          </p:cNvSpPr>
          <p:nvPr>
            <p:ph idx="1"/>
          </p:nvPr>
        </p:nvSpPr>
        <p:spPr/>
        <p:txBody>
          <a:bodyPr/>
          <a:lstStyle/>
          <a:p>
            <a:r>
              <a:rPr lang="de-AT" dirty="0" smtClean="0"/>
              <a:t>Vollständigkeit = alle Elemente abgebildet</a:t>
            </a:r>
          </a:p>
          <a:p>
            <a:r>
              <a:rPr lang="de-AT" dirty="0" smtClean="0"/>
              <a:t>Kohärenz = Elemente untereinander stimmig</a:t>
            </a:r>
          </a:p>
          <a:p>
            <a:r>
              <a:rPr lang="de-AT" dirty="0" smtClean="0"/>
              <a:t>Nachvollziehbarkeit = klar und verständlich</a:t>
            </a:r>
          </a:p>
          <a:p>
            <a:r>
              <a:rPr lang="de-AT" dirty="0" smtClean="0"/>
              <a:t>Prägnanz = Verbalisierungen sind wirksam &amp; anschlussfähig </a:t>
            </a:r>
          </a:p>
          <a:p>
            <a:r>
              <a:rPr lang="de-AT" dirty="0" smtClean="0"/>
              <a:t>Authentizität = alle Elemente sind glaubwürdig, weil durch den Lebensbezug wiedererkennbar bzw. vorstellbar</a:t>
            </a:r>
            <a:endParaRPr lang="de-AT" dirty="0"/>
          </a:p>
        </p:txBody>
      </p:sp>
    </p:spTree>
    <p:extLst>
      <p:ext uri="{BB962C8B-B14F-4D97-AF65-F5344CB8AC3E}">
        <p14:creationId xmlns:p14="http://schemas.microsoft.com/office/powerpoint/2010/main" val="38961885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625" y="785813"/>
            <a:ext cx="6215063" cy="758825"/>
          </a:xfrm>
        </p:spPr>
        <p:txBody>
          <a:bodyPr rtlCol="0">
            <a:normAutofit/>
          </a:bodyPr>
          <a:lstStyle/>
          <a:p>
            <a:pPr eaLnBrk="1" fontAlgn="auto" hangingPunct="1">
              <a:spcAft>
                <a:spcPts val="0"/>
              </a:spcAft>
              <a:defRPr/>
            </a:pPr>
            <a:r>
              <a:rPr lang="de-AT" dirty="0" smtClean="0"/>
              <a:t>Werkzeug „4.0-Skala“</a:t>
            </a:r>
            <a:endParaRPr lang="de-AT" dirty="0"/>
          </a:p>
        </p:txBody>
      </p:sp>
      <p:sp>
        <p:nvSpPr>
          <p:cNvPr id="44035" name="Inhaltsplatzhalter 2"/>
          <p:cNvSpPr>
            <a:spLocks noGrp="1"/>
          </p:cNvSpPr>
          <p:nvPr>
            <p:ph idx="1"/>
          </p:nvPr>
        </p:nvSpPr>
        <p:spPr/>
        <p:txBody>
          <a:bodyPr/>
          <a:lstStyle/>
          <a:p>
            <a:pPr marL="0" indent="0" eaLnBrk="1" hangingPunct="1">
              <a:buNone/>
            </a:pPr>
            <a:r>
              <a:rPr lang="de-AT" sz="2400" dirty="0" smtClean="0"/>
              <a:t>Die „Vier-Punkt-Null-Skala“ beschreibt Qualitätsstufen einer Kompetenz entlang entsprechender Kriterien. Es ist ein holistischer Beurteilungsraster.</a:t>
            </a:r>
            <a:endParaRPr lang="de-AT" sz="2400" dirty="0" smtClean="0">
              <a:latin typeface="Arial" charset="0"/>
              <a:cs typeface="Arial"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078507106"/>
              </p:ext>
            </p:extLst>
          </p:nvPr>
        </p:nvGraphicFramePr>
        <p:xfrm>
          <a:off x="2411760" y="2996952"/>
          <a:ext cx="4347342" cy="3340344"/>
        </p:xfrm>
        <a:graphic>
          <a:graphicData uri="http://schemas.openxmlformats.org/drawingml/2006/table">
            <a:tbl>
              <a:tblPr firstRow="1" bandRow="1">
                <a:tableStyleId>{2D5ABB26-0587-4C30-8999-92F81FD0307C}</a:tableStyleId>
              </a:tblPr>
              <a:tblGrid>
                <a:gridCol w="785817"/>
                <a:gridCol w="3561525"/>
              </a:tblGrid>
              <a:tr h="374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b="1" dirty="0" smtClean="0">
                          <a:solidFill>
                            <a:schemeClr val="accent1">
                              <a:lumMod val="75000"/>
                            </a:schemeClr>
                          </a:solidFill>
                          <a:latin typeface="Trebuchet MS" pitchFamily="34" charset="0"/>
                        </a:rPr>
                        <a:t>(Kompetenz)</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4.0</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i="1" dirty="0" smtClean="0"/>
                        <a:t>Beschreibung </a:t>
                      </a:r>
                      <a:r>
                        <a:rPr lang="de-AT" sz="1800" i="1" dirty="0" err="1" smtClean="0"/>
                        <a:t>Zielbild</a:t>
                      </a:r>
                      <a:r>
                        <a:rPr lang="de-AT" sz="1800" i="1" dirty="0" smtClean="0"/>
                        <a:t> übertroffen</a:t>
                      </a:r>
                      <a:endParaRPr lang="de-AT" sz="1800" i="1"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3.5</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Teils 4.0</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3.0</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i="1" dirty="0" smtClean="0"/>
                        <a:t>Beschreibung </a:t>
                      </a:r>
                      <a:r>
                        <a:rPr lang="de-AT" sz="1800" i="1" dirty="0" err="1" smtClean="0"/>
                        <a:t>Zielbild</a:t>
                      </a:r>
                      <a:r>
                        <a:rPr lang="de-AT" sz="1800" i="1" dirty="0" smtClean="0"/>
                        <a:t> getroffen</a:t>
                      </a:r>
                      <a:endParaRPr lang="de-AT" sz="1800" i="1"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2.5</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Teils</a:t>
                      </a:r>
                      <a:r>
                        <a:rPr lang="de-AT" sz="1800" baseline="0" dirty="0" smtClean="0">
                          <a:solidFill>
                            <a:schemeClr val="tx1">
                              <a:lumMod val="50000"/>
                              <a:lumOff val="50000"/>
                            </a:schemeClr>
                          </a:solidFill>
                        </a:rPr>
                        <a:t> 3.0</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2.0</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i="1" dirty="0" smtClean="0"/>
                        <a:t>Beschreibung </a:t>
                      </a:r>
                      <a:r>
                        <a:rPr lang="de-AT" sz="1800" i="1" dirty="0" err="1" smtClean="0"/>
                        <a:t>Zielbild</a:t>
                      </a:r>
                      <a:r>
                        <a:rPr lang="de-AT" sz="1800" i="1" dirty="0" smtClean="0"/>
                        <a:t> teils getroffen</a:t>
                      </a:r>
                      <a:endParaRPr lang="de-AT" sz="1800" i="1"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1.5</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Teils 2.0</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1.0</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t>Mit Hilfe teils 2.0 bzw. 3.0</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0.5</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Mit Hilfe teils 2.0</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319835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AT" dirty="0" smtClean="0"/>
              <a:t>Werkzeug „ABCD-Skala“</a:t>
            </a:r>
            <a:endParaRPr lang="de-AT" dirty="0"/>
          </a:p>
        </p:txBody>
      </p:sp>
      <p:sp>
        <p:nvSpPr>
          <p:cNvPr id="3" name="Inhaltsplatzhalter 2"/>
          <p:cNvSpPr>
            <a:spLocks noGrp="1"/>
          </p:cNvSpPr>
          <p:nvPr>
            <p:ph idx="1"/>
          </p:nvPr>
        </p:nvSpPr>
        <p:spPr/>
        <p:txBody>
          <a:bodyPr/>
          <a:lstStyle/>
          <a:p>
            <a:pPr marL="0" indent="0">
              <a:buNone/>
            </a:pPr>
            <a:r>
              <a:rPr lang="de-AT" sz="2400" dirty="0" smtClean="0"/>
              <a:t>Die 4.0-Skala wird ab SJ 2013/14 auf ABCD-Skala </a:t>
            </a:r>
            <a:r>
              <a:rPr lang="de-AT" sz="2400" dirty="0" err="1" smtClean="0"/>
              <a:t>umgenannt</a:t>
            </a:r>
            <a:r>
              <a:rPr lang="de-AT" sz="2400" dirty="0" smtClean="0"/>
              <a:t>, um Verwirrung zwischen Skala und Notenziffern zu vermeiden.</a:t>
            </a:r>
            <a:endParaRPr lang="de-AT" sz="2400" dirty="0"/>
          </a:p>
        </p:txBody>
      </p:sp>
      <p:graphicFrame>
        <p:nvGraphicFramePr>
          <p:cNvPr id="6" name="Tabelle 5"/>
          <p:cNvGraphicFramePr>
            <a:graphicFrameLocks noGrp="1"/>
          </p:cNvGraphicFramePr>
          <p:nvPr>
            <p:extLst>
              <p:ext uri="{D42A27DB-BD31-4B8C-83A1-F6EECF244321}">
                <p14:modId xmlns:p14="http://schemas.microsoft.com/office/powerpoint/2010/main" val="513613062"/>
              </p:ext>
            </p:extLst>
          </p:nvPr>
        </p:nvGraphicFramePr>
        <p:xfrm>
          <a:off x="2339752" y="2708920"/>
          <a:ext cx="4347342" cy="3340344"/>
        </p:xfrm>
        <a:graphic>
          <a:graphicData uri="http://schemas.openxmlformats.org/drawingml/2006/table">
            <a:tbl>
              <a:tblPr firstRow="1" bandRow="1">
                <a:tableStyleId>{2D5ABB26-0587-4C30-8999-92F81FD0307C}</a:tableStyleId>
              </a:tblPr>
              <a:tblGrid>
                <a:gridCol w="785817"/>
                <a:gridCol w="3561525"/>
              </a:tblGrid>
              <a:tr h="3741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b="1" dirty="0" smtClean="0">
                          <a:solidFill>
                            <a:schemeClr val="accent1">
                              <a:lumMod val="75000"/>
                            </a:schemeClr>
                          </a:solidFill>
                          <a:latin typeface="Trebuchet MS" pitchFamily="34" charset="0"/>
                        </a:rPr>
                        <a:t>(Kompetenz)</a:t>
                      </a: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A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A</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i="1" dirty="0" smtClean="0"/>
                        <a:t>Beschreibung </a:t>
                      </a:r>
                      <a:r>
                        <a:rPr lang="de-AT" sz="1800" i="1" dirty="0" err="1" smtClean="0"/>
                        <a:t>Zielbild</a:t>
                      </a:r>
                      <a:r>
                        <a:rPr lang="de-AT" sz="1800" i="1" dirty="0" smtClean="0"/>
                        <a:t> übertroffen</a:t>
                      </a:r>
                      <a:endParaRPr lang="de-AT" sz="1800" i="1"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BA</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Teils A</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B</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i="1" dirty="0" smtClean="0"/>
                        <a:t>Beschreibung </a:t>
                      </a:r>
                      <a:r>
                        <a:rPr lang="de-AT" sz="1800" i="1" dirty="0" err="1" smtClean="0"/>
                        <a:t>Zielbild</a:t>
                      </a:r>
                      <a:r>
                        <a:rPr lang="de-AT" sz="1800" i="1" dirty="0" smtClean="0"/>
                        <a:t> getroffen</a:t>
                      </a:r>
                      <a:endParaRPr lang="de-AT" sz="1800" i="1"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CB</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Teils</a:t>
                      </a:r>
                      <a:r>
                        <a:rPr lang="de-AT" sz="1800" baseline="0" dirty="0" smtClean="0">
                          <a:solidFill>
                            <a:schemeClr val="tx1">
                              <a:lumMod val="50000"/>
                              <a:lumOff val="50000"/>
                            </a:schemeClr>
                          </a:solidFill>
                        </a:rPr>
                        <a:t> B</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C</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i="1" dirty="0" smtClean="0"/>
                        <a:t>Beschreibung </a:t>
                      </a:r>
                      <a:r>
                        <a:rPr lang="de-AT" sz="1800" i="1" dirty="0" err="1" smtClean="0"/>
                        <a:t>Zielbild</a:t>
                      </a:r>
                      <a:r>
                        <a:rPr lang="de-AT" sz="1800" i="1" dirty="0" smtClean="0"/>
                        <a:t> teils getroffen</a:t>
                      </a:r>
                      <a:endParaRPr lang="de-AT" sz="1800" i="1"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DC</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Teils C</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t>D</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t>Mit Hilfe teils C bzw. B</a:t>
                      </a:r>
                      <a:endParaRPr lang="de-AT" sz="1800" dirty="0"/>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69">
                <a:tc>
                  <a:txBody>
                    <a:bodyPr/>
                    <a:lstStyle/>
                    <a:p>
                      <a:r>
                        <a:rPr lang="de-AT" sz="1800" dirty="0" smtClean="0">
                          <a:solidFill>
                            <a:schemeClr val="tx1">
                              <a:lumMod val="50000"/>
                              <a:lumOff val="50000"/>
                            </a:schemeClr>
                          </a:solidFill>
                        </a:rPr>
                        <a:t>ED</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AT" sz="1800" dirty="0" smtClean="0">
                          <a:solidFill>
                            <a:schemeClr val="tx1">
                              <a:lumMod val="50000"/>
                              <a:lumOff val="50000"/>
                            </a:schemeClr>
                          </a:solidFill>
                        </a:rPr>
                        <a:t>Mit Hilfe teils C</a:t>
                      </a:r>
                      <a:endParaRPr lang="de-AT" sz="1800" dirty="0">
                        <a:solidFill>
                          <a:schemeClr val="tx1">
                            <a:lumMod val="50000"/>
                            <a:lumOff val="50000"/>
                          </a:schemeClr>
                        </a:solidFill>
                      </a:endParaRPr>
                    </a:p>
                  </a:txBody>
                  <a:tcPr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403292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Aufgabenstellung</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35880377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Tipps für die Aufgabenstellung</a:t>
            </a:r>
            <a:endParaRPr lang="de-AT" dirty="0"/>
          </a:p>
        </p:txBody>
      </p:sp>
      <p:sp>
        <p:nvSpPr>
          <p:cNvPr id="3" name="Inhaltsplatzhalter 2"/>
          <p:cNvSpPr>
            <a:spLocks noGrp="1"/>
          </p:cNvSpPr>
          <p:nvPr>
            <p:ph idx="1"/>
          </p:nvPr>
        </p:nvSpPr>
        <p:spPr/>
        <p:txBody>
          <a:bodyPr/>
          <a:lstStyle/>
          <a:p>
            <a:r>
              <a:rPr lang="de-AT" dirty="0" smtClean="0"/>
              <a:t>Die Aufgabe muss das </a:t>
            </a:r>
            <a:r>
              <a:rPr lang="de-AT" dirty="0" err="1" smtClean="0"/>
              <a:t>Zielbild</a:t>
            </a:r>
            <a:r>
              <a:rPr lang="de-AT" dirty="0" smtClean="0"/>
              <a:t> sichtbar (und damit beurteilbar) machen.</a:t>
            </a:r>
          </a:p>
          <a:p>
            <a:r>
              <a:rPr lang="de-AT" dirty="0" smtClean="0"/>
              <a:t>Die Aufgabe soll situiert sein, damit es eine Handlung auslöst.</a:t>
            </a:r>
          </a:p>
          <a:p>
            <a:r>
              <a:rPr lang="de-AT" dirty="0" smtClean="0"/>
              <a:t>Die Aufgabe soll glaubwürdig sein, d.h. möglichst vom Leben abgeleitet sein.</a:t>
            </a:r>
            <a:endParaRPr lang="de-AT" dirty="0"/>
          </a:p>
        </p:txBody>
      </p:sp>
    </p:spTree>
    <p:extLst>
      <p:ext uri="{BB962C8B-B14F-4D97-AF65-F5344CB8AC3E}">
        <p14:creationId xmlns:p14="http://schemas.microsoft.com/office/powerpoint/2010/main" val="41944963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6562725" cy="1143000"/>
          </a:xfrm>
        </p:spPr>
        <p:txBody>
          <a:bodyPr/>
          <a:lstStyle/>
          <a:p>
            <a:r>
              <a:rPr lang="de-AT" dirty="0" smtClean="0"/>
              <a:t>Hilfestellung von Wiggins &amp; </a:t>
            </a:r>
            <a:r>
              <a:rPr lang="de-AT" dirty="0" err="1" smtClean="0"/>
              <a:t>McTighe</a:t>
            </a:r>
            <a:r>
              <a:rPr lang="de-AT" dirty="0" smtClean="0"/>
              <a:t> (Beispiel Leserbrief)</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350201173"/>
              </p:ext>
            </p:extLst>
          </p:nvPr>
        </p:nvGraphicFramePr>
        <p:xfrm>
          <a:off x="323528" y="1700808"/>
          <a:ext cx="8460432" cy="4392892"/>
        </p:xfrm>
        <a:graphic>
          <a:graphicData uri="http://schemas.openxmlformats.org/drawingml/2006/table">
            <a:tbl>
              <a:tblPr firstRow="1" firstCol="1" lastRow="1" lastCol="1" bandRow="1" bandCol="1">
                <a:tableStyleId>{5940675A-B579-460E-94D1-54222C63F5DA}</a:tableStyleId>
              </a:tblPr>
              <a:tblGrid>
                <a:gridCol w="2381697"/>
                <a:gridCol w="6078735"/>
              </a:tblGrid>
              <a:tr h="660073">
                <a:tc>
                  <a:txBody>
                    <a:bodyPr/>
                    <a:lstStyle/>
                    <a:p>
                      <a:pPr algn="r">
                        <a:lnSpc>
                          <a:spcPct val="115000"/>
                        </a:lnSpc>
                        <a:spcAft>
                          <a:spcPts val="600"/>
                        </a:spcAft>
                      </a:pPr>
                      <a:r>
                        <a:rPr lang="de-AT" sz="2000" dirty="0" smtClean="0">
                          <a:effectLst/>
                          <a:latin typeface="+mn-lt"/>
                          <a:ea typeface="Georgia"/>
                          <a:cs typeface="Times New Roman"/>
                        </a:rPr>
                        <a:t>In welcher Situation?</a:t>
                      </a:r>
                      <a:endParaRPr lang="de-AT" sz="2000" dirty="0">
                        <a:effectLst/>
                        <a:latin typeface="+mn-lt"/>
                        <a:ea typeface="Georgia"/>
                        <a:cs typeface="Times New Roman"/>
                      </a:endParaRPr>
                    </a:p>
                  </a:txBody>
                  <a:tcPr marL="68580" marR="68580" marT="0" marB="0" anchor="ctr"/>
                </a:tc>
                <a:tc>
                  <a:txBody>
                    <a:bodyPr/>
                    <a:lstStyle/>
                    <a:p>
                      <a:pPr algn="l">
                        <a:lnSpc>
                          <a:spcPct val="115000"/>
                        </a:lnSpc>
                        <a:spcAft>
                          <a:spcPts val="600"/>
                        </a:spcAft>
                      </a:pPr>
                      <a:r>
                        <a:rPr lang="de-AT" sz="2000" dirty="0" smtClean="0">
                          <a:effectLst/>
                          <a:latin typeface="+mn-lt"/>
                          <a:ea typeface="Georgia"/>
                          <a:cs typeface="Times New Roman"/>
                        </a:rPr>
                        <a:t>Ein aktuelles Thema bewegt</a:t>
                      </a:r>
                      <a:endParaRPr lang="de-AT" sz="2000" dirty="0">
                        <a:effectLst/>
                        <a:latin typeface="+mn-lt"/>
                        <a:ea typeface="Georgia"/>
                        <a:cs typeface="Times New Roman"/>
                      </a:endParaRPr>
                    </a:p>
                  </a:txBody>
                  <a:tcPr marL="68580" marR="68580" marT="0" marB="0" anchor="ctr"/>
                </a:tc>
              </a:tr>
              <a:tr h="660073">
                <a:tc>
                  <a:txBody>
                    <a:bodyPr/>
                    <a:lstStyle/>
                    <a:p>
                      <a:pPr algn="r">
                        <a:lnSpc>
                          <a:spcPct val="115000"/>
                        </a:lnSpc>
                        <a:spcAft>
                          <a:spcPts val="600"/>
                        </a:spcAft>
                      </a:pPr>
                      <a:r>
                        <a:rPr lang="de-AT" sz="2000" dirty="0" smtClean="0">
                          <a:effectLst/>
                          <a:latin typeface="+mn-lt"/>
                        </a:rPr>
                        <a:t>Ziel der Handlung</a:t>
                      </a:r>
                      <a:endParaRPr lang="de-AT" sz="2000" dirty="0">
                        <a:effectLst/>
                        <a:latin typeface="+mn-lt"/>
                        <a:ea typeface="Georgia"/>
                        <a:cs typeface="Times New Roman"/>
                      </a:endParaRPr>
                    </a:p>
                  </a:txBody>
                  <a:tcPr marL="68580" marR="68580" marT="0" marB="0" anchor="ctr"/>
                </a:tc>
                <a:tc>
                  <a:txBody>
                    <a:bodyPr/>
                    <a:lstStyle/>
                    <a:p>
                      <a:pPr algn="l">
                        <a:lnSpc>
                          <a:spcPct val="115000"/>
                        </a:lnSpc>
                        <a:spcAft>
                          <a:spcPts val="600"/>
                        </a:spcAft>
                      </a:pPr>
                      <a:r>
                        <a:rPr lang="de-AT" sz="2000" dirty="0" smtClean="0">
                          <a:effectLst/>
                          <a:latin typeface="+mn-lt"/>
                        </a:rPr>
                        <a:t>Eigene Sichtweise/Meinung auszudrücken, Beitrag zur Debatte zu machen, Kritik zu äußern</a:t>
                      </a:r>
                      <a:endParaRPr lang="de-AT" sz="2000" dirty="0">
                        <a:effectLst/>
                        <a:latin typeface="+mn-lt"/>
                        <a:ea typeface="Georgia"/>
                        <a:cs typeface="Times New Roman"/>
                      </a:endParaRPr>
                    </a:p>
                  </a:txBody>
                  <a:tcPr marL="68580" marR="68580" marT="0" marB="0" anchor="ctr"/>
                </a:tc>
              </a:tr>
              <a:tr h="660073">
                <a:tc>
                  <a:txBody>
                    <a:bodyPr/>
                    <a:lstStyle/>
                    <a:p>
                      <a:pPr algn="r">
                        <a:lnSpc>
                          <a:spcPct val="115000"/>
                        </a:lnSpc>
                        <a:spcAft>
                          <a:spcPts val="600"/>
                        </a:spcAft>
                      </a:pPr>
                      <a:r>
                        <a:rPr lang="de-AT" sz="2000" dirty="0">
                          <a:effectLst/>
                          <a:latin typeface="+mn-lt"/>
                        </a:rPr>
                        <a:t>Produkt/Leistung</a:t>
                      </a:r>
                      <a:endParaRPr lang="de-AT" sz="2000" dirty="0">
                        <a:effectLst/>
                        <a:latin typeface="+mn-lt"/>
                        <a:ea typeface="Georgia"/>
                        <a:cs typeface="Times New Roman"/>
                      </a:endParaRPr>
                    </a:p>
                  </a:txBody>
                  <a:tcPr marL="68580" marR="68580" marT="0" marB="0" anchor="ctr"/>
                </a:tc>
                <a:tc>
                  <a:txBody>
                    <a:bodyPr/>
                    <a:lstStyle/>
                    <a:p>
                      <a:pPr algn="l">
                        <a:lnSpc>
                          <a:spcPct val="115000"/>
                        </a:lnSpc>
                        <a:spcAft>
                          <a:spcPts val="600"/>
                        </a:spcAft>
                      </a:pPr>
                      <a:r>
                        <a:rPr lang="de-AT" sz="2000" dirty="0" smtClean="0">
                          <a:effectLst/>
                          <a:latin typeface="+mn-lt"/>
                        </a:rPr>
                        <a:t>Leserbrief</a:t>
                      </a:r>
                      <a:endParaRPr lang="de-AT" sz="2000" dirty="0">
                        <a:effectLst/>
                        <a:latin typeface="+mn-lt"/>
                        <a:ea typeface="Georgia"/>
                        <a:cs typeface="Times New Roman"/>
                      </a:endParaRPr>
                    </a:p>
                  </a:txBody>
                  <a:tcPr marL="68580" marR="68580" marT="0" marB="0" anchor="ctr"/>
                </a:tc>
              </a:tr>
              <a:tr h="660073">
                <a:tc>
                  <a:txBody>
                    <a:bodyPr/>
                    <a:lstStyle/>
                    <a:p>
                      <a:pPr algn="r">
                        <a:lnSpc>
                          <a:spcPct val="115000"/>
                        </a:lnSpc>
                        <a:spcAft>
                          <a:spcPts val="600"/>
                        </a:spcAft>
                      </a:pPr>
                      <a:r>
                        <a:rPr lang="de-AT" sz="2000" dirty="0">
                          <a:effectLst/>
                          <a:latin typeface="+mn-lt"/>
                        </a:rPr>
                        <a:t>für wen?</a:t>
                      </a:r>
                      <a:endParaRPr lang="de-AT" sz="2000" dirty="0">
                        <a:effectLst/>
                        <a:latin typeface="+mn-lt"/>
                        <a:ea typeface="Georgia"/>
                        <a:cs typeface="Times New Roman"/>
                      </a:endParaRPr>
                    </a:p>
                  </a:txBody>
                  <a:tcPr marL="68580" marR="68580" marT="0" marB="0" anchor="ctr"/>
                </a:tc>
                <a:tc>
                  <a:txBody>
                    <a:bodyPr/>
                    <a:lstStyle/>
                    <a:p>
                      <a:pPr algn="l">
                        <a:lnSpc>
                          <a:spcPct val="115000"/>
                        </a:lnSpc>
                        <a:spcAft>
                          <a:spcPts val="600"/>
                        </a:spcAft>
                      </a:pPr>
                      <a:r>
                        <a:rPr lang="de-AT" sz="2000" dirty="0" smtClean="0">
                          <a:effectLst/>
                          <a:latin typeface="+mn-lt"/>
                        </a:rPr>
                        <a:t>Leser/innen der Zeitung</a:t>
                      </a:r>
                      <a:endParaRPr lang="de-AT" sz="2000" dirty="0">
                        <a:effectLst/>
                        <a:latin typeface="+mn-lt"/>
                        <a:ea typeface="Georgia"/>
                        <a:cs typeface="Times New Roman"/>
                      </a:endParaRPr>
                    </a:p>
                  </a:txBody>
                  <a:tcPr marL="68580" marR="68580" marT="0" marB="0" anchor="ctr"/>
                </a:tc>
              </a:tr>
              <a:tr h="660073">
                <a:tc>
                  <a:txBody>
                    <a:bodyPr/>
                    <a:lstStyle/>
                    <a:p>
                      <a:pPr algn="r">
                        <a:lnSpc>
                          <a:spcPct val="115000"/>
                        </a:lnSpc>
                        <a:spcAft>
                          <a:spcPts val="600"/>
                        </a:spcAft>
                      </a:pPr>
                      <a:r>
                        <a:rPr lang="de-AT" sz="2000" dirty="0">
                          <a:effectLst/>
                          <a:latin typeface="+mn-lt"/>
                        </a:rPr>
                        <a:t>in welcher Rolle?</a:t>
                      </a:r>
                      <a:endParaRPr lang="de-AT" sz="2000" dirty="0">
                        <a:effectLst/>
                        <a:latin typeface="+mn-lt"/>
                        <a:ea typeface="Georgia"/>
                        <a:cs typeface="Times New Roman"/>
                      </a:endParaRPr>
                    </a:p>
                  </a:txBody>
                  <a:tcPr marL="68580" marR="68580" marT="0" marB="0" anchor="ctr"/>
                </a:tc>
                <a:tc>
                  <a:txBody>
                    <a:bodyPr/>
                    <a:lstStyle/>
                    <a:p>
                      <a:pPr algn="l">
                        <a:lnSpc>
                          <a:spcPct val="115000"/>
                        </a:lnSpc>
                        <a:spcAft>
                          <a:spcPts val="600"/>
                        </a:spcAft>
                      </a:pPr>
                      <a:r>
                        <a:rPr lang="de-AT" sz="2000" dirty="0" smtClean="0">
                          <a:effectLst/>
                          <a:latin typeface="+mn-lt"/>
                        </a:rPr>
                        <a:t>sich selbst als mündige/r</a:t>
                      </a:r>
                      <a:r>
                        <a:rPr lang="de-AT" sz="2000" baseline="0" dirty="0" smtClean="0">
                          <a:effectLst/>
                          <a:latin typeface="+mn-lt"/>
                        </a:rPr>
                        <a:t> Bürger/in</a:t>
                      </a:r>
                      <a:endParaRPr lang="de-AT" sz="2000" dirty="0">
                        <a:effectLst/>
                        <a:latin typeface="+mn-lt"/>
                        <a:ea typeface="Georgia"/>
                        <a:cs typeface="Times New Roman"/>
                      </a:endParaRPr>
                    </a:p>
                  </a:txBody>
                  <a:tcPr marL="68580" marR="68580" marT="0" marB="0" anchor="ctr"/>
                </a:tc>
              </a:tr>
              <a:tr h="660073">
                <a:tc>
                  <a:txBody>
                    <a:bodyPr/>
                    <a:lstStyle/>
                    <a:p>
                      <a:pPr algn="r">
                        <a:lnSpc>
                          <a:spcPct val="115000"/>
                        </a:lnSpc>
                        <a:spcAft>
                          <a:spcPts val="600"/>
                        </a:spcAft>
                      </a:pPr>
                      <a:r>
                        <a:rPr lang="de-AT" sz="2000" dirty="0" smtClean="0">
                          <a:effectLst/>
                          <a:latin typeface="+mn-lt"/>
                        </a:rPr>
                        <a:t>Qualitätskriterien (wonach wird Erfolg bewertet?)</a:t>
                      </a:r>
                      <a:endParaRPr lang="de-AT" sz="2000" dirty="0">
                        <a:effectLst/>
                        <a:latin typeface="+mn-lt"/>
                        <a:ea typeface="Georgia"/>
                        <a:cs typeface="Times New Roman"/>
                      </a:endParaRPr>
                    </a:p>
                  </a:txBody>
                  <a:tcPr marL="68580" marR="68580" marT="0" marB="0" anchor="ctr"/>
                </a:tc>
                <a:tc>
                  <a:txBody>
                    <a:bodyPr/>
                    <a:lstStyle/>
                    <a:p>
                      <a:pPr algn="l">
                        <a:lnSpc>
                          <a:spcPct val="115000"/>
                        </a:lnSpc>
                        <a:spcAft>
                          <a:spcPts val="600"/>
                        </a:spcAft>
                      </a:pPr>
                      <a:r>
                        <a:rPr lang="de-AT" sz="2000" dirty="0" smtClean="0">
                          <a:effectLst/>
                          <a:latin typeface="+mn-lt"/>
                        </a:rPr>
                        <a:t>Wirksamkeit durch Textform, Inhalte, Argumentation, Sprache</a:t>
                      </a:r>
                      <a:endParaRPr lang="de-AT" sz="2000" dirty="0">
                        <a:effectLst/>
                        <a:latin typeface="+mn-lt"/>
                        <a:ea typeface="Georgi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85039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DE" dirty="0" smtClean="0"/>
              <a:t>RAFT-Tool </a:t>
            </a:r>
            <a:r>
              <a:rPr lang="de-DE" sz="2200" dirty="0" smtClean="0"/>
              <a:t>(hier: um Verständnis von einer Hauptfigur in einem Roman zu demonstrieren)</a:t>
            </a:r>
            <a:endParaRPr lang="de-DE" sz="2200" dirty="0"/>
          </a:p>
        </p:txBody>
      </p:sp>
      <p:graphicFrame>
        <p:nvGraphicFramePr>
          <p:cNvPr id="4" name="Inhaltsplatzhalter 3"/>
          <p:cNvGraphicFramePr>
            <a:graphicFrameLocks noGrp="1"/>
          </p:cNvGraphicFramePr>
          <p:nvPr>
            <p:ph sz="quarter" idx="1"/>
            <p:extLst>
              <p:ext uri="{D42A27DB-BD31-4B8C-83A1-F6EECF244321}">
                <p14:modId xmlns:p14="http://schemas.microsoft.com/office/powerpoint/2010/main" val="3683886669"/>
              </p:ext>
            </p:extLst>
          </p:nvPr>
        </p:nvGraphicFramePr>
        <p:xfrm>
          <a:off x="428625" y="1643063"/>
          <a:ext cx="8504240" cy="4389120"/>
        </p:xfrm>
        <a:graphic>
          <a:graphicData uri="http://schemas.openxmlformats.org/drawingml/2006/table">
            <a:tbl>
              <a:tblPr firstRow="1" bandRow="1">
                <a:tableStyleId>{5C22544A-7EE6-4342-B048-85BDC9FD1C3A}</a:tableStyleId>
              </a:tblPr>
              <a:tblGrid>
                <a:gridCol w="1695103"/>
                <a:gridCol w="2016224"/>
                <a:gridCol w="2160240"/>
                <a:gridCol w="2632673"/>
              </a:tblGrid>
              <a:tr h="370840">
                <a:tc>
                  <a:txBody>
                    <a:bodyPr/>
                    <a:lstStyle/>
                    <a:p>
                      <a:r>
                        <a:rPr lang="de-DE" dirty="0" smtClean="0"/>
                        <a:t>Rolle </a:t>
                      </a:r>
                      <a:br>
                        <a:rPr lang="de-DE" dirty="0" smtClean="0"/>
                      </a:br>
                      <a:r>
                        <a:rPr lang="de-DE" dirty="0" smtClean="0"/>
                        <a:t>(als was?)</a:t>
                      </a:r>
                      <a:endParaRPr lang="de-DE" dirty="0"/>
                    </a:p>
                  </a:txBody>
                  <a:tcPr/>
                </a:tc>
                <a:tc>
                  <a:txBody>
                    <a:bodyPr/>
                    <a:lstStyle/>
                    <a:p>
                      <a:r>
                        <a:rPr lang="de-DE" dirty="0" smtClean="0"/>
                        <a:t>Audienz</a:t>
                      </a:r>
                    </a:p>
                    <a:p>
                      <a:r>
                        <a:rPr lang="de-DE" dirty="0" smtClean="0"/>
                        <a:t>(für wen?)</a:t>
                      </a:r>
                      <a:endParaRPr lang="de-DE" dirty="0"/>
                    </a:p>
                  </a:txBody>
                  <a:tcPr/>
                </a:tc>
                <a:tc>
                  <a:txBody>
                    <a:bodyPr/>
                    <a:lstStyle/>
                    <a:p>
                      <a:r>
                        <a:rPr lang="de-DE" dirty="0" smtClean="0"/>
                        <a:t>Format</a:t>
                      </a:r>
                    </a:p>
                    <a:p>
                      <a:r>
                        <a:rPr lang="de-DE" dirty="0" smtClean="0"/>
                        <a:t>(in welcher</a:t>
                      </a:r>
                      <a:r>
                        <a:rPr lang="de-DE" baseline="0" dirty="0" smtClean="0"/>
                        <a:t> Form?)</a:t>
                      </a:r>
                      <a:endParaRPr lang="de-DE" dirty="0"/>
                    </a:p>
                  </a:txBody>
                  <a:tcPr/>
                </a:tc>
                <a:tc>
                  <a:txBody>
                    <a:bodyPr/>
                    <a:lstStyle/>
                    <a:p>
                      <a:r>
                        <a:rPr lang="de-DE" dirty="0" smtClean="0"/>
                        <a:t>Thema</a:t>
                      </a:r>
                    </a:p>
                  </a:txBody>
                  <a:tcPr/>
                </a:tc>
              </a:tr>
              <a:tr h="370840">
                <a:tc>
                  <a:txBody>
                    <a:bodyPr/>
                    <a:lstStyle/>
                    <a:p>
                      <a:r>
                        <a:rPr lang="de-DE" dirty="0" smtClean="0">
                          <a:solidFill>
                            <a:schemeClr val="tx1">
                              <a:lumMod val="75000"/>
                            </a:schemeClr>
                          </a:solidFill>
                        </a:rPr>
                        <a:t>Schauspieler/in</a:t>
                      </a:r>
                      <a:endParaRPr lang="de-DE" dirty="0">
                        <a:solidFill>
                          <a:schemeClr val="tx1">
                            <a:lumMod val="75000"/>
                          </a:schemeClr>
                        </a:solidFill>
                      </a:endParaRPr>
                    </a:p>
                  </a:txBody>
                  <a:tcPr/>
                </a:tc>
                <a:tc>
                  <a:txBody>
                    <a:bodyPr/>
                    <a:lstStyle/>
                    <a:p>
                      <a:r>
                        <a:rPr lang="de-DE" dirty="0" smtClean="0">
                          <a:solidFill>
                            <a:schemeClr val="tx1">
                              <a:lumMod val="75000"/>
                            </a:schemeClr>
                          </a:solidFill>
                        </a:rPr>
                        <a:t>Filmstudio</a:t>
                      </a:r>
                      <a:endParaRPr lang="de-DE" dirty="0">
                        <a:solidFill>
                          <a:schemeClr val="tx1">
                            <a:lumMod val="75000"/>
                          </a:schemeClr>
                        </a:solidFill>
                      </a:endParaRPr>
                    </a:p>
                  </a:txBody>
                  <a:tcPr/>
                </a:tc>
                <a:tc>
                  <a:txBody>
                    <a:bodyPr/>
                    <a:lstStyle/>
                    <a:p>
                      <a:r>
                        <a:rPr lang="de-DE" dirty="0" smtClean="0">
                          <a:solidFill>
                            <a:schemeClr val="tx1">
                              <a:lumMod val="75000"/>
                            </a:schemeClr>
                          </a:solidFill>
                        </a:rPr>
                        <a:t>Plädoyer</a:t>
                      </a:r>
                      <a:endParaRPr lang="de-DE" dirty="0">
                        <a:solidFill>
                          <a:schemeClr val="tx1">
                            <a:lumMod val="75000"/>
                          </a:schemeClr>
                        </a:solidFill>
                      </a:endParaRPr>
                    </a:p>
                  </a:txBody>
                  <a:tcPr/>
                </a:tc>
                <a:tc>
                  <a:txBody>
                    <a:bodyPr/>
                    <a:lstStyle/>
                    <a:p>
                      <a:r>
                        <a:rPr lang="de-DE" dirty="0" smtClean="0">
                          <a:solidFill>
                            <a:schemeClr val="tx1">
                              <a:lumMod val="75000"/>
                            </a:schemeClr>
                          </a:solidFill>
                        </a:rPr>
                        <a:t>Warum meine Hauptfigur / Buch ein toller Film wäre</a:t>
                      </a:r>
                      <a:endParaRPr lang="de-DE" dirty="0">
                        <a:solidFill>
                          <a:schemeClr val="tx1">
                            <a:lumMod val="75000"/>
                          </a:schemeClr>
                        </a:solidFill>
                      </a:endParaRPr>
                    </a:p>
                  </a:txBody>
                  <a:tcPr/>
                </a:tc>
              </a:tr>
              <a:tr h="370840">
                <a:tc>
                  <a:txBody>
                    <a:bodyPr/>
                    <a:lstStyle/>
                    <a:p>
                      <a:r>
                        <a:rPr lang="de-DE" dirty="0" smtClean="0">
                          <a:solidFill>
                            <a:schemeClr val="tx1">
                              <a:lumMod val="75000"/>
                            </a:schemeClr>
                          </a:solidFill>
                        </a:rPr>
                        <a:t>TV Reporter</a:t>
                      </a:r>
                      <a:endParaRPr lang="de-DE" dirty="0">
                        <a:solidFill>
                          <a:schemeClr val="tx1">
                            <a:lumMod val="75000"/>
                          </a:schemeClr>
                        </a:solidFill>
                      </a:endParaRPr>
                    </a:p>
                  </a:txBody>
                  <a:tcPr/>
                </a:tc>
                <a:tc>
                  <a:txBody>
                    <a:bodyPr/>
                    <a:lstStyle/>
                    <a:p>
                      <a:r>
                        <a:rPr lang="de-DE" dirty="0" smtClean="0">
                          <a:solidFill>
                            <a:schemeClr val="tx1">
                              <a:lumMod val="75000"/>
                            </a:schemeClr>
                          </a:solidFill>
                        </a:rPr>
                        <a:t>Zuschauer/innen</a:t>
                      </a:r>
                      <a:endParaRPr lang="de-DE" dirty="0">
                        <a:solidFill>
                          <a:schemeClr val="tx1">
                            <a:lumMod val="75000"/>
                          </a:schemeClr>
                        </a:solidFill>
                      </a:endParaRPr>
                    </a:p>
                  </a:txBody>
                  <a:tcPr/>
                </a:tc>
                <a:tc>
                  <a:txBody>
                    <a:bodyPr/>
                    <a:lstStyle/>
                    <a:p>
                      <a:r>
                        <a:rPr lang="de-DE" dirty="0" smtClean="0">
                          <a:solidFill>
                            <a:schemeClr val="tx1">
                              <a:lumMod val="75000"/>
                            </a:schemeClr>
                          </a:solidFill>
                        </a:rPr>
                        <a:t>Interview</a:t>
                      </a:r>
                      <a:endParaRPr lang="de-DE" dirty="0">
                        <a:solidFill>
                          <a:schemeClr val="tx1">
                            <a:lumMod val="75000"/>
                          </a:schemeClr>
                        </a:solidFill>
                      </a:endParaRPr>
                    </a:p>
                  </a:txBody>
                  <a:tcPr/>
                </a:tc>
                <a:tc>
                  <a:txBody>
                    <a:bodyPr/>
                    <a:lstStyle/>
                    <a:p>
                      <a:r>
                        <a:rPr lang="de-DE" dirty="0" smtClean="0">
                          <a:solidFill>
                            <a:schemeClr val="tx1">
                              <a:lumMod val="75000"/>
                            </a:schemeClr>
                          </a:solidFill>
                        </a:rPr>
                        <a:t>Abendschau Nachrichten: Dieser Mensch ist einzigartig! </a:t>
                      </a:r>
                      <a:endParaRPr lang="de-DE" dirty="0">
                        <a:solidFill>
                          <a:schemeClr val="tx1">
                            <a:lumMod val="75000"/>
                          </a:schemeClr>
                        </a:solidFill>
                      </a:endParaRPr>
                    </a:p>
                  </a:txBody>
                  <a:tcPr/>
                </a:tc>
              </a:tr>
              <a:tr h="370840">
                <a:tc>
                  <a:txBody>
                    <a:bodyPr/>
                    <a:lstStyle/>
                    <a:p>
                      <a:r>
                        <a:rPr lang="de-DE" dirty="0" smtClean="0">
                          <a:solidFill>
                            <a:schemeClr val="tx1">
                              <a:lumMod val="75000"/>
                            </a:schemeClr>
                          </a:solidFill>
                        </a:rPr>
                        <a:t>Mich selbst</a:t>
                      </a:r>
                      <a:endParaRPr lang="de-DE" dirty="0">
                        <a:solidFill>
                          <a:schemeClr val="tx1">
                            <a:lumMod val="75000"/>
                          </a:schemeClr>
                        </a:solidFill>
                      </a:endParaRPr>
                    </a:p>
                  </a:txBody>
                  <a:tcPr/>
                </a:tc>
                <a:tc>
                  <a:txBody>
                    <a:bodyPr/>
                    <a:lstStyle/>
                    <a:p>
                      <a:r>
                        <a:rPr lang="de-DE" dirty="0" smtClean="0">
                          <a:solidFill>
                            <a:schemeClr val="tx1">
                              <a:lumMod val="75000"/>
                            </a:schemeClr>
                          </a:solidFill>
                        </a:rPr>
                        <a:t>Leitfigur</a:t>
                      </a:r>
                      <a:endParaRPr lang="de-DE" dirty="0">
                        <a:solidFill>
                          <a:schemeClr val="tx1">
                            <a:lumMod val="75000"/>
                          </a:schemeClr>
                        </a:solidFill>
                      </a:endParaRPr>
                    </a:p>
                  </a:txBody>
                  <a:tcPr/>
                </a:tc>
                <a:tc>
                  <a:txBody>
                    <a:bodyPr/>
                    <a:lstStyle/>
                    <a:p>
                      <a:r>
                        <a:rPr lang="de-DE" dirty="0" smtClean="0">
                          <a:solidFill>
                            <a:schemeClr val="tx1">
                              <a:lumMod val="75000"/>
                            </a:schemeClr>
                          </a:solidFill>
                        </a:rPr>
                        <a:t>Dankeschreiben</a:t>
                      </a:r>
                      <a:endParaRPr lang="de-DE" dirty="0">
                        <a:solidFill>
                          <a:schemeClr val="tx1">
                            <a:lumMod val="75000"/>
                          </a:schemeClr>
                        </a:solidFill>
                      </a:endParaRPr>
                    </a:p>
                  </a:txBody>
                  <a:tcPr/>
                </a:tc>
                <a:tc>
                  <a:txBody>
                    <a:bodyPr/>
                    <a:lstStyle/>
                    <a:p>
                      <a:r>
                        <a:rPr lang="de-DE" dirty="0" smtClean="0">
                          <a:solidFill>
                            <a:schemeClr val="tx1">
                              <a:lumMod val="75000"/>
                            </a:schemeClr>
                          </a:solidFill>
                        </a:rPr>
                        <a:t>Warum du diese Geschichte für mich so toll gemacht hast</a:t>
                      </a:r>
                      <a:endParaRPr lang="de-DE" dirty="0">
                        <a:solidFill>
                          <a:schemeClr val="tx1">
                            <a:lumMod val="75000"/>
                          </a:schemeClr>
                        </a:solidFill>
                      </a:endParaRPr>
                    </a:p>
                  </a:txBody>
                  <a:tcPr/>
                </a:tc>
              </a:tr>
              <a:tr h="370840">
                <a:tc>
                  <a:txBody>
                    <a:bodyPr/>
                    <a:lstStyle/>
                    <a:p>
                      <a:r>
                        <a:rPr lang="de-DE" dirty="0" smtClean="0">
                          <a:solidFill>
                            <a:schemeClr val="tx1">
                              <a:lumMod val="75000"/>
                            </a:schemeClr>
                          </a:solidFill>
                        </a:rPr>
                        <a:t>Hauptfigur</a:t>
                      </a:r>
                      <a:endParaRPr lang="de-DE" dirty="0">
                        <a:solidFill>
                          <a:schemeClr val="tx1">
                            <a:lumMod val="75000"/>
                          </a:schemeClr>
                        </a:solidFill>
                      </a:endParaRPr>
                    </a:p>
                  </a:txBody>
                  <a:tcPr/>
                </a:tc>
                <a:tc>
                  <a:txBody>
                    <a:bodyPr/>
                    <a:lstStyle/>
                    <a:p>
                      <a:r>
                        <a:rPr lang="de-DE" dirty="0" smtClean="0">
                          <a:solidFill>
                            <a:schemeClr val="tx1">
                              <a:lumMod val="75000"/>
                            </a:schemeClr>
                          </a:solidFill>
                        </a:rPr>
                        <a:t>Zeitungsleser/innen</a:t>
                      </a:r>
                      <a:endParaRPr lang="de-DE" dirty="0">
                        <a:solidFill>
                          <a:schemeClr val="tx1">
                            <a:lumMod val="75000"/>
                          </a:schemeClr>
                        </a:solidFill>
                      </a:endParaRPr>
                    </a:p>
                  </a:txBody>
                  <a:tcPr/>
                </a:tc>
                <a:tc>
                  <a:txBody>
                    <a:bodyPr/>
                    <a:lstStyle/>
                    <a:p>
                      <a:r>
                        <a:rPr lang="de-DE" dirty="0" smtClean="0">
                          <a:solidFill>
                            <a:schemeClr val="tx1">
                              <a:lumMod val="75000"/>
                            </a:schemeClr>
                          </a:solidFill>
                        </a:rPr>
                        <a:t>Ratgeber</a:t>
                      </a:r>
                      <a:endParaRPr lang="de-DE" dirty="0">
                        <a:solidFill>
                          <a:schemeClr val="tx1">
                            <a:lumMod val="75000"/>
                          </a:schemeClr>
                        </a:solidFill>
                      </a:endParaRPr>
                    </a:p>
                  </a:txBody>
                  <a:tcPr/>
                </a:tc>
                <a:tc>
                  <a:txBody>
                    <a:bodyPr/>
                    <a:lstStyle/>
                    <a:p>
                      <a:r>
                        <a:rPr lang="de-DE" dirty="0" smtClean="0">
                          <a:solidFill>
                            <a:schemeClr val="tx1">
                              <a:lumMod val="75000"/>
                            </a:schemeClr>
                          </a:solidFill>
                        </a:rPr>
                        <a:t>Wie Sie</a:t>
                      </a:r>
                      <a:r>
                        <a:rPr lang="de-DE" baseline="0" dirty="0" smtClean="0">
                          <a:solidFill>
                            <a:schemeClr val="tx1">
                              <a:lumMod val="75000"/>
                            </a:schemeClr>
                          </a:solidFill>
                        </a:rPr>
                        <a:t> die Fehler, die ich gemacht habe, vermeiden</a:t>
                      </a:r>
                      <a:endParaRPr lang="de-DE" dirty="0">
                        <a:solidFill>
                          <a:schemeClr val="tx1">
                            <a:lumMod val="75000"/>
                          </a:schemeClr>
                        </a:solidFill>
                      </a:endParaRPr>
                    </a:p>
                  </a:txBody>
                  <a:tcPr/>
                </a:tc>
              </a:tr>
              <a:tr h="370840">
                <a:tc>
                  <a:txBody>
                    <a:bodyPr/>
                    <a:lstStyle/>
                    <a:p>
                      <a:r>
                        <a:rPr lang="de-DE" dirty="0" smtClean="0">
                          <a:solidFill>
                            <a:schemeClr val="tx1">
                              <a:lumMod val="75000"/>
                            </a:schemeClr>
                          </a:solidFill>
                        </a:rPr>
                        <a:t>Hauptfigur</a:t>
                      </a:r>
                      <a:endParaRPr lang="de-DE" dirty="0">
                        <a:solidFill>
                          <a:schemeClr val="tx1">
                            <a:lumMod val="75000"/>
                          </a:schemeClr>
                        </a:solidFill>
                      </a:endParaRPr>
                    </a:p>
                  </a:txBody>
                  <a:tcPr/>
                </a:tc>
                <a:tc>
                  <a:txBody>
                    <a:bodyPr/>
                    <a:lstStyle/>
                    <a:p>
                      <a:r>
                        <a:rPr lang="de-DE" dirty="0" smtClean="0">
                          <a:solidFill>
                            <a:schemeClr val="tx1">
                              <a:lumMod val="75000"/>
                            </a:schemeClr>
                          </a:solidFill>
                        </a:rPr>
                        <a:t>Potentiale Leser/innen</a:t>
                      </a:r>
                      <a:endParaRPr lang="de-DE" dirty="0">
                        <a:solidFill>
                          <a:schemeClr val="tx1">
                            <a:lumMod val="75000"/>
                          </a:schemeClr>
                        </a:solidFill>
                      </a:endParaRPr>
                    </a:p>
                  </a:txBody>
                  <a:tcPr/>
                </a:tc>
                <a:tc>
                  <a:txBody>
                    <a:bodyPr/>
                    <a:lstStyle/>
                    <a:p>
                      <a:r>
                        <a:rPr lang="de-DE" dirty="0" smtClean="0">
                          <a:solidFill>
                            <a:schemeClr val="tx1">
                              <a:lumMod val="75000"/>
                            </a:schemeClr>
                          </a:solidFill>
                        </a:rPr>
                        <a:t>Lied, Rap, oder Gedicht</a:t>
                      </a:r>
                      <a:endParaRPr lang="de-DE" dirty="0">
                        <a:solidFill>
                          <a:schemeClr val="tx1">
                            <a:lumMod val="75000"/>
                          </a:schemeClr>
                        </a:solidFill>
                      </a:endParaRPr>
                    </a:p>
                  </a:txBody>
                  <a:tcPr/>
                </a:tc>
                <a:tc>
                  <a:txBody>
                    <a:bodyPr/>
                    <a:lstStyle/>
                    <a:p>
                      <a:r>
                        <a:rPr lang="de-DE" dirty="0" smtClean="0">
                          <a:solidFill>
                            <a:schemeClr val="tx1">
                              <a:lumMod val="75000"/>
                            </a:schemeClr>
                          </a:solidFill>
                        </a:rPr>
                        <a:t>Wie ich etwas besonderes bin</a:t>
                      </a:r>
                      <a:endParaRPr lang="de-DE" dirty="0">
                        <a:solidFill>
                          <a:schemeClr val="tx1">
                            <a:lumMod val="75000"/>
                          </a:schemeClr>
                        </a:solidFill>
                      </a:endParaRPr>
                    </a:p>
                  </a:txBody>
                  <a:tcPr/>
                </a:tc>
              </a:tr>
            </a:tbl>
          </a:graphicData>
        </a:graphic>
      </p:graphicFrame>
    </p:spTree>
    <p:extLst>
      <p:ext uri="{BB962C8B-B14F-4D97-AF65-F5344CB8AC3E}">
        <p14:creationId xmlns:p14="http://schemas.microsoft.com/office/powerpoint/2010/main" val="4341951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DE" dirty="0" smtClean="0"/>
              <a:t>RAFT-Tool </a:t>
            </a:r>
            <a:r>
              <a:rPr lang="de-DE" sz="2200" dirty="0" smtClean="0"/>
              <a:t>(hier: Geographie)</a:t>
            </a:r>
            <a:endParaRPr lang="de-DE" sz="2200" dirty="0"/>
          </a:p>
        </p:txBody>
      </p:sp>
      <p:graphicFrame>
        <p:nvGraphicFramePr>
          <p:cNvPr id="4" name="Inhaltsplatzhalter 3"/>
          <p:cNvGraphicFramePr>
            <a:graphicFrameLocks noGrp="1"/>
          </p:cNvGraphicFramePr>
          <p:nvPr>
            <p:ph sz="quarter" idx="1"/>
            <p:extLst>
              <p:ext uri="{D42A27DB-BD31-4B8C-83A1-F6EECF244321}">
                <p14:modId xmlns:p14="http://schemas.microsoft.com/office/powerpoint/2010/main" val="3651968405"/>
              </p:ext>
            </p:extLst>
          </p:nvPr>
        </p:nvGraphicFramePr>
        <p:xfrm>
          <a:off x="395536" y="1360849"/>
          <a:ext cx="8504240" cy="5486400"/>
        </p:xfrm>
        <a:graphic>
          <a:graphicData uri="http://schemas.openxmlformats.org/drawingml/2006/table">
            <a:tbl>
              <a:tblPr firstRow="1" bandRow="1">
                <a:tableStyleId>{5C22544A-7EE6-4342-B048-85BDC9FD1C3A}</a:tableStyleId>
              </a:tblPr>
              <a:tblGrid>
                <a:gridCol w="1695103"/>
                <a:gridCol w="2016224"/>
                <a:gridCol w="2016224"/>
                <a:gridCol w="2776689"/>
              </a:tblGrid>
              <a:tr h="370840">
                <a:tc>
                  <a:txBody>
                    <a:bodyPr/>
                    <a:lstStyle/>
                    <a:p>
                      <a:r>
                        <a:rPr lang="de-DE" dirty="0" smtClean="0"/>
                        <a:t>Rolle </a:t>
                      </a:r>
                      <a:br>
                        <a:rPr lang="de-DE" dirty="0" smtClean="0"/>
                      </a:br>
                      <a:r>
                        <a:rPr lang="de-DE" dirty="0" smtClean="0"/>
                        <a:t>(als was?)</a:t>
                      </a:r>
                      <a:endParaRPr lang="de-DE" dirty="0"/>
                    </a:p>
                  </a:txBody>
                  <a:tcPr/>
                </a:tc>
                <a:tc>
                  <a:txBody>
                    <a:bodyPr/>
                    <a:lstStyle/>
                    <a:p>
                      <a:r>
                        <a:rPr lang="de-DE" dirty="0" smtClean="0"/>
                        <a:t>Audienz</a:t>
                      </a:r>
                    </a:p>
                    <a:p>
                      <a:r>
                        <a:rPr lang="de-DE" dirty="0" smtClean="0"/>
                        <a:t>(für wen?)</a:t>
                      </a:r>
                      <a:endParaRPr lang="de-DE" dirty="0"/>
                    </a:p>
                  </a:txBody>
                  <a:tcPr/>
                </a:tc>
                <a:tc>
                  <a:txBody>
                    <a:bodyPr/>
                    <a:lstStyle/>
                    <a:p>
                      <a:r>
                        <a:rPr lang="de-DE" dirty="0" smtClean="0"/>
                        <a:t>Format</a:t>
                      </a:r>
                    </a:p>
                    <a:p>
                      <a:r>
                        <a:rPr lang="de-DE" dirty="0" smtClean="0"/>
                        <a:t>(in welcher</a:t>
                      </a:r>
                      <a:r>
                        <a:rPr lang="de-DE" baseline="0" dirty="0" smtClean="0"/>
                        <a:t> Form?)</a:t>
                      </a:r>
                      <a:endParaRPr lang="de-DE" dirty="0"/>
                    </a:p>
                  </a:txBody>
                  <a:tcPr/>
                </a:tc>
                <a:tc>
                  <a:txBody>
                    <a:bodyPr/>
                    <a:lstStyle/>
                    <a:p>
                      <a:r>
                        <a:rPr lang="de-DE" dirty="0" smtClean="0"/>
                        <a:t>Thema</a:t>
                      </a:r>
                    </a:p>
                  </a:txBody>
                  <a:tcPr/>
                </a:tc>
              </a:tr>
              <a:tr h="370840">
                <a:tc>
                  <a:txBody>
                    <a:bodyPr/>
                    <a:lstStyle/>
                    <a:p>
                      <a:r>
                        <a:rPr lang="de-DE" dirty="0" smtClean="0">
                          <a:solidFill>
                            <a:schemeClr val="tx1">
                              <a:lumMod val="75000"/>
                            </a:schemeClr>
                          </a:solidFill>
                        </a:rPr>
                        <a:t>Berater/in</a:t>
                      </a:r>
                      <a:endParaRPr lang="de-DE" dirty="0">
                        <a:solidFill>
                          <a:schemeClr val="tx1">
                            <a:lumMod val="75000"/>
                          </a:schemeClr>
                        </a:solidFill>
                      </a:endParaRPr>
                    </a:p>
                  </a:txBody>
                  <a:tcPr/>
                </a:tc>
                <a:tc>
                  <a:txBody>
                    <a:bodyPr/>
                    <a:lstStyle/>
                    <a:p>
                      <a:r>
                        <a:rPr lang="de-DE" dirty="0" smtClean="0">
                          <a:solidFill>
                            <a:schemeClr val="tx1">
                              <a:lumMod val="75000"/>
                            </a:schemeClr>
                          </a:solidFill>
                        </a:rPr>
                        <a:t>Wirtschafts-ministerium</a:t>
                      </a:r>
                      <a:endParaRPr lang="de-DE" dirty="0">
                        <a:solidFill>
                          <a:schemeClr val="tx1">
                            <a:lumMod val="75000"/>
                          </a:schemeClr>
                        </a:solidFill>
                      </a:endParaRPr>
                    </a:p>
                  </a:txBody>
                  <a:tcPr/>
                </a:tc>
                <a:tc>
                  <a:txBody>
                    <a:bodyPr/>
                    <a:lstStyle/>
                    <a:p>
                      <a:r>
                        <a:rPr lang="de-DE" dirty="0" smtClean="0">
                          <a:solidFill>
                            <a:schemeClr val="tx1">
                              <a:lumMod val="75000"/>
                            </a:schemeClr>
                          </a:solidFill>
                        </a:rPr>
                        <a:t>Strategiepapier</a:t>
                      </a:r>
                      <a:endParaRPr lang="de-DE" dirty="0">
                        <a:solidFill>
                          <a:schemeClr val="tx1">
                            <a:lumMod val="75000"/>
                          </a:schemeClr>
                        </a:solidFill>
                      </a:endParaRPr>
                    </a:p>
                  </a:txBody>
                  <a:tcPr/>
                </a:tc>
                <a:tc>
                  <a:txBody>
                    <a:bodyPr/>
                    <a:lstStyle/>
                    <a:p>
                      <a:r>
                        <a:rPr lang="de-DE" dirty="0" smtClean="0">
                          <a:solidFill>
                            <a:schemeClr val="tx1">
                              <a:lumMod val="75000"/>
                            </a:schemeClr>
                          </a:solidFill>
                        </a:rPr>
                        <a:t>Empfehlung</a:t>
                      </a:r>
                      <a:r>
                        <a:rPr lang="de-DE" baseline="0" dirty="0" smtClean="0">
                          <a:solidFill>
                            <a:schemeClr val="tx1">
                              <a:lumMod val="75000"/>
                            </a:schemeClr>
                          </a:solidFill>
                        </a:rPr>
                        <a:t> für Entwicklung eines Landes: Industrie im Bezug auf Ressourcen &amp; Bevölkerungstrends</a:t>
                      </a:r>
                      <a:endParaRPr lang="de-DE" dirty="0">
                        <a:solidFill>
                          <a:schemeClr val="tx1">
                            <a:lumMod val="75000"/>
                          </a:schemeClr>
                        </a:solidFill>
                      </a:endParaRPr>
                    </a:p>
                  </a:txBody>
                  <a:tcPr/>
                </a:tc>
              </a:tr>
              <a:tr h="370840">
                <a:tc>
                  <a:txBody>
                    <a:bodyPr/>
                    <a:lstStyle/>
                    <a:p>
                      <a:r>
                        <a:rPr lang="de-DE" dirty="0" smtClean="0">
                          <a:solidFill>
                            <a:schemeClr val="tx1">
                              <a:lumMod val="75000"/>
                            </a:schemeClr>
                          </a:solidFill>
                        </a:rPr>
                        <a:t>Journalist/in</a:t>
                      </a:r>
                      <a:endParaRPr lang="de-DE" dirty="0">
                        <a:solidFill>
                          <a:schemeClr val="tx1">
                            <a:lumMod val="75000"/>
                          </a:schemeClr>
                        </a:solidFill>
                      </a:endParaRPr>
                    </a:p>
                  </a:txBody>
                  <a:tcPr/>
                </a:tc>
                <a:tc>
                  <a:txBody>
                    <a:bodyPr/>
                    <a:lstStyle/>
                    <a:p>
                      <a:r>
                        <a:rPr lang="de-DE" dirty="0" smtClean="0">
                          <a:solidFill>
                            <a:schemeClr val="tx1">
                              <a:lumMod val="75000"/>
                            </a:schemeClr>
                          </a:solidFill>
                        </a:rPr>
                        <a:t>Zeitschriftleser/innen</a:t>
                      </a:r>
                      <a:endParaRPr lang="de-DE" dirty="0">
                        <a:solidFill>
                          <a:schemeClr val="tx1">
                            <a:lumMod val="75000"/>
                          </a:schemeClr>
                        </a:solidFill>
                      </a:endParaRPr>
                    </a:p>
                  </a:txBody>
                  <a:tcPr/>
                </a:tc>
                <a:tc>
                  <a:txBody>
                    <a:bodyPr/>
                    <a:lstStyle/>
                    <a:p>
                      <a:r>
                        <a:rPr lang="de-DE" dirty="0" smtClean="0">
                          <a:solidFill>
                            <a:schemeClr val="tx1">
                              <a:lumMod val="75000"/>
                            </a:schemeClr>
                          </a:solidFill>
                        </a:rPr>
                        <a:t>Artikel</a:t>
                      </a:r>
                      <a:endParaRPr lang="de-DE" dirty="0">
                        <a:solidFill>
                          <a:schemeClr val="tx1">
                            <a:lumMod val="75000"/>
                          </a:schemeClr>
                        </a:solidFill>
                      </a:endParaRPr>
                    </a:p>
                  </a:txBody>
                  <a:tcPr/>
                </a:tc>
                <a:tc>
                  <a:txBody>
                    <a:bodyPr/>
                    <a:lstStyle/>
                    <a:p>
                      <a:r>
                        <a:rPr lang="de-DE" dirty="0" smtClean="0">
                          <a:solidFill>
                            <a:schemeClr val="tx1">
                              <a:lumMod val="75000"/>
                            </a:schemeClr>
                          </a:solidFill>
                        </a:rPr>
                        <a:t>Geographische &amp; ökonomische</a:t>
                      </a:r>
                      <a:r>
                        <a:rPr lang="de-DE" baseline="0" dirty="0" smtClean="0">
                          <a:solidFill>
                            <a:schemeClr val="tx1">
                              <a:lumMod val="75000"/>
                            </a:schemeClr>
                          </a:solidFill>
                        </a:rPr>
                        <a:t> Darstellung eines Landes</a:t>
                      </a:r>
                      <a:endParaRPr lang="de-DE" dirty="0">
                        <a:solidFill>
                          <a:schemeClr val="tx1">
                            <a:lumMod val="75000"/>
                          </a:schemeClr>
                        </a:solidFill>
                      </a:endParaRPr>
                    </a:p>
                  </a:txBody>
                  <a:tcPr/>
                </a:tc>
              </a:tr>
              <a:tr h="370840">
                <a:tc>
                  <a:txBody>
                    <a:bodyPr/>
                    <a:lstStyle/>
                    <a:p>
                      <a:r>
                        <a:rPr lang="de-DE" dirty="0" err="1" smtClean="0">
                          <a:solidFill>
                            <a:schemeClr val="tx1">
                              <a:lumMod val="75000"/>
                            </a:schemeClr>
                          </a:solidFill>
                        </a:rPr>
                        <a:t>Zukunfsforscher</a:t>
                      </a:r>
                      <a:r>
                        <a:rPr lang="de-DE" dirty="0" smtClean="0">
                          <a:solidFill>
                            <a:schemeClr val="tx1">
                              <a:lumMod val="75000"/>
                            </a:schemeClr>
                          </a:solidFill>
                        </a:rPr>
                        <a:t>/in</a:t>
                      </a:r>
                      <a:endParaRPr lang="de-DE" dirty="0">
                        <a:solidFill>
                          <a:schemeClr val="tx1">
                            <a:lumMod val="75000"/>
                          </a:schemeClr>
                        </a:solidFill>
                      </a:endParaRPr>
                    </a:p>
                  </a:txBody>
                  <a:tcPr/>
                </a:tc>
                <a:tc>
                  <a:txBody>
                    <a:bodyPr/>
                    <a:lstStyle/>
                    <a:p>
                      <a:r>
                        <a:rPr lang="de-DE" dirty="0" smtClean="0">
                          <a:solidFill>
                            <a:schemeClr val="tx1">
                              <a:lumMod val="75000"/>
                            </a:schemeClr>
                          </a:solidFill>
                        </a:rPr>
                        <a:t>Andere Zukunftsforscher/innen</a:t>
                      </a:r>
                      <a:endParaRPr lang="de-DE" dirty="0">
                        <a:solidFill>
                          <a:schemeClr val="tx1">
                            <a:lumMod val="75000"/>
                          </a:schemeClr>
                        </a:solidFill>
                      </a:endParaRPr>
                    </a:p>
                  </a:txBody>
                  <a:tcPr/>
                </a:tc>
                <a:tc>
                  <a:txBody>
                    <a:bodyPr/>
                    <a:lstStyle/>
                    <a:p>
                      <a:r>
                        <a:rPr lang="de-DE" dirty="0" smtClean="0">
                          <a:solidFill>
                            <a:schemeClr val="tx1">
                              <a:lumMod val="75000"/>
                            </a:schemeClr>
                          </a:solidFill>
                        </a:rPr>
                        <a:t>Präsentation</a:t>
                      </a:r>
                      <a:endParaRPr lang="de-DE" dirty="0">
                        <a:solidFill>
                          <a:schemeClr val="tx1">
                            <a:lumMod val="75000"/>
                          </a:schemeClr>
                        </a:solidFill>
                      </a:endParaRPr>
                    </a:p>
                  </a:txBody>
                  <a:tcPr/>
                </a:tc>
                <a:tc>
                  <a:txBody>
                    <a:bodyPr/>
                    <a:lstStyle/>
                    <a:p>
                      <a:r>
                        <a:rPr lang="de-DE" dirty="0" smtClean="0">
                          <a:solidFill>
                            <a:schemeClr val="tx1">
                              <a:lumMod val="75000"/>
                            </a:schemeClr>
                          </a:solidFill>
                        </a:rPr>
                        <a:t>Prognose,</a:t>
                      </a:r>
                      <a:r>
                        <a:rPr lang="de-DE" baseline="0" dirty="0" smtClean="0">
                          <a:solidFill>
                            <a:schemeClr val="tx1">
                              <a:lumMod val="75000"/>
                            </a:schemeClr>
                          </a:solidFill>
                        </a:rPr>
                        <a:t> wie ein Land sich in den nächsten 50 Jahre entwickeln wird</a:t>
                      </a:r>
                      <a:endParaRPr lang="de-DE" dirty="0">
                        <a:solidFill>
                          <a:schemeClr val="tx1">
                            <a:lumMod val="75000"/>
                          </a:schemeClr>
                        </a:solidFill>
                      </a:endParaRPr>
                    </a:p>
                  </a:txBody>
                  <a:tcPr/>
                </a:tc>
              </a:tr>
              <a:tr h="370840">
                <a:tc>
                  <a:txBody>
                    <a:bodyPr/>
                    <a:lstStyle/>
                    <a:p>
                      <a:r>
                        <a:rPr lang="de-DE" dirty="0" smtClean="0">
                          <a:solidFill>
                            <a:schemeClr val="tx1">
                              <a:lumMod val="75000"/>
                            </a:schemeClr>
                          </a:solidFill>
                        </a:rPr>
                        <a:t>Reiseveranstalter</a:t>
                      </a:r>
                      <a:endParaRPr lang="de-DE" dirty="0">
                        <a:solidFill>
                          <a:schemeClr val="tx1">
                            <a:lumMod val="75000"/>
                          </a:schemeClr>
                        </a:solidFill>
                      </a:endParaRPr>
                    </a:p>
                  </a:txBody>
                  <a:tcPr/>
                </a:tc>
                <a:tc>
                  <a:txBody>
                    <a:bodyPr/>
                    <a:lstStyle/>
                    <a:p>
                      <a:r>
                        <a:rPr lang="de-DE" dirty="0" smtClean="0">
                          <a:solidFill>
                            <a:schemeClr val="tx1">
                              <a:lumMod val="75000"/>
                            </a:schemeClr>
                          </a:solidFill>
                        </a:rPr>
                        <a:t>Tourist/innen auf Studienreise</a:t>
                      </a:r>
                      <a:endParaRPr lang="de-DE" dirty="0">
                        <a:solidFill>
                          <a:schemeClr val="tx1">
                            <a:lumMod val="75000"/>
                          </a:schemeClr>
                        </a:solidFill>
                      </a:endParaRPr>
                    </a:p>
                  </a:txBody>
                  <a:tcPr/>
                </a:tc>
                <a:tc>
                  <a:txBody>
                    <a:bodyPr/>
                    <a:lstStyle/>
                    <a:p>
                      <a:r>
                        <a:rPr lang="de-DE" dirty="0" smtClean="0">
                          <a:solidFill>
                            <a:schemeClr val="tx1">
                              <a:lumMod val="75000"/>
                            </a:schemeClr>
                          </a:solidFill>
                        </a:rPr>
                        <a:t>Broschüre</a:t>
                      </a:r>
                      <a:endParaRPr lang="de-DE" dirty="0">
                        <a:solidFill>
                          <a:schemeClr val="tx1">
                            <a:lumMod val="75000"/>
                          </a:schemeClr>
                        </a:solidFill>
                      </a:endParaRPr>
                    </a:p>
                  </a:txBody>
                  <a:tcPr/>
                </a:tc>
                <a:tc>
                  <a:txBody>
                    <a:bodyPr/>
                    <a:lstStyle/>
                    <a:p>
                      <a:r>
                        <a:rPr lang="de-DE" dirty="0" smtClean="0">
                          <a:solidFill>
                            <a:schemeClr val="tx1">
                              <a:lumMod val="75000"/>
                            </a:schemeClr>
                          </a:solidFill>
                        </a:rPr>
                        <a:t>Überblick über ein</a:t>
                      </a:r>
                      <a:r>
                        <a:rPr lang="de-DE" baseline="0" dirty="0" smtClean="0">
                          <a:solidFill>
                            <a:schemeClr val="tx1">
                              <a:lumMod val="75000"/>
                            </a:schemeClr>
                          </a:solidFill>
                        </a:rPr>
                        <a:t> Land: geographische &amp; ökonomische Entwicklung</a:t>
                      </a:r>
                      <a:endParaRPr lang="de-DE" dirty="0">
                        <a:solidFill>
                          <a:schemeClr val="tx1">
                            <a:lumMod val="75000"/>
                          </a:schemeClr>
                        </a:solidFill>
                      </a:endParaRPr>
                    </a:p>
                  </a:txBody>
                  <a:tcPr/>
                </a:tc>
              </a:tr>
              <a:tr h="370840">
                <a:tc>
                  <a:txBody>
                    <a:bodyPr/>
                    <a:lstStyle/>
                    <a:p>
                      <a:r>
                        <a:rPr lang="de-DE" dirty="0" smtClean="0">
                          <a:solidFill>
                            <a:schemeClr val="tx1">
                              <a:lumMod val="75000"/>
                            </a:schemeClr>
                          </a:solidFill>
                        </a:rPr>
                        <a:t>Textbuchautor/in</a:t>
                      </a:r>
                      <a:endParaRPr lang="de-DE" dirty="0">
                        <a:solidFill>
                          <a:schemeClr val="tx1">
                            <a:lumMod val="75000"/>
                          </a:schemeClr>
                        </a:solidFill>
                      </a:endParaRPr>
                    </a:p>
                  </a:txBody>
                  <a:tcPr/>
                </a:tc>
                <a:tc>
                  <a:txBody>
                    <a:bodyPr/>
                    <a:lstStyle/>
                    <a:p>
                      <a:r>
                        <a:rPr lang="de-DE" dirty="0" smtClean="0">
                          <a:solidFill>
                            <a:schemeClr val="tx1">
                              <a:lumMod val="75000"/>
                            </a:schemeClr>
                          </a:solidFill>
                        </a:rPr>
                        <a:t>Schüler/innen</a:t>
                      </a:r>
                      <a:endParaRPr lang="de-DE" dirty="0">
                        <a:solidFill>
                          <a:schemeClr val="tx1">
                            <a:lumMod val="75000"/>
                          </a:schemeClr>
                        </a:solidFill>
                      </a:endParaRPr>
                    </a:p>
                  </a:txBody>
                  <a:tcPr/>
                </a:tc>
                <a:tc>
                  <a:txBody>
                    <a:bodyPr/>
                    <a:lstStyle/>
                    <a:p>
                      <a:r>
                        <a:rPr lang="de-DE" dirty="0" smtClean="0">
                          <a:solidFill>
                            <a:schemeClr val="tx1">
                              <a:lumMod val="75000"/>
                            </a:schemeClr>
                          </a:solidFill>
                        </a:rPr>
                        <a:t>Unit</a:t>
                      </a:r>
                      <a:endParaRPr lang="de-DE" dirty="0">
                        <a:solidFill>
                          <a:schemeClr val="tx1">
                            <a:lumMod val="75000"/>
                          </a:schemeClr>
                        </a:solidFill>
                      </a:endParaRPr>
                    </a:p>
                  </a:txBody>
                  <a:tcPr/>
                </a:tc>
                <a:tc>
                  <a:txBody>
                    <a:bodyPr/>
                    <a:lstStyle/>
                    <a:p>
                      <a:r>
                        <a:rPr lang="de-DE" dirty="0" smtClean="0">
                          <a:solidFill>
                            <a:schemeClr val="tx1">
                              <a:lumMod val="75000"/>
                            </a:schemeClr>
                          </a:solidFill>
                        </a:rPr>
                        <a:t>Ein Land im Vergleich zu Japan</a:t>
                      </a:r>
                      <a:endParaRPr lang="de-DE" dirty="0">
                        <a:solidFill>
                          <a:schemeClr val="tx1">
                            <a:lumMod val="75000"/>
                          </a:schemeClr>
                        </a:solidFill>
                      </a:endParaRPr>
                    </a:p>
                  </a:txBody>
                  <a:tcPr/>
                </a:tc>
              </a:tr>
            </a:tbl>
          </a:graphicData>
        </a:graphic>
      </p:graphicFrame>
    </p:spTree>
    <p:extLst>
      <p:ext uri="{BB962C8B-B14F-4D97-AF65-F5344CB8AC3E}">
        <p14:creationId xmlns:p14="http://schemas.microsoft.com/office/powerpoint/2010/main" val="17054989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Jahresplanung als „</a:t>
            </a:r>
            <a:r>
              <a:rPr lang="de-AT" dirty="0" err="1" smtClean="0"/>
              <a:t>curriculum</a:t>
            </a:r>
            <a:r>
              <a:rPr lang="de-AT" dirty="0" smtClean="0"/>
              <a:t> </a:t>
            </a:r>
            <a:r>
              <a:rPr lang="de-AT" dirty="0" err="1" smtClean="0"/>
              <a:t>map</a:t>
            </a:r>
            <a:r>
              <a:rPr lang="de-AT" dirty="0" smtClean="0"/>
              <a:t>“</a:t>
            </a:r>
            <a:endParaRPr lang="de-AT" dirty="0"/>
          </a:p>
        </p:txBody>
      </p:sp>
      <p:sp>
        <p:nvSpPr>
          <p:cNvPr id="3" name="Textplatzhalter 2"/>
          <p:cNvSpPr>
            <a:spLocks noGrp="1"/>
          </p:cNvSpPr>
          <p:nvPr>
            <p:ph type="body" idx="1"/>
          </p:nvPr>
        </p:nvSpPr>
        <p:spPr/>
        <p:txBody>
          <a:bodyPr/>
          <a:lstStyle/>
          <a:p>
            <a:endParaRPr lang="de-AT"/>
          </a:p>
        </p:txBody>
      </p:sp>
    </p:spTree>
    <p:extLst>
      <p:ext uri="{BB962C8B-B14F-4D97-AF65-F5344CB8AC3E}">
        <p14:creationId xmlns:p14="http://schemas.microsoft.com/office/powerpoint/2010/main" val="1522132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AT" dirty="0" smtClean="0"/>
              <a:t>Zielformat: Jahresplanung als „Curriculum </a:t>
            </a:r>
            <a:r>
              <a:rPr lang="de-AT" dirty="0" err="1" smtClean="0"/>
              <a:t>Map</a:t>
            </a:r>
            <a:r>
              <a:rPr lang="de-AT" dirty="0" smtClean="0"/>
              <a:t>“</a:t>
            </a:r>
          </a:p>
        </p:txBody>
      </p:sp>
      <p:sp>
        <p:nvSpPr>
          <p:cNvPr id="3" name="Inhaltsplatzhalter 2"/>
          <p:cNvSpPr>
            <a:spLocks noGrp="1"/>
          </p:cNvSpPr>
          <p:nvPr>
            <p:ph idx="1"/>
          </p:nvPr>
        </p:nvSpPr>
        <p:spPr>
          <a:xfrm>
            <a:off x="714375" y="2000250"/>
            <a:ext cx="7929563" cy="4357688"/>
          </a:xfrm>
        </p:spPr>
        <p:txBody>
          <a:bodyPr/>
          <a:lstStyle/>
          <a:p>
            <a:pPr>
              <a:defRPr/>
            </a:pPr>
            <a:r>
              <a:rPr lang="de-AT" dirty="0" smtClean="0"/>
              <a:t>Langfristiges Ziel für das Semester bzw. das Jahr</a:t>
            </a:r>
          </a:p>
          <a:p>
            <a:pPr>
              <a:defRPr/>
            </a:pPr>
            <a:r>
              <a:rPr lang="de-AT" dirty="0" smtClean="0"/>
              <a:t>Lernziele</a:t>
            </a:r>
          </a:p>
          <a:p>
            <a:pPr lvl="1">
              <a:defRPr/>
            </a:pPr>
            <a:r>
              <a:rPr lang="de-AT" dirty="0" smtClean="0"/>
              <a:t>Verstehen (=Kernideen)</a:t>
            </a:r>
          </a:p>
          <a:p>
            <a:pPr lvl="1">
              <a:defRPr/>
            </a:pPr>
            <a:r>
              <a:rPr lang="de-AT" dirty="0" smtClean="0"/>
              <a:t>Wissen</a:t>
            </a:r>
          </a:p>
          <a:p>
            <a:pPr lvl="1">
              <a:defRPr/>
            </a:pPr>
            <a:r>
              <a:rPr lang="de-AT" dirty="0" smtClean="0"/>
              <a:t>Tun können</a:t>
            </a:r>
          </a:p>
          <a:p>
            <a:pPr>
              <a:defRPr/>
            </a:pPr>
            <a:r>
              <a:rPr lang="de-AT" dirty="0" smtClean="0"/>
              <a:t>Bezug zum </a:t>
            </a:r>
            <a:r>
              <a:rPr lang="de-AT" dirty="0" err="1" smtClean="0"/>
              <a:t>Lerhplan</a:t>
            </a:r>
            <a:r>
              <a:rPr lang="de-AT" dirty="0" smtClean="0"/>
              <a:t> bzw. </a:t>
            </a:r>
            <a:r>
              <a:rPr lang="de-AT" dirty="0" err="1" smtClean="0"/>
              <a:t>BiSta</a:t>
            </a:r>
            <a:endParaRPr lang="de-AT" dirty="0"/>
          </a:p>
        </p:txBody>
      </p:sp>
    </p:spTree>
    <p:extLst>
      <p:ext uri="{BB962C8B-B14F-4D97-AF65-F5344CB8AC3E}">
        <p14:creationId xmlns:p14="http://schemas.microsoft.com/office/powerpoint/2010/main" val="16575875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de-AT" dirty="0" smtClean="0"/>
              <a:t>Zielformat: Reiseplan für das </a:t>
            </a:r>
            <a:r>
              <a:rPr lang="de-AT" dirty="0" err="1" smtClean="0"/>
              <a:t>Lernjahr</a:t>
            </a:r>
            <a:endParaRPr lang="de-AT" dirty="0" smtClean="0"/>
          </a:p>
        </p:txBody>
      </p:sp>
      <p:graphicFrame>
        <p:nvGraphicFramePr>
          <p:cNvPr id="4" name="Inhaltsplatzhalter 3"/>
          <p:cNvGraphicFramePr>
            <a:graphicFrameLocks noGrp="1"/>
          </p:cNvGraphicFramePr>
          <p:nvPr>
            <p:ph idx="1"/>
          </p:nvPr>
        </p:nvGraphicFramePr>
        <p:xfrm>
          <a:off x="611560" y="2204864"/>
          <a:ext cx="5873849" cy="2928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bgerundetes Rechteck 4"/>
          <p:cNvSpPr/>
          <p:nvPr/>
        </p:nvSpPr>
        <p:spPr>
          <a:xfrm>
            <a:off x="6443663" y="2276475"/>
            <a:ext cx="2303462" cy="11525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de-AT" dirty="0">
                <a:solidFill>
                  <a:schemeClr val="bg1">
                    <a:lumMod val="20000"/>
                    <a:lumOff val="80000"/>
                  </a:schemeClr>
                </a:solidFill>
              </a:rPr>
              <a:t>Rückkoppelung </a:t>
            </a:r>
            <a:r>
              <a:rPr lang="de-AT" dirty="0" smtClean="0">
                <a:solidFill>
                  <a:schemeClr val="bg1">
                    <a:lumMod val="20000"/>
                    <a:lumOff val="80000"/>
                  </a:schemeClr>
                </a:solidFill>
              </a:rPr>
              <a:t>mit Lehrplan &amp; </a:t>
            </a:r>
            <a:r>
              <a:rPr lang="de-AT" dirty="0">
                <a:solidFill>
                  <a:schemeClr val="bg1">
                    <a:lumMod val="20000"/>
                    <a:lumOff val="80000"/>
                  </a:schemeClr>
                </a:solidFill>
              </a:rPr>
              <a:t>relevanten </a:t>
            </a:r>
            <a:r>
              <a:rPr lang="de-AT" dirty="0" err="1" smtClean="0">
                <a:solidFill>
                  <a:schemeClr val="bg1">
                    <a:lumMod val="20000"/>
                    <a:lumOff val="80000"/>
                  </a:schemeClr>
                </a:solidFill>
              </a:rPr>
              <a:t>BiSt</a:t>
            </a:r>
            <a:endParaRPr lang="de-AT" i="1" dirty="0">
              <a:solidFill>
                <a:schemeClr val="bg1">
                  <a:lumMod val="20000"/>
                  <a:lumOff val="80000"/>
                </a:schemeClr>
              </a:solidFill>
            </a:endParaRPr>
          </a:p>
        </p:txBody>
      </p:sp>
      <p:sp>
        <p:nvSpPr>
          <p:cNvPr id="6" name="Abgerundetes Rechteck 5"/>
          <p:cNvSpPr/>
          <p:nvPr/>
        </p:nvSpPr>
        <p:spPr>
          <a:xfrm>
            <a:off x="6443663" y="3860800"/>
            <a:ext cx="2303462" cy="11525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de-AT" dirty="0">
                <a:solidFill>
                  <a:schemeClr val="bg1">
                    <a:lumMod val="20000"/>
                    <a:lumOff val="80000"/>
                  </a:schemeClr>
                </a:solidFill>
              </a:rPr>
              <a:t>Rückkoppelung mit relevanten Lehrplan &amp; relevanten </a:t>
            </a:r>
            <a:r>
              <a:rPr lang="de-AT" dirty="0" err="1">
                <a:solidFill>
                  <a:schemeClr val="bg1">
                    <a:lumMod val="20000"/>
                    <a:lumOff val="80000"/>
                  </a:schemeClr>
                </a:solidFill>
              </a:rPr>
              <a:t>BiSt</a:t>
            </a:r>
            <a:endParaRPr lang="de-AT" i="1" dirty="0">
              <a:solidFill>
                <a:schemeClr val="bg1">
                  <a:lumMod val="20000"/>
                  <a:lumOff val="80000"/>
                </a:schemeClr>
              </a:solidFill>
            </a:endParaRPr>
          </a:p>
        </p:txBody>
      </p:sp>
    </p:spTree>
    <p:extLst>
      <p:ext uri="{BB962C8B-B14F-4D97-AF65-F5344CB8AC3E}">
        <p14:creationId xmlns:p14="http://schemas.microsoft.com/office/powerpoint/2010/main" val="2608280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Lerndesignqualität beurteilen</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762827986"/>
              </p:ext>
            </p:extLst>
          </p:nvPr>
        </p:nvGraphicFramePr>
        <p:xfrm>
          <a:off x="467544" y="1196752"/>
          <a:ext cx="8424936" cy="5548620"/>
        </p:xfrm>
        <a:graphic>
          <a:graphicData uri="http://schemas.openxmlformats.org/drawingml/2006/table">
            <a:tbl>
              <a:tblPr firstRow="1" firstCol="1" bandRow="1">
                <a:tableStyleId>{5C22544A-7EE6-4342-B048-85BDC9FD1C3A}</a:tableStyleId>
              </a:tblPr>
              <a:tblGrid>
                <a:gridCol w="1636525"/>
                <a:gridCol w="6788411"/>
              </a:tblGrid>
              <a:tr h="228789">
                <a:tc gridSpan="2">
                  <a:txBody>
                    <a:bodyPr/>
                    <a:lstStyle/>
                    <a:p>
                      <a:pPr algn="ctr">
                        <a:spcAft>
                          <a:spcPts val="0"/>
                        </a:spcAft>
                      </a:pPr>
                      <a:r>
                        <a:rPr lang="de-AT" sz="2000" dirty="0">
                          <a:effectLst/>
                        </a:rPr>
                        <a:t>Beurteilungsraster zur Lernzielformulierung</a:t>
                      </a:r>
                      <a:endParaRPr lang="de-AT" sz="2000" dirty="0">
                        <a:effectLst/>
                        <a:latin typeface="Times New Roman"/>
                        <a:ea typeface="Calibri"/>
                        <a:cs typeface="Times New Roman"/>
                      </a:endParaRPr>
                    </a:p>
                  </a:txBody>
                  <a:tcPr marL="52844" marR="52844" marT="0" marB="0" anchor="ctr"/>
                </a:tc>
                <a:tc hMerge="1">
                  <a:txBody>
                    <a:bodyPr/>
                    <a:lstStyle/>
                    <a:p>
                      <a:endParaRPr lang="de-AT"/>
                    </a:p>
                  </a:txBody>
                  <a:tcPr/>
                </a:tc>
              </a:tr>
              <a:tr h="1830313">
                <a:tc>
                  <a:txBody>
                    <a:bodyPr/>
                    <a:lstStyle/>
                    <a:p>
                      <a:pPr algn="ctr">
                        <a:spcAft>
                          <a:spcPts val="0"/>
                        </a:spcAft>
                      </a:pPr>
                      <a:r>
                        <a:rPr lang="de-AT" sz="2000" dirty="0" smtClean="0">
                          <a:effectLst/>
                        </a:rPr>
                        <a:t>Vorbildlich</a:t>
                      </a:r>
                      <a:endParaRPr lang="de-AT" sz="2000" dirty="0">
                        <a:effectLst/>
                      </a:endParaRPr>
                    </a:p>
                  </a:txBody>
                  <a:tcPr marL="52844" marR="52844" marT="0" marB="0"/>
                </a:tc>
                <a:tc>
                  <a:txBody>
                    <a:bodyPr/>
                    <a:lstStyle/>
                    <a:p>
                      <a:pPr algn="l">
                        <a:spcAft>
                          <a:spcPts val="600"/>
                        </a:spcAft>
                      </a:pPr>
                      <a:r>
                        <a:rPr lang="de-AT" sz="1400" dirty="0">
                          <a:effectLst/>
                        </a:rPr>
                        <a:t>Lernziele sind kohärent und stimmig untereinander bzw. mit dem Lernthema. Sie stärken sich gegenseitig. Relevante Standards sind in den Lernzielen eingebettet. Lernziele zu Wissen- und Können sind mit einer Kernidee in den </a:t>
                      </a:r>
                      <a:r>
                        <a:rPr lang="de-AT" sz="1400" dirty="0" err="1">
                          <a:effectLst/>
                        </a:rPr>
                        <a:t>Verstehenszielen</a:t>
                      </a:r>
                      <a:r>
                        <a:rPr lang="de-AT" sz="1400" dirty="0">
                          <a:effectLst/>
                        </a:rPr>
                        <a:t> verknüpft. </a:t>
                      </a:r>
                      <a:r>
                        <a:rPr lang="de-AT" sz="1400" dirty="0" err="1">
                          <a:effectLst/>
                        </a:rPr>
                        <a:t>Verstehensziele</a:t>
                      </a:r>
                      <a:r>
                        <a:rPr lang="de-AT" sz="1400" dirty="0">
                          <a:effectLst/>
                        </a:rPr>
                        <a:t> sind Kernideen und organisiert nach übergreifenden Kernideen und themenorientierten Kernideen. Die Kernideen geben Sinn und Zweck preis. Wissensziele sind entsprechend zugeordnet und wesentlich. Sie werden nach unbedingt/bedingt/Voraussetzung organisiert. Ziele zum Tun Können beschreiben Basisfertigkeiten und fachspezifische Fertigkeiten, die als Lernergebnisse beurteilt werden.</a:t>
                      </a:r>
                      <a:endParaRPr lang="de-AT" sz="1400" dirty="0">
                        <a:effectLst/>
                        <a:latin typeface="Times New Roman"/>
                        <a:ea typeface="Calibri"/>
                        <a:cs typeface="Times New Roman"/>
                      </a:endParaRPr>
                    </a:p>
                  </a:txBody>
                  <a:tcPr marL="52844" marR="52844" marT="0" marB="0"/>
                </a:tc>
              </a:tr>
              <a:tr h="1372735">
                <a:tc>
                  <a:txBody>
                    <a:bodyPr/>
                    <a:lstStyle/>
                    <a:p>
                      <a:pPr algn="ctr">
                        <a:spcAft>
                          <a:spcPts val="600"/>
                        </a:spcAft>
                      </a:pPr>
                      <a:r>
                        <a:rPr lang="de-AT" sz="2000" dirty="0" smtClean="0">
                          <a:effectLst/>
                        </a:rPr>
                        <a:t>Solid</a:t>
                      </a:r>
                      <a:endParaRPr lang="de-AT" sz="2000" dirty="0">
                        <a:effectLst/>
                      </a:endParaRPr>
                    </a:p>
                  </a:txBody>
                  <a:tcPr marL="52844" marR="52844" marT="0" marB="0"/>
                </a:tc>
                <a:tc>
                  <a:txBody>
                    <a:bodyPr/>
                    <a:lstStyle/>
                    <a:p>
                      <a:pPr algn="l">
                        <a:spcAft>
                          <a:spcPts val="600"/>
                        </a:spcAft>
                      </a:pPr>
                      <a:r>
                        <a:rPr lang="de-AT" sz="1400">
                          <a:effectLst/>
                        </a:rPr>
                        <a:t>Lernziele sind in den Dimensionen korrekt zugeordnet. Standards sind in mindestens einem Element präsent. Verstehensziele sind Kernideen zum Lernthema bzw. Fach und helfen den Lernenden, Wissen und Können zu organisieren. Sie ergänzen vollständig den Satz, „Die Lernenden werden verstehen, dass….“ Wissensziele beinhalten wesentliches Wissen für das Thema. Ziele zum Tun Können enden mit einem beobachtbaren Verb; sie sind Ergebnisse, die beurteilt werden.</a:t>
                      </a:r>
                      <a:endParaRPr lang="de-AT" sz="1400">
                        <a:effectLst/>
                        <a:latin typeface="Times New Roman"/>
                        <a:ea typeface="Calibri"/>
                        <a:cs typeface="Times New Roman"/>
                      </a:endParaRPr>
                    </a:p>
                  </a:txBody>
                  <a:tcPr marL="52844" marR="52844" marT="0" marB="0"/>
                </a:tc>
              </a:tr>
              <a:tr h="1601524">
                <a:tc>
                  <a:txBody>
                    <a:bodyPr/>
                    <a:lstStyle/>
                    <a:p>
                      <a:pPr algn="ctr">
                        <a:spcAft>
                          <a:spcPts val="600"/>
                        </a:spcAft>
                      </a:pPr>
                      <a:r>
                        <a:rPr lang="de-AT" sz="2000" dirty="0" smtClean="0">
                          <a:effectLst/>
                        </a:rPr>
                        <a:t>Entwickelnd</a:t>
                      </a:r>
                      <a:endParaRPr lang="de-AT" sz="2000" dirty="0">
                        <a:effectLst/>
                      </a:endParaRPr>
                    </a:p>
                  </a:txBody>
                  <a:tcPr marL="52844" marR="52844" marT="0" marB="0"/>
                </a:tc>
                <a:tc>
                  <a:txBody>
                    <a:bodyPr/>
                    <a:lstStyle/>
                    <a:p>
                      <a:pPr algn="l">
                        <a:spcAft>
                          <a:spcPts val="600"/>
                        </a:spcAft>
                      </a:pPr>
                      <a:r>
                        <a:rPr lang="de-AT" sz="1400">
                          <a:effectLst/>
                        </a:rPr>
                        <a:t>Die Zuordnung zu den Dimensionen ist fehlerhaft. Es gibt so viele Kernideen unter Verstehen, dass die Lernenden Schwierigkeiten haben, sie zu den Wissen- und Können-Lernzielen zuzuordnen. Der Bezug zu Standards ist nicht klar. Verstehensziele bilden keine Kernideen ab sondern sind eher Ziele für Wissen oder Tun Können. Manche werden formuliert als „verstehen wie…“ oder „verstehen warum….“ Wissensziele sind falsch platziert und/oder nur zum Teil relevant zum Lernthema. Manche Ziele zum Tun Können sind eigentlich geplante Aktivitäten für den Unterricht statt Ergebnisse, die beurteilt werden.</a:t>
                      </a:r>
                      <a:endParaRPr lang="de-AT" sz="1400">
                        <a:effectLst/>
                        <a:latin typeface="Times New Roman"/>
                        <a:ea typeface="Calibri"/>
                        <a:cs typeface="Times New Roman"/>
                      </a:endParaRPr>
                    </a:p>
                  </a:txBody>
                  <a:tcPr marL="52844" marR="52844" marT="0" marB="0"/>
                </a:tc>
              </a:tr>
              <a:tr h="439248">
                <a:tc>
                  <a:txBody>
                    <a:bodyPr/>
                    <a:lstStyle/>
                    <a:p>
                      <a:pPr algn="ctr">
                        <a:spcAft>
                          <a:spcPts val="600"/>
                        </a:spcAft>
                      </a:pPr>
                      <a:r>
                        <a:rPr lang="de-AT" sz="2000" dirty="0" smtClean="0">
                          <a:effectLst/>
                        </a:rPr>
                        <a:t>Beginnend</a:t>
                      </a:r>
                      <a:endParaRPr lang="de-AT" sz="2000" dirty="0">
                        <a:effectLst/>
                      </a:endParaRPr>
                    </a:p>
                  </a:txBody>
                  <a:tcPr marL="52844" marR="52844" marT="0" marB="0"/>
                </a:tc>
                <a:tc>
                  <a:txBody>
                    <a:bodyPr/>
                    <a:lstStyle/>
                    <a:p>
                      <a:pPr algn="l">
                        <a:spcAft>
                          <a:spcPts val="600"/>
                        </a:spcAft>
                      </a:pPr>
                      <a:r>
                        <a:rPr lang="de-AT" sz="1400" dirty="0">
                          <a:effectLst/>
                        </a:rPr>
                        <a:t>Mit </a:t>
                      </a:r>
                      <a:r>
                        <a:rPr lang="de-AT" sz="1400" dirty="0" smtClean="0">
                          <a:effectLst/>
                        </a:rPr>
                        <a:t>Hilfe Merkmale von „entwickelnd“ bzw.</a:t>
                      </a:r>
                      <a:r>
                        <a:rPr lang="de-AT" sz="1400" baseline="0" dirty="0" smtClean="0">
                          <a:effectLst/>
                        </a:rPr>
                        <a:t> „solid“</a:t>
                      </a:r>
                      <a:endParaRPr lang="de-AT" sz="1400" dirty="0">
                        <a:effectLst/>
                        <a:latin typeface="Times New Roman"/>
                        <a:ea typeface="Calibri"/>
                        <a:cs typeface="Times New Roman"/>
                      </a:endParaRPr>
                    </a:p>
                  </a:txBody>
                  <a:tcPr marL="52844" marR="52844" marT="0" marB="0"/>
                </a:tc>
              </a:tr>
            </a:tbl>
          </a:graphicData>
        </a:graphic>
      </p:graphicFrame>
    </p:spTree>
    <p:extLst>
      <p:ext uri="{BB962C8B-B14F-4D97-AF65-F5344CB8AC3E}">
        <p14:creationId xmlns:p14="http://schemas.microsoft.com/office/powerpoint/2010/main" val="20700692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Beispiel „Bewegung &amp; Sport“</a:t>
            </a:r>
            <a:endParaRPr lang="de-AT" dirty="0"/>
          </a:p>
        </p:txBody>
      </p:sp>
      <p:sp>
        <p:nvSpPr>
          <p:cNvPr id="3" name="Textfeld 2"/>
          <p:cNvSpPr txBox="1"/>
          <p:nvPr/>
        </p:nvSpPr>
        <p:spPr>
          <a:xfrm>
            <a:off x="467544" y="1268760"/>
            <a:ext cx="8424936" cy="5355312"/>
          </a:xfrm>
          <a:prstGeom prst="rect">
            <a:avLst/>
          </a:prstGeom>
          <a:noFill/>
        </p:spPr>
        <p:txBody>
          <a:bodyPr wrap="square" rtlCol="0">
            <a:spAutoFit/>
          </a:bodyPr>
          <a:lstStyle/>
          <a:p>
            <a:r>
              <a:rPr lang="de-AT" b="1" dirty="0" smtClean="0"/>
              <a:t>Langfristiges </a:t>
            </a:r>
            <a:r>
              <a:rPr lang="de-AT" b="1" dirty="0"/>
              <a:t>Ziel</a:t>
            </a:r>
            <a:endParaRPr lang="de-AT" dirty="0"/>
          </a:p>
          <a:p>
            <a:r>
              <a:rPr lang="de-AT" dirty="0"/>
              <a:t>Die S/S werden:</a:t>
            </a:r>
          </a:p>
          <a:p>
            <a:pPr marL="285750" lvl="0" indent="-285750">
              <a:buFont typeface="Arial" pitchFamily="34" charset="0"/>
              <a:buChar char="•"/>
            </a:pPr>
            <a:r>
              <a:rPr lang="de-AT" dirty="0"/>
              <a:t>Bewegung vielseitig erleben, </a:t>
            </a:r>
          </a:p>
          <a:p>
            <a:pPr marL="285750" lvl="0" indent="-285750">
              <a:buFont typeface="Arial" pitchFamily="34" charset="0"/>
              <a:buChar char="•"/>
            </a:pPr>
            <a:r>
              <a:rPr lang="de-AT" dirty="0"/>
              <a:t>Beweglichkeit und Bewegungen optimieren, </a:t>
            </a:r>
          </a:p>
          <a:p>
            <a:pPr marL="285750" lvl="0" indent="-285750">
              <a:buFont typeface="Arial" pitchFamily="34" charset="0"/>
              <a:buChar char="•"/>
            </a:pPr>
            <a:r>
              <a:rPr lang="de-AT" dirty="0"/>
              <a:t>Sportarten kennen lernen, </a:t>
            </a:r>
          </a:p>
          <a:p>
            <a:pPr marL="285750" lvl="0" indent="-285750">
              <a:buFont typeface="Arial" pitchFamily="34" charset="0"/>
              <a:buChar char="•"/>
            </a:pPr>
            <a:r>
              <a:rPr lang="de-AT" dirty="0"/>
              <a:t>in Mannschaften spielen, </a:t>
            </a:r>
          </a:p>
          <a:p>
            <a:pPr marL="285750" lvl="0" indent="-285750">
              <a:buFont typeface="Arial" pitchFamily="34" charset="0"/>
              <a:buChar char="•"/>
            </a:pPr>
            <a:r>
              <a:rPr lang="de-AT" dirty="0"/>
              <a:t>Sportgeist im Wettkampf erleben, </a:t>
            </a:r>
          </a:p>
          <a:p>
            <a:pPr marL="285750" lvl="0" indent="-285750">
              <a:buFont typeface="Arial" pitchFamily="34" charset="0"/>
              <a:buChar char="•"/>
            </a:pPr>
            <a:r>
              <a:rPr lang="de-AT" dirty="0"/>
              <a:t>Wahrnehmungsfähigkeit für ihren eigenen Körper schärfen</a:t>
            </a:r>
          </a:p>
          <a:p>
            <a:pPr marL="285750" lvl="0" indent="-285750">
              <a:buFont typeface="Arial" pitchFamily="34" charset="0"/>
              <a:buChar char="•"/>
            </a:pPr>
            <a:r>
              <a:rPr lang="de-AT" dirty="0"/>
              <a:t>ihre sportlichen Fertigkeiten entwickeln </a:t>
            </a:r>
          </a:p>
          <a:p>
            <a:r>
              <a:rPr lang="de-AT" dirty="0"/>
              <a:t>damit sie auf lange Sicht in der Lage sind, eigenständig Freude an Bewegung zu erleben und Sport als Teil ihres Lebensstils zu integrieren.</a:t>
            </a:r>
          </a:p>
          <a:p>
            <a:endParaRPr lang="de-AT" b="1" dirty="0" smtClean="0"/>
          </a:p>
          <a:p>
            <a:r>
              <a:rPr lang="de-AT" b="1" dirty="0" smtClean="0"/>
              <a:t>Kernideen</a:t>
            </a:r>
            <a:endParaRPr lang="de-AT" dirty="0"/>
          </a:p>
          <a:p>
            <a:pPr lvl="0"/>
            <a:r>
              <a:rPr lang="de-AT" dirty="0"/>
              <a:t>Der Körper braucht Bewegung.</a:t>
            </a:r>
          </a:p>
          <a:p>
            <a:pPr lvl="0"/>
            <a:r>
              <a:rPr lang="de-AT" dirty="0"/>
              <a:t>Jeder Körper ist einzigartig.</a:t>
            </a:r>
          </a:p>
          <a:p>
            <a:pPr lvl="0"/>
            <a:r>
              <a:rPr lang="de-AT" dirty="0"/>
              <a:t>Körper und Geist sind im Zusammenspiel.</a:t>
            </a:r>
          </a:p>
          <a:p>
            <a:pPr lvl="0"/>
            <a:r>
              <a:rPr lang="de-AT" dirty="0"/>
              <a:t>Lebensstil wirkt sich auf den Körper aus.</a:t>
            </a:r>
          </a:p>
          <a:p>
            <a:pPr lvl="0"/>
            <a:r>
              <a:rPr lang="de-AT" dirty="0"/>
              <a:t>Bewegung und Sport tun gut.</a:t>
            </a:r>
          </a:p>
          <a:p>
            <a:endParaRPr lang="de-AT" dirty="0"/>
          </a:p>
        </p:txBody>
      </p:sp>
      <p:sp>
        <p:nvSpPr>
          <p:cNvPr id="4" name="Textfeld 3"/>
          <p:cNvSpPr txBox="1"/>
          <p:nvPr/>
        </p:nvSpPr>
        <p:spPr>
          <a:xfrm>
            <a:off x="5436096" y="4293096"/>
            <a:ext cx="3096344" cy="2862322"/>
          </a:xfrm>
          <a:prstGeom prst="rect">
            <a:avLst/>
          </a:prstGeom>
          <a:noFill/>
        </p:spPr>
        <p:txBody>
          <a:bodyPr wrap="square" rtlCol="0">
            <a:spAutoFit/>
          </a:bodyPr>
          <a:lstStyle/>
          <a:p>
            <a:r>
              <a:rPr lang="de-AT" b="1" dirty="0"/>
              <a:t>Kernfragen</a:t>
            </a:r>
            <a:endParaRPr lang="de-AT" dirty="0"/>
          </a:p>
          <a:p>
            <a:pPr lvl="0"/>
            <a:r>
              <a:rPr lang="de-AT" dirty="0"/>
              <a:t>Wie fühlt sich das an?</a:t>
            </a:r>
          </a:p>
          <a:p>
            <a:pPr lvl="0"/>
            <a:r>
              <a:rPr lang="de-AT" dirty="0"/>
              <a:t>Wie wirkt sich das aus?</a:t>
            </a:r>
          </a:p>
          <a:p>
            <a:pPr lvl="0"/>
            <a:r>
              <a:rPr lang="de-AT" dirty="0"/>
              <a:t>Was tut mir gut?</a:t>
            </a:r>
          </a:p>
          <a:p>
            <a:pPr lvl="0"/>
            <a:r>
              <a:rPr lang="de-AT" dirty="0"/>
              <a:t>Wie kann ich das optimieren? </a:t>
            </a:r>
          </a:p>
          <a:p>
            <a:pPr lvl="0"/>
            <a:r>
              <a:rPr lang="de-AT" dirty="0"/>
              <a:t>Was sind die Spielregeln?</a:t>
            </a:r>
          </a:p>
          <a:p>
            <a:pPr lvl="0"/>
            <a:r>
              <a:rPr lang="de-AT" dirty="0"/>
              <a:t>Was ist fair?</a:t>
            </a:r>
          </a:p>
          <a:p>
            <a:pPr lvl="0"/>
            <a:r>
              <a:rPr lang="de-AT" dirty="0"/>
              <a:t>Wer sind wir?</a:t>
            </a:r>
          </a:p>
          <a:p>
            <a:pPr lvl="0"/>
            <a:r>
              <a:rPr lang="de-AT" dirty="0"/>
              <a:t>Was ist meine Rolle? </a:t>
            </a:r>
          </a:p>
          <a:p>
            <a:endParaRPr lang="de-AT" dirty="0"/>
          </a:p>
        </p:txBody>
      </p:sp>
    </p:spTree>
    <p:extLst>
      <p:ext uri="{BB962C8B-B14F-4D97-AF65-F5344CB8AC3E}">
        <p14:creationId xmlns:p14="http://schemas.microsoft.com/office/powerpoint/2010/main" val="4651551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Kompetenzorientierte Jahresplanung: Tabelle</a:t>
            </a:r>
            <a:endParaRPr lang="de-AT" dirty="0"/>
          </a:p>
        </p:txBody>
      </p:sp>
      <p:graphicFrame>
        <p:nvGraphicFramePr>
          <p:cNvPr id="3" name="Tabelle 2"/>
          <p:cNvGraphicFramePr>
            <a:graphicFrameLocks noGrp="1"/>
          </p:cNvGraphicFramePr>
          <p:nvPr>
            <p:extLst>
              <p:ext uri="{D42A27DB-BD31-4B8C-83A1-F6EECF244321}">
                <p14:modId xmlns:p14="http://schemas.microsoft.com/office/powerpoint/2010/main" val="2151397053"/>
              </p:ext>
            </p:extLst>
          </p:nvPr>
        </p:nvGraphicFramePr>
        <p:xfrm>
          <a:off x="251520" y="1916832"/>
          <a:ext cx="8712968" cy="4464495"/>
        </p:xfrm>
        <a:graphic>
          <a:graphicData uri="http://schemas.openxmlformats.org/drawingml/2006/table">
            <a:tbl>
              <a:tblPr firstRow="1" firstCol="1" bandRow="1">
                <a:tableStyleId>{5940675A-B579-460E-94D1-54222C63F5DA}</a:tableStyleId>
              </a:tblPr>
              <a:tblGrid>
                <a:gridCol w="927361"/>
                <a:gridCol w="1712749"/>
                <a:gridCol w="1712749"/>
                <a:gridCol w="1712749"/>
                <a:gridCol w="1278973"/>
                <a:gridCol w="1368387"/>
              </a:tblGrid>
              <a:tr h="465525">
                <a:tc>
                  <a:txBody>
                    <a:bodyPr/>
                    <a:lstStyle/>
                    <a:p>
                      <a:pPr>
                        <a:lnSpc>
                          <a:spcPct val="115000"/>
                        </a:lnSpc>
                        <a:spcAft>
                          <a:spcPts val="0"/>
                        </a:spcAft>
                      </a:pPr>
                      <a:r>
                        <a:rPr lang="de-AT" sz="1600" dirty="0">
                          <a:effectLst/>
                        </a:rPr>
                        <a:t>Thema</a:t>
                      </a:r>
                      <a:endParaRPr lang="de-AT" sz="1600" dirty="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Verstehen</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Wissen</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Tun Können</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dirty="0" smtClean="0">
                          <a:effectLst/>
                        </a:rPr>
                        <a:t>Fachlehrplan</a:t>
                      </a:r>
                      <a:endParaRPr lang="de-AT" sz="1600" dirty="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BiSt</a:t>
                      </a:r>
                      <a:endParaRPr lang="de-AT" sz="1600">
                        <a:effectLst/>
                        <a:latin typeface="+mn-lt"/>
                        <a:ea typeface="Calibri"/>
                        <a:cs typeface="Times New Roman"/>
                      </a:endParaRPr>
                    </a:p>
                  </a:txBody>
                  <a:tcPr marL="61628" marR="61628" marT="0" marB="0"/>
                </a:tc>
              </a:tr>
              <a:tr h="1999485">
                <a:tc>
                  <a:txBody>
                    <a:bodyPr/>
                    <a:lstStyle/>
                    <a:p>
                      <a:pPr>
                        <a:lnSpc>
                          <a:spcPct val="115000"/>
                        </a:lnSpc>
                        <a:spcAft>
                          <a:spcPts val="0"/>
                        </a:spcAft>
                      </a:pPr>
                      <a:r>
                        <a:rPr lang="de-AT" sz="1600" dirty="0">
                          <a:effectLst/>
                        </a:rPr>
                        <a:t> </a:t>
                      </a:r>
                      <a:endParaRPr lang="de-AT" sz="1600" dirty="0">
                        <a:effectLst/>
                        <a:latin typeface="+mn-lt"/>
                        <a:ea typeface="Calibri"/>
                        <a:cs typeface="Times New Roman"/>
                      </a:endParaRPr>
                    </a:p>
                  </a:txBody>
                  <a:tcPr marL="61628" marR="61628" marT="0" marB="0"/>
                </a:tc>
                <a:tc>
                  <a:txBody>
                    <a:bodyPr/>
                    <a:lstStyle/>
                    <a:p>
                      <a:pPr>
                        <a:lnSpc>
                          <a:spcPct val="115000"/>
                        </a:lnSpc>
                        <a:spcAft>
                          <a:spcPts val="0"/>
                        </a:spcAft>
                      </a:pPr>
                      <a:r>
                        <a:rPr lang="de-AT" sz="1600" dirty="0">
                          <a:effectLst/>
                        </a:rPr>
                        <a:t> </a:t>
                      </a:r>
                      <a:endParaRPr lang="de-AT" sz="1600" dirty="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 </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 </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dirty="0">
                          <a:effectLst/>
                        </a:rPr>
                        <a:t> </a:t>
                      </a:r>
                      <a:endParaRPr lang="de-AT" sz="1600" dirty="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 </a:t>
                      </a:r>
                      <a:endParaRPr lang="de-AT" sz="1600">
                        <a:effectLst/>
                        <a:latin typeface="+mn-lt"/>
                        <a:ea typeface="Calibri"/>
                        <a:cs typeface="Times New Roman"/>
                      </a:endParaRPr>
                    </a:p>
                  </a:txBody>
                  <a:tcPr marL="61628" marR="61628" marT="0" marB="0"/>
                </a:tc>
              </a:tr>
              <a:tr h="1999485">
                <a:tc>
                  <a:txBody>
                    <a:bodyPr/>
                    <a:lstStyle/>
                    <a:p>
                      <a:pPr>
                        <a:lnSpc>
                          <a:spcPct val="115000"/>
                        </a:lnSpc>
                        <a:spcAft>
                          <a:spcPts val="0"/>
                        </a:spcAft>
                      </a:pPr>
                      <a:r>
                        <a:rPr lang="de-AT" sz="1600">
                          <a:effectLst/>
                        </a:rPr>
                        <a:t> </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 </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 </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a:effectLst/>
                        </a:rPr>
                        <a:t> </a:t>
                      </a:r>
                      <a:endParaRPr lang="de-AT" sz="1600">
                        <a:effectLst/>
                        <a:latin typeface="+mn-lt"/>
                        <a:ea typeface="Calibri"/>
                        <a:cs typeface="Times New Roman"/>
                      </a:endParaRPr>
                    </a:p>
                  </a:txBody>
                  <a:tcPr marL="61628" marR="61628" marT="0" marB="0"/>
                </a:tc>
                <a:tc>
                  <a:txBody>
                    <a:bodyPr/>
                    <a:lstStyle/>
                    <a:p>
                      <a:pPr>
                        <a:lnSpc>
                          <a:spcPct val="115000"/>
                        </a:lnSpc>
                        <a:spcAft>
                          <a:spcPts val="0"/>
                        </a:spcAft>
                      </a:pPr>
                      <a:r>
                        <a:rPr lang="de-AT" sz="1600" dirty="0">
                          <a:effectLst/>
                        </a:rPr>
                        <a:t> </a:t>
                      </a:r>
                      <a:endParaRPr lang="de-AT" sz="1600" dirty="0">
                        <a:effectLst/>
                        <a:latin typeface="+mn-lt"/>
                        <a:ea typeface="Calibri"/>
                        <a:cs typeface="Times New Roman"/>
                      </a:endParaRPr>
                    </a:p>
                  </a:txBody>
                  <a:tcPr marL="61628" marR="61628" marT="0" marB="0"/>
                </a:tc>
                <a:tc>
                  <a:txBody>
                    <a:bodyPr/>
                    <a:lstStyle/>
                    <a:p>
                      <a:pPr>
                        <a:lnSpc>
                          <a:spcPct val="115000"/>
                        </a:lnSpc>
                        <a:spcAft>
                          <a:spcPts val="0"/>
                        </a:spcAft>
                      </a:pPr>
                      <a:r>
                        <a:rPr lang="de-AT" sz="1600" dirty="0">
                          <a:effectLst/>
                        </a:rPr>
                        <a:t> </a:t>
                      </a:r>
                      <a:endParaRPr lang="de-AT" sz="1600" dirty="0">
                        <a:effectLst/>
                        <a:latin typeface="+mn-lt"/>
                        <a:ea typeface="Calibri"/>
                        <a:cs typeface="Times New Roman"/>
                      </a:endParaRPr>
                    </a:p>
                  </a:txBody>
                  <a:tcPr marL="61628" marR="61628" marT="0" marB="0"/>
                </a:tc>
              </a:tr>
            </a:tbl>
          </a:graphicData>
        </a:graphic>
      </p:graphicFrame>
    </p:spTree>
    <p:extLst>
      <p:ext uri="{BB962C8B-B14F-4D97-AF65-F5344CB8AC3E}">
        <p14:creationId xmlns:p14="http://schemas.microsoft.com/office/powerpoint/2010/main" val="2725853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Literaturempfehlungen</a:t>
            </a:r>
            <a:endParaRPr lang="de-AT" dirty="0"/>
          </a:p>
        </p:txBody>
      </p:sp>
      <p:sp>
        <p:nvSpPr>
          <p:cNvPr id="3" name="Textplatzhalter 2"/>
          <p:cNvSpPr>
            <a:spLocks noGrp="1"/>
          </p:cNvSpPr>
          <p:nvPr>
            <p:ph type="body" idx="1"/>
          </p:nvPr>
        </p:nvSpPr>
        <p:spPr/>
        <p:txBody>
          <a:bodyPr/>
          <a:lstStyle/>
          <a:p>
            <a:endParaRPr lang="de-AT"/>
          </a:p>
        </p:txBody>
      </p:sp>
      <p:pic>
        <p:nvPicPr>
          <p:cNvPr id="18434" name="Picture 2" descr="https://encrypted-tbn2.gstatic.com/images?q=tbn:ANd9GcRVsZ7E9BlGCCsn3uZyn1vkdyylRtgSY9jt-DxFGWr1RcFyTV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0"/>
            <a:ext cx="315277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20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AT"/>
          </a:p>
        </p:txBody>
      </p:sp>
      <p:sp>
        <p:nvSpPr>
          <p:cNvPr id="3" name="Inhaltsplatzhalter 2"/>
          <p:cNvSpPr>
            <a:spLocks noGrp="1"/>
          </p:cNvSpPr>
          <p:nvPr>
            <p:ph idx="1"/>
          </p:nvPr>
        </p:nvSpPr>
        <p:spPr/>
        <p:txBody>
          <a:bodyPr/>
          <a:lstStyle/>
          <a:p>
            <a:r>
              <a:rPr lang="de-AT" sz="1600" dirty="0" smtClean="0"/>
              <a:t>Rumpf, Horst. (2010). </a:t>
            </a:r>
            <a:r>
              <a:rPr lang="de-AT" sz="1600" dirty="0">
                <a:hlinkClick r:id="rId2"/>
              </a:rPr>
              <a:t>Was hätte Einstein gedacht, wenn er nicht Geige gespielt hätte?: Gegen die Verkürzungen des etablierten </a:t>
            </a:r>
            <a:r>
              <a:rPr lang="de-AT" sz="1600" dirty="0" smtClean="0">
                <a:hlinkClick r:id="rId2"/>
              </a:rPr>
              <a:t>Lernbegriffs</a:t>
            </a:r>
            <a:r>
              <a:rPr lang="de-AT" sz="1600" dirty="0" smtClean="0"/>
              <a:t>. </a:t>
            </a:r>
            <a:r>
              <a:rPr lang="de-AT" sz="1600" dirty="0" err="1" smtClean="0"/>
              <a:t>Juventa</a:t>
            </a:r>
            <a:r>
              <a:rPr lang="de-AT" sz="1600" dirty="0" smtClean="0"/>
              <a:t>.</a:t>
            </a:r>
          </a:p>
          <a:p>
            <a:r>
              <a:rPr lang="de-AT" sz="1600" dirty="0" err="1" smtClean="0"/>
              <a:t>Dweck</a:t>
            </a:r>
            <a:r>
              <a:rPr lang="de-AT" sz="1600" dirty="0" smtClean="0"/>
              <a:t>, Carol. </a:t>
            </a:r>
            <a:r>
              <a:rPr lang="de-AT" sz="1600" dirty="0"/>
              <a:t>(2009). </a:t>
            </a:r>
            <a:r>
              <a:rPr lang="de-AT" sz="1600" dirty="0">
                <a:hlinkClick r:id="rId3"/>
              </a:rPr>
              <a:t>Selbstbild: Wie unser Denken Erfolge oder Niederlagen </a:t>
            </a:r>
            <a:r>
              <a:rPr lang="de-AT" sz="1600" dirty="0" smtClean="0">
                <a:hlinkClick r:id="rId3"/>
              </a:rPr>
              <a:t>bewirkt</a:t>
            </a:r>
            <a:r>
              <a:rPr lang="de-AT" sz="1600" dirty="0" smtClean="0"/>
              <a:t>. Piper.</a:t>
            </a:r>
          </a:p>
          <a:p>
            <a:r>
              <a:rPr lang="de-AT" sz="1600" dirty="0" smtClean="0"/>
              <a:t>Jackson, Robyn. (2010</a:t>
            </a:r>
            <a:r>
              <a:rPr lang="de-AT" sz="1600" dirty="0"/>
              <a:t>). </a:t>
            </a:r>
            <a:r>
              <a:rPr lang="de-AT" sz="1600" dirty="0">
                <a:hlinkClick r:id="rId4"/>
              </a:rPr>
              <a:t>Arbeiten Sie nie härter als Ihre Schüler: und die sechs anderen Prinzipien guten </a:t>
            </a:r>
            <a:r>
              <a:rPr lang="de-AT" sz="1600" dirty="0" smtClean="0">
                <a:hlinkClick r:id="rId4"/>
              </a:rPr>
              <a:t>Unterrichts</a:t>
            </a:r>
            <a:r>
              <a:rPr lang="de-AT" sz="1600" dirty="0" smtClean="0"/>
              <a:t>. Beltz.</a:t>
            </a:r>
            <a:endParaRPr lang="de-AT" sz="1600" dirty="0"/>
          </a:p>
          <a:p>
            <a:r>
              <a:rPr lang="de-AT" sz="1600" dirty="0" smtClean="0"/>
              <a:t>Schratz, Michael, et al (2012</a:t>
            </a:r>
            <a:r>
              <a:rPr lang="de-AT" sz="1600" dirty="0"/>
              <a:t>). </a:t>
            </a:r>
            <a:r>
              <a:rPr lang="de-AT" sz="1600" dirty="0">
                <a:hlinkClick r:id="rId5"/>
              </a:rPr>
              <a:t>Lernen als bildende Erfahrung: Vignetten in der </a:t>
            </a:r>
            <a:r>
              <a:rPr lang="de-AT" sz="1600" dirty="0" smtClean="0">
                <a:hlinkClick r:id="rId5"/>
              </a:rPr>
              <a:t>Praxisforschung</a:t>
            </a:r>
            <a:r>
              <a:rPr lang="de-AT" sz="1600" dirty="0" smtClean="0"/>
              <a:t>. </a:t>
            </a:r>
            <a:r>
              <a:rPr lang="de-AT" sz="1600" dirty="0" err="1" smtClean="0"/>
              <a:t>Studiaverlag</a:t>
            </a:r>
            <a:r>
              <a:rPr lang="de-AT" sz="1600" dirty="0" smtClean="0"/>
              <a:t>.</a:t>
            </a:r>
          </a:p>
          <a:p>
            <a:r>
              <a:rPr lang="de-AT" sz="1600" dirty="0" err="1" smtClean="0"/>
              <a:t>Mitgutsch</a:t>
            </a:r>
            <a:r>
              <a:rPr lang="de-AT" sz="1600" dirty="0" smtClean="0"/>
              <a:t>, Konstantin, et al (2008). </a:t>
            </a:r>
            <a:r>
              <a:rPr lang="de-AT" sz="1600" b="1" dirty="0">
                <a:hlinkClick r:id="rId6" action="ppaction://hlinkfile"/>
              </a:rPr>
              <a:t>Dem Lernen auf der Spur: Die pädagogische </a:t>
            </a:r>
            <a:r>
              <a:rPr lang="de-AT" sz="1600" b="1" dirty="0" smtClean="0">
                <a:hlinkClick r:id="rId6" action="ppaction://hlinkfile"/>
              </a:rPr>
              <a:t>Perspektive</a:t>
            </a:r>
            <a:r>
              <a:rPr lang="de-AT" sz="1600" dirty="0" smtClean="0"/>
              <a:t>. Klett-Cotta.</a:t>
            </a:r>
          </a:p>
          <a:p>
            <a:pPr marL="0" indent="0">
              <a:buNone/>
            </a:pPr>
            <a:r>
              <a:rPr lang="de-AT" sz="1600" b="1" dirty="0" smtClean="0"/>
              <a:t>Alles von Carol Ann Tomlinson, Jay </a:t>
            </a:r>
            <a:r>
              <a:rPr lang="de-AT" sz="1600" b="1" dirty="0" err="1" smtClean="0"/>
              <a:t>McTighe</a:t>
            </a:r>
            <a:r>
              <a:rPr lang="de-AT" sz="1600" b="1" dirty="0" smtClean="0"/>
              <a:t> und Grant Wiggins ist empfehlenswert!</a:t>
            </a:r>
          </a:p>
          <a:p>
            <a:pPr marL="0" indent="0">
              <a:buNone/>
            </a:pPr>
            <a:r>
              <a:rPr lang="de-AT" sz="1600" b="1" dirty="0" smtClean="0"/>
              <a:t>Bücher als </a:t>
            </a:r>
            <a:r>
              <a:rPr lang="de-AT" sz="1600" b="1" dirty="0" err="1" smtClean="0"/>
              <a:t>pdf</a:t>
            </a:r>
            <a:r>
              <a:rPr lang="de-AT" sz="1600" b="1" dirty="0" smtClean="0"/>
              <a:t>-Dateien:</a:t>
            </a:r>
          </a:p>
          <a:p>
            <a:r>
              <a:rPr lang="de-AT" sz="1600" b="1" dirty="0" smtClean="0"/>
              <a:t>Muth, Jakob. (1962). Pädagogischer Takt. </a:t>
            </a:r>
          </a:p>
          <a:p>
            <a:r>
              <a:rPr lang="de-AT" sz="1600" b="1" dirty="0" smtClean="0"/>
              <a:t>Pongratz, Ludwig, et al (2007). Bildung – Wissen – Kompetenz.</a:t>
            </a:r>
          </a:p>
          <a:p>
            <a:pPr marL="0" indent="0">
              <a:buNone/>
            </a:pPr>
            <a:r>
              <a:rPr lang="de-AT" sz="1600" b="1" dirty="0" smtClean="0"/>
              <a:t>Weitere Buchempfehlungen auf </a:t>
            </a:r>
            <a:r>
              <a:rPr lang="de-AT" sz="1600" b="1" dirty="0" smtClean="0">
                <a:hlinkClick r:id="rId7"/>
              </a:rPr>
              <a:t>www.nmsbibliothek.at</a:t>
            </a:r>
            <a:r>
              <a:rPr lang="de-AT" sz="1600" b="1" dirty="0" smtClean="0"/>
              <a:t> im Bereich „pädagogischer Kern“!</a:t>
            </a:r>
            <a:endParaRPr lang="de-AT" sz="1600" b="1" dirty="0"/>
          </a:p>
        </p:txBody>
      </p:sp>
    </p:spTree>
    <p:extLst>
      <p:ext uri="{BB962C8B-B14F-4D97-AF65-F5344CB8AC3E}">
        <p14:creationId xmlns:p14="http://schemas.microsoft.com/office/powerpoint/2010/main" val="3128138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 val="{7AF512CE-7514-442B-8100-A58EA9C18A9F}"/>
  <p:tag name="GENSWF_ADVANCE_TIME" val="1.001"/>
  <p:tag name="TIMING" val="|0.001|0.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994CFBB1-2636-42D0-A0F7-BBD586CDDA9D}"/>
  <p:tag name="GENSWF_ADVANCE_TIME" val="0.501"/>
  <p:tag name="TIMING" val="|0.001"/>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17A41A60-87E5-4FDB-9B7B-6210AEEFC826}"/>
  <p:tag name="GENSWF_ADVANCE_TIME" val="4.001"/>
  <p:tag name="TIMING" val="|0.001|1|0.5|2"/>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F80CDDC2-EB71-43AA-BA9E-DB663CEBCC0E}"/>
  <p:tag name="GENSWF_ADVANCE_TIME" val="1.001"/>
  <p:tag name="TIMING" val="|0.001|0.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97CBB87E-9AB9-441F-9C5D-4316AF7070C8}"/>
  <p:tag name="GENSWF_ADVANCE_TIME" val="1.501"/>
  <p:tag name="TIMING" val="|0.001|0.5|0.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B1E300C4-A329-4964-B518-5AFC2CB8BCD9}"/>
  <p:tag name="GENSWF_ADVANCE_TIME" val="1.001"/>
  <p:tag name="TIMING" val="|0.001|0.5"/>
  <p:tag name="ISPRING_CUSTOM_TIMING_USED" val="1"/>
</p:tagLst>
</file>

<file path=ppt/theme/theme1.xml><?xml version="1.0" encoding="utf-8"?>
<a:theme xmlns:a="http://schemas.openxmlformats.org/drawingml/2006/main" name="ZL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ZLSVorlage</Template>
  <TotalTime>0</TotalTime>
  <Words>5974</Words>
  <Application>Microsoft Office PowerPoint</Application>
  <PresentationFormat>Bildschirmpräsentation (4:3)</PresentationFormat>
  <Paragraphs>788</Paragraphs>
  <Slides>93</Slides>
  <Notes>17</Notes>
  <HiddenSlides>0</HiddenSlides>
  <MMClips>0</MMClips>
  <ScaleCrop>false</ScaleCrop>
  <HeadingPairs>
    <vt:vector size="4" baseType="variant">
      <vt:variant>
        <vt:lpstr>Design</vt:lpstr>
      </vt:variant>
      <vt:variant>
        <vt:i4>2</vt:i4>
      </vt:variant>
      <vt:variant>
        <vt:lpstr>Folientitel</vt:lpstr>
      </vt:variant>
      <vt:variant>
        <vt:i4>93</vt:i4>
      </vt:variant>
    </vt:vector>
  </HeadingPairs>
  <TitlesOfParts>
    <vt:vector size="95" baseType="lpstr">
      <vt:lpstr>ZLSVorlage</vt:lpstr>
      <vt:lpstr>Benutzerdefiniertes Design</vt:lpstr>
      <vt:lpstr>Herzlich Willkommen zur Ringvorlesung „Lerndesign“!</vt:lpstr>
      <vt:lpstr>Grundlage aus der Praxis</vt:lpstr>
      <vt:lpstr>Lerndesign für Diesen Kurs</vt:lpstr>
      <vt:lpstr>Lernziele</vt:lpstr>
      <vt:lpstr>Lernziele</vt:lpstr>
      <vt:lpstr>Langfristiges Ziel</vt:lpstr>
      <vt:lpstr>Kompetenzaufgabe</vt:lpstr>
      <vt:lpstr>Kriterien</vt:lpstr>
      <vt:lpstr>Lerndesignqualität beurteilen</vt:lpstr>
      <vt:lpstr>Lerndesignqualität beurteilen</vt:lpstr>
      <vt:lpstr>Einstieg Lernstandserhebungen</vt:lpstr>
      <vt:lpstr>Lernstandserhebung 1 True/False mit Begründung</vt:lpstr>
      <vt:lpstr>Lernstandserhebung 2 Begriffsklärung „4 Quadranten“</vt:lpstr>
      <vt:lpstr>Reflexion</vt:lpstr>
      <vt:lpstr>Zum Lerndesign</vt:lpstr>
      <vt:lpstr>„Vom Ende her“</vt:lpstr>
      <vt:lpstr>Was ist Lerndesign?</vt:lpstr>
      <vt:lpstr>Tafelbild Lerndesignarbeit</vt:lpstr>
      <vt:lpstr>Der Überbegriff: Lerndesignarbeit</vt:lpstr>
      <vt:lpstr>Vom Was zum Wie: Wozu Lerndesign?</vt:lpstr>
      <vt:lpstr>Der Lerndesignprozess</vt:lpstr>
      <vt:lpstr>Das Produkt: Basiselemente eines Lerndesigns</vt:lpstr>
      <vt:lpstr>Das Produkt: Beispiel eines Lerndesigns</vt:lpstr>
      <vt:lpstr>Lerndesign …</vt:lpstr>
      <vt:lpstr>Checktest: Lerndesign …</vt:lpstr>
      <vt:lpstr>Vertiefung</vt:lpstr>
      <vt:lpstr>The Differentiated School</vt:lpstr>
      <vt:lpstr>Langfristiger Blick: Was ist der bildende Sinn?</vt:lpstr>
      <vt:lpstr>Kennen(lernen), wissen, verstehen? Wie wirkt sich das auf Leistungsbeurteilung aus?</vt:lpstr>
      <vt:lpstr>Nach Wiggins: Fertigkeiten sind keine Ziele</vt:lpstr>
      <vt:lpstr>Langfristige Ziele zeigen den bildenden Sinn der Sache</vt:lpstr>
      <vt:lpstr>Methode: Peer-Conferencing</vt:lpstr>
      <vt:lpstr>Peer-Conference 1</vt:lpstr>
      <vt:lpstr>Gruppierung nach Vorwissen Methode: Aufstellung auf einem Spektrum</vt:lpstr>
      <vt:lpstr>Reflexion</vt:lpstr>
      <vt:lpstr>Fokus auf Kernfragen &amp; kernideen</vt:lpstr>
      <vt:lpstr>Die Entdeckung des Mackenzie River</vt:lpstr>
      <vt:lpstr>Beispiel Volksschule:  Wie viel?</vt:lpstr>
      <vt:lpstr>Wie viel?</vt:lpstr>
      <vt:lpstr>Von der Leidenschaft her</vt:lpstr>
      <vt:lpstr>Alfred Schirlbauer zum Inhalt</vt:lpstr>
      <vt:lpstr>Für eine neue Zusammensetzung (das Was) und Umsetzung (das Wie) eines kompetenzorientierten Unterrichts, hilft es, über Sachverhalte statt Inhalte Gedanken zu machen.</vt:lpstr>
      <vt:lpstr>Kompetenz ist das Zusammenspiel von…</vt:lpstr>
      <vt:lpstr>Globale vs. spezifische Kernideen</vt:lpstr>
      <vt:lpstr>Im Zeitalter der Kompetenzorientierung…</vt:lpstr>
      <vt:lpstr>Was ist eine Situation?</vt:lpstr>
      <vt:lpstr>Kompetenz und Handeln (Vonken, 2005) </vt:lpstr>
      <vt:lpstr>Kompetenz und Handeln (Vonken, 2005) </vt:lpstr>
      <vt:lpstr>Kann ich Kompetenzen lernen? (Vonken, 2005) </vt:lpstr>
      <vt:lpstr>Vom Standard zum Lerndesign</vt:lpstr>
      <vt:lpstr>Von der Situation aus, können wir den Sinn (Beitrag zu Bildung) des Faches heraus kitzeln</vt:lpstr>
      <vt:lpstr>Beispiel „asking the way“</vt:lpstr>
      <vt:lpstr>These: Alle sind kompetent.</vt:lpstr>
      <vt:lpstr>Von Situation zur Kernidee</vt:lpstr>
      <vt:lpstr>Deutsch: Bei der Bushaltestelle (Burgendland 2011)</vt:lpstr>
      <vt:lpstr>Englisch: Notiz hinterlassen –Überraschende Abreise (Burgendland 2011)</vt:lpstr>
      <vt:lpstr>Beispiel Mathe: In Raten ein Mofa kaufen (Burgenland 2011)</vt:lpstr>
      <vt:lpstr>Check-Test 1:  Kernidee oder nicht?</vt:lpstr>
      <vt:lpstr>Check-Test 2:  Global oder spezifisch?</vt:lpstr>
      <vt:lpstr>In Domänengruppen</vt:lpstr>
      <vt:lpstr>Reflexion</vt:lpstr>
      <vt:lpstr>Mathe (Burgenland 2011)</vt:lpstr>
      <vt:lpstr>Weitere Ideen zur Sprache (Burgendland 2011)</vt:lpstr>
      <vt:lpstr>Irrtümer</vt:lpstr>
      <vt:lpstr>Aber das mache ich eh schon – oder?</vt:lpstr>
      <vt:lpstr>Aber das mache ich eh schon – oder?</vt:lpstr>
      <vt:lpstr>Aber das mache ich eh schon – oder?</vt:lpstr>
      <vt:lpstr>Aber das mache ich eh schon – oder?</vt:lpstr>
      <vt:lpstr>Kriterien &amp; Beurteilungsraster</vt:lpstr>
      <vt:lpstr>Um Kompetenzen zu Beurteilen…</vt:lpstr>
      <vt:lpstr>Um flexibel und zielgerecht zu differenzieren…</vt:lpstr>
      <vt:lpstr>Kern- &amp; Verständnisfragen</vt:lpstr>
      <vt:lpstr>An apple a day: Nach welchen Kriterien kaufst du Äpfeln?</vt:lpstr>
      <vt:lpstr>In Domänengruppen</vt:lpstr>
      <vt:lpstr>In Domänengruppen</vt:lpstr>
      <vt:lpstr>Beurteilungsraster (auch „Skala“, „Rubrik“, IKM-D: „Kriterienkatalog“)</vt:lpstr>
      <vt:lpstr>Beurteilungsraster (analytisch)</vt:lpstr>
      <vt:lpstr>Beurteilungsraster (holistisch)</vt:lpstr>
      <vt:lpstr>Warum ist ein holistischer Raster empfehlenswert?</vt:lpstr>
      <vt:lpstr>Werkzeug „4.0-Skala“</vt:lpstr>
      <vt:lpstr>Werkzeug „ABCD-Skala“</vt:lpstr>
      <vt:lpstr>Aufgabenstellung</vt:lpstr>
      <vt:lpstr>Tipps für die Aufgabenstellung</vt:lpstr>
      <vt:lpstr>Hilfestellung von Wiggins &amp; McTighe (Beispiel Leserbrief)</vt:lpstr>
      <vt:lpstr>RAFT-Tool (hier: um Verständnis von einer Hauptfigur in einem Roman zu demonstrieren)</vt:lpstr>
      <vt:lpstr>RAFT-Tool (hier: Geographie)</vt:lpstr>
      <vt:lpstr>Jahresplanung als „curriculum map“</vt:lpstr>
      <vt:lpstr>Zielformat: Jahresplanung als „Curriculum Map“</vt:lpstr>
      <vt:lpstr>Zielformat: Reiseplan für das Lernjahr</vt:lpstr>
      <vt:lpstr>Beispiel „Bewegung &amp; Sport“</vt:lpstr>
      <vt:lpstr>Kompetenzorientierte Jahresplanung: Tabelle</vt:lpstr>
      <vt:lpstr>Literaturempfehlungen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Tanja</dc:creator>
  <cp:lastModifiedBy>christoph.hofbauer</cp:lastModifiedBy>
  <cp:revision>114</cp:revision>
  <dcterms:created xsi:type="dcterms:W3CDTF">2012-09-09T09:00:32Z</dcterms:created>
  <dcterms:modified xsi:type="dcterms:W3CDTF">2014-03-05T08:16:42Z</dcterms:modified>
</cp:coreProperties>
</file>