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7"/>
  </p:notesMasterIdLst>
  <p:handoutMasterIdLst>
    <p:handoutMasterId r:id="rId98"/>
  </p:handoutMasterIdLst>
  <p:sldIdLst>
    <p:sldId id="643" r:id="rId3"/>
    <p:sldId id="448" r:id="rId4"/>
    <p:sldId id="644" r:id="rId5"/>
    <p:sldId id="613" r:id="rId6"/>
    <p:sldId id="614" r:id="rId7"/>
    <p:sldId id="645" r:id="rId8"/>
    <p:sldId id="650" r:id="rId9"/>
    <p:sldId id="658" r:id="rId10"/>
    <p:sldId id="659" r:id="rId11"/>
    <p:sldId id="660" r:id="rId12"/>
    <p:sldId id="661" r:id="rId13"/>
    <p:sldId id="651" r:id="rId14"/>
    <p:sldId id="712" r:id="rId15"/>
    <p:sldId id="652" r:id="rId16"/>
    <p:sldId id="657" r:id="rId17"/>
    <p:sldId id="548" r:id="rId18"/>
    <p:sldId id="545" r:id="rId19"/>
    <p:sldId id="671" r:id="rId20"/>
    <p:sldId id="543" r:id="rId21"/>
    <p:sldId id="544" r:id="rId22"/>
    <p:sldId id="676" r:id="rId23"/>
    <p:sldId id="677" r:id="rId24"/>
    <p:sldId id="678" r:id="rId25"/>
    <p:sldId id="679" r:id="rId26"/>
    <p:sldId id="675" r:id="rId27"/>
    <p:sldId id="672" r:id="rId28"/>
    <p:sldId id="680" r:id="rId29"/>
    <p:sldId id="625" r:id="rId30"/>
    <p:sldId id="627" r:id="rId31"/>
    <p:sldId id="628" r:id="rId32"/>
    <p:sldId id="629" r:id="rId33"/>
    <p:sldId id="633" r:id="rId34"/>
    <p:sldId id="663" r:id="rId35"/>
    <p:sldId id="664" r:id="rId36"/>
    <p:sldId id="642" r:id="rId37"/>
    <p:sldId id="639" r:id="rId38"/>
    <p:sldId id="638" r:id="rId39"/>
    <p:sldId id="665" r:id="rId40"/>
    <p:sldId id="666" r:id="rId41"/>
    <p:sldId id="667" r:id="rId42"/>
    <p:sldId id="668" r:id="rId43"/>
    <p:sldId id="681" r:id="rId44"/>
    <p:sldId id="682" r:id="rId45"/>
    <p:sldId id="683" r:id="rId46"/>
    <p:sldId id="684" r:id="rId47"/>
    <p:sldId id="670" r:id="rId48"/>
    <p:sldId id="685" r:id="rId49"/>
    <p:sldId id="686" r:id="rId50"/>
    <p:sldId id="687" r:id="rId51"/>
    <p:sldId id="688" r:id="rId52"/>
    <p:sldId id="689" r:id="rId53"/>
    <p:sldId id="690" r:id="rId54"/>
    <p:sldId id="691" r:id="rId55"/>
    <p:sldId id="692" r:id="rId56"/>
    <p:sldId id="693" r:id="rId57"/>
    <p:sldId id="694" r:id="rId58"/>
    <p:sldId id="695" r:id="rId59"/>
    <p:sldId id="696" r:id="rId60"/>
    <p:sldId id="697" r:id="rId61"/>
    <p:sldId id="698" r:id="rId62"/>
    <p:sldId id="699" r:id="rId63"/>
    <p:sldId id="700" r:id="rId64"/>
    <p:sldId id="701" r:id="rId65"/>
    <p:sldId id="702" r:id="rId66"/>
    <p:sldId id="703" r:id="rId67"/>
    <p:sldId id="704" r:id="rId68"/>
    <p:sldId id="705" r:id="rId69"/>
    <p:sldId id="706" r:id="rId70"/>
    <p:sldId id="707" r:id="rId71"/>
    <p:sldId id="708" r:id="rId72"/>
    <p:sldId id="709" r:id="rId73"/>
    <p:sldId id="710" r:id="rId74"/>
    <p:sldId id="711" r:id="rId75"/>
    <p:sldId id="632" r:id="rId76"/>
    <p:sldId id="622" r:id="rId77"/>
    <p:sldId id="624" r:id="rId78"/>
    <p:sldId id="619" r:id="rId79"/>
    <p:sldId id="634" r:id="rId80"/>
    <p:sldId id="620" r:id="rId81"/>
    <p:sldId id="604" r:id="rId82"/>
    <p:sldId id="605" r:id="rId83"/>
    <p:sldId id="635" r:id="rId84"/>
    <p:sldId id="606" r:id="rId85"/>
    <p:sldId id="607" r:id="rId86"/>
    <p:sldId id="608" r:id="rId87"/>
    <p:sldId id="609" r:id="rId88"/>
    <p:sldId id="610" r:id="rId89"/>
    <p:sldId id="565" r:id="rId90"/>
    <p:sldId id="566" r:id="rId91"/>
    <p:sldId id="567" r:id="rId92"/>
    <p:sldId id="568" r:id="rId93"/>
    <p:sldId id="582" r:id="rId94"/>
    <p:sldId id="574" r:id="rId95"/>
    <p:sldId id="575" r:id="rId9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A7E"/>
    <a:srgbClr val="777777"/>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varScale="1">
        <p:scale>
          <a:sx n="53" d="100"/>
          <a:sy n="53" d="100"/>
        </p:scale>
        <p:origin x="-1002" y="-90"/>
      </p:cViewPr>
      <p:guideLst>
        <p:guide orient="horz" pos="2160"/>
        <p:guide pos="2880"/>
      </p:guideLst>
    </p:cSldViewPr>
  </p:slideViewPr>
  <p:notesTextViewPr>
    <p:cViewPr>
      <p:scale>
        <a:sx n="1" d="1"/>
        <a:sy n="1" d="1"/>
      </p:scale>
      <p:origin x="0" y="462"/>
    </p:cViewPr>
  </p:notesTextViewPr>
  <p:sorterViewPr>
    <p:cViewPr>
      <p:scale>
        <a:sx n="100" d="100"/>
        <a:sy n="100" d="100"/>
      </p:scale>
      <p:origin x="0" y="1248"/>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D74E3-0616-4CB3-A78F-D33A7229262F}" type="doc">
      <dgm:prSet loTypeId="urn:microsoft.com/office/officeart/2008/layout/RadialCluster" loCatId="cycle" qsTypeId="urn:microsoft.com/office/officeart/2005/8/quickstyle/simple1" qsCatId="simple" csTypeId="urn:microsoft.com/office/officeart/2005/8/colors/accent6_1" csCatId="accent6" phldr="1"/>
      <dgm:spPr/>
      <dgm:t>
        <a:bodyPr/>
        <a:lstStyle/>
        <a:p>
          <a:endParaRPr lang="de-AT"/>
        </a:p>
      </dgm:t>
    </dgm:pt>
    <dgm:pt modelId="{7519C7AC-2E70-4C15-A558-90A0A091AE59}">
      <dgm:prSet phldrT="[Text]"/>
      <dgm:spPr/>
      <dgm:t>
        <a:bodyPr/>
        <a:lstStyle/>
        <a:p>
          <a:r>
            <a:rPr lang="de-AT" dirty="0" smtClean="0"/>
            <a:t>Schule als…</a:t>
          </a:r>
          <a:endParaRPr lang="de-AT" dirty="0"/>
        </a:p>
      </dgm:t>
    </dgm:pt>
    <dgm:pt modelId="{A56CB0FA-BA18-422E-BC74-9B38B4ED2987}" type="parTrans" cxnId="{275CA87E-50E5-4598-BCF9-0117C2C3CA76}">
      <dgm:prSet/>
      <dgm:spPr/>
      <dgm:t>
        <a:bodyPr/>
        <a:lstStyle/>
        <a:p>
          <a:endParaRPr lang="de-AT"/>
        </a:p>
      </dgm:t>
    </dgm:pt>
    <dgm:pt modelId="{4C6A16D4-D54F-44AB-8818-572CF2429D6D}" type="sibTrans" cxnId="{275CA87E-50E5-4598-BCF9-0117C2C3CA76}">
      <dgm:prSet/>
      <dgm:spPr/>
      <dgm:t>
        <a:bodyPr/>
        <a:lstStyle/>
        <a:p>
          <a:endParaRPr lang="de-AT"/>
        </a:p>
      </dgm:t>
    </dgm:pt>
    <dgm:pt modelId="{D4C462AD-6F18-42A4-8D0F-CBB4F70BDBD0}">
      <dgm:prSet phldrT="[Text]" custT="1"/>
      <dgm:spPr/>
      <dgm:t>
        <a:bodyPr/>
        <a:lstStyle/>
        <a:p>
          <a:r>
            <a:rPr lang="de-AT" sz="2400" dirty="0" smtClean="0"/>
            <a:t>Organisation</a:t>
          </a:r>
          <a:endParaRPr lang="de-AT" sz="2400" dirty="0"/>
        </a:p>
      </dgm:t>
    </dgm:pt>
    <dgm:pt modelId="{5CF0AEC0-1237-4B26-8168-F5079A024987}" type="parTrans" cxnId="{D70E0B5C-D6D0-4EB5-9358-9565D93D4906}">
      <dgm:prSet/>
      <dgm:spPr/>
      <dgm:t>
        <a:bodyPr/>
        <a:lstStyle/>
        <a:p>
          <a:endParaRPr lang="de-AT"/>
        </a:p>
      </dgm:t>
    </dgm:pt>
    <dgm:pt modelId="{3B6D82C9-0E9E-47BC-8575-428813077546}" type="sibTrans" cxnId="{D70E0B5C-D6D0-4EB5-9358-9565D93D4906}">
      <dgm:prSet/>
      <dgm:spPr/>
      <dgm:t>
        <a:bodyPr/>
        <a:lstStyle/>
        <a:p>
          <a:endParaRPr lang="de-AT"/>
        </a:p>
      </dgm:t>
    </dgm:pt>
    <dgm:pt modelId="{2E3202D1-4058-4CD3-B8C9-277A7F8CA91F}">
      <dgm:prSet phldrT="[Text]" custT="1"/>
      <dgm:spPr/>
      <dgm:t>
        <a:bodyPr/>
        <a:lstStyle/>
        <a:p>
          <a:r>
            <a:rPr lang="de-AT" sz="2400" dirty="0" smtClean="0"/>
            <a:t>Struktur</a:t>
          </a:r>
          <a:endParaRPr lang="de-AT" sz="2400" dirty="0"/>
        </a:p>
      </dgm:t>
    </dgm:pt>
    <dgm:pt modelId="{677526DA-789A-4DDC-AF81-BA3742420885}" type="parTrans" cxnId="{6A5B2A9B-6A8B-4BE2-9416-699428C627AF}">
      <dgm:prSet/>
      <dgm:spPr/>
      <dgm:t>
        <a:bodyPr/>
        <a:lstStyle/>
        <a:p>
          <a:endParaRPr lang="de-AT"/>
        </a:p>
      </dgm:t>
    </dgm:pt>
    <dgm:pt modelId="{229EAC29-56B3-406C-86CC-E25602816DF8}" type="sibTrans" cxnId="{6A5B2A9B-6A8B-4BE2-9416-699428C627AF}">
      <dgm:prSet/>
      <dgm:spPr/>
      <dgm:t>
        <a:bodyPr/>
        <a:lstStyle/>
        <a:p>
          <a:endParaRPr lang="de-AT"/>
        </a:p>
      </dgm:t>
    </dgm:pt>
    <dgm:pt modelId="{9DC8F035-73B8-4C73-9365-4287B0ECC0A9}">
      <dgm:prSet phldrT="[Text]" custT="1"/>
      <dgm:spPr/>
      <dgm:t>
        <a:bodyPr/>
        <a:lstStyle/>
        <a:p>
          <a:r>
            <a:rPr lang="de-AT" sz="2400" dirty="0" smtClean="0"/>
            <a:t>Lebensraum</a:t>
          </a:r>
          <a:endParaRPr lang="de-AT" sz="2400" dirty="0"/>
        </a:p>
      </dgm:t>
    </dgm:pt>
    <dgm:pt modelId="{E1E5BE6E-95FE-47E4-BADA-2CF9A359570C}" type="parTrans" cxnId="{88FB22AB-9B34-4252-A8C3-2D0E8A421373}">
      <dgm:prSet/>
      <dgm:spPr/>
      <dgm:t>
        <a:bodyPr/>
        <a:lstStyle/>
        <a:p>
          <a:endParaRPr lang="de-AT"/>
        </a:p>
      </dgm:t>
    </dgm:pt>
    <dgm:pt modelId="{76B7DF53-2A8C-459C-B89C-F9EC2CDE8571}" type="sibTrans" cxnId="{88FB22AB-9B34-4252-A8C3-2D0E8A421373}">
      <dgm:prSet/>
      <dgm:spPr/>
      <dgm:t>
        <a:bodyPr/>
        <a:lstStyle/>
        <a:p>
          <a:endParaRPr lang="de-AT"/>
        </a:p>
      </dgm:t>
    </dgm:pt>
    <dgm:pt modelId="{220C8722-2804-4F3C-99F2-76F12B915142}">
      <dgm:prSet phldrT="[Text]" custT="1"/>
      <dgm:spPr/>
      <dgm:t>
        <a:bodyPr/>
        <a:lstStyle/>
        <a:p>
          <a:r>
            <a:rPr lang="de-AT" sz="2400" dirty="0" smtClean="0"/>
            <a:t>Prüfstand</a:t>
          </a:r>
          <a:endParaRPr lang="de-AT" sz="2400" dirty="0"/>
        </a:p>
      </dgm:t>
    </dgm:pt>
    <dgm:pt modelId="{D5E51155-5F37-45D2-B7F3-07418F608A66}" type="parTrans" cxnId="{48204E7E-F9D9-4CAC-98B3-E975A61C0146}">
      <dgm:prSet/>
      <dgm:spPr/>
      <dgm:t>
        <a:bodyPr/>
        <a:lstStyle/>
        <a:p>
          <a:endParaRPr lang="de-AT"/>
        </a:p>
      </dgm:t>
    </dgm:pt>
    <dgm:pt modelId="{66C1A2D9-9BD0-4375-81F1-F6D46CAD5FF1}" type="sibTrans" cxnId="{48204E7E-F9D9-4CAC-98B3-E975A61C0146}">
      <dgm:prSet/>
      <dgm:spPr/>
      <dgm:t>
        <a:bodyPr/>
        <a:lstStyle/>
        <a:p>
          <a:endParaRPr lang="de-AT"/>
        </a:p>
      </dgm:t>
    </dgm:pt>
    <dgm:pt modelId="{D3BE3347-DD2A-4AD6-AC36-4E19878FDDB6}">
      <dgm:prSet phldrT="[Text]" custT="1"/>
      <dgm:spPr/>
      <dgm:t>
        <a:bodyPr/>
        <a:lstStyle/>
        <a:p>
          <a:r>
            <a:rPr lang="de-AT" sz="2400" dirty="0" smtClean="0"/>
            <a:t>Soziales Organ</a:t>
          </a:r>
          <a:endParaRPr lang="de-AT" sz="2400" dirty="0"/>
        </a:p>
      </dgm:t>
    </dgm:pt>
    <dgm:pt modelId="{60DF406A-2D70-463D-A601-B6A3221C5705}" type="parTrans" cxnId="{E48051A9-2318-4C0B-9104-AB0A342031AB}">
      <dgm:prSet/>
      <dgm:spPr/>
      <dgm:t>
        <a:bodyPr/>
        <a:lstStyle/>
        <a:p>
          <a:endParaRPr lang="de-AT"/>
        </a:p>
      </dgm:t>
    </dgm:pt>
    <dgm:pt modelId="{8F217D19-EE53-4F12-AA75-D2BB876AD893}" type="sibTrans" cxnId="{E48051A9-2318-4C0B-9104-AB0A342031AB}">
      <dgm:prSet/>
      <dgm:spPr/>
      <dgm:t>
        <a:bodyPr/>
        <a:lstStyle/>
        <a:p>
          <a:endParaRPr lang="de-AT"/>
        </a:p>
      </dgm:t>
    </dgm:pt>
    <dgm:pt modelId="{AC21A207-62C2-4233-A287-12D8C2A88913}">
      <dgm:prSet phldrT="[Text]" custT="1"/>
      <dgm:spPr/>
      <dgm:t>
        <a:bodyPr/>
        <a:lstStyle/>
        <a:p>
          <a:r>
            <a:rPr lang="de-AT" sz="2400" dirty="0" smtClean="0"/>
            <a:t>Bildungsstätte</a:t>
          </a:r>
          <a:endParaRPr lang="de-AT" sz="2400" dirty="0"/>
        </a:p>
      </dgm:t>
    </dgm:pt>
    <dgm:pt modelId="{1B3DC79A-D670-4128-9E44-E05BD314C2F9}" type="parTrans" cxnId="{2CA8DB61-29BC-4237-8F93-92C86F1D2E29}">
      <dgm:prSet/>
      <dgm:spPr/>
      <dgm:t>
        <a:bodyPr/>
        <a:lstStyle/>
        <a:p>
          <a:endParaRPr lang="de-AT"/>
        </a:p>
      </dgm:t>
    </dgm:pt>
    <dgm:pt modelId="{E83DDC3A-8BAD-4DE6-9D67-26E097262579}" type="sibTrans" cxnId="{2CA8DB61-29BC-4237-8F93-92C86F1D2E29}">
      <dgm:prSet/>
      <dgm:spPr/>
      <dgm:t>
        <a:bodyPr/>
        <a:lstStyle/>
        <a:p>
          <a:endParaRPr lang="de-AT"/>
        </a:p>
      </dgm:t>
    </dgm:pt>
    <dgm:pt modelId="{101B2FB3-B80C-48BC-A74D-EE6EBF290C08}">
      <dgm:prSet phldrT="[Text]" custT="1"/>
      <dgm:spPr/>
      <dgm:t>
        <a:bodyPr/>
        <a:lstStyle/>
        <a:p>
          <a:r>
            <a:rPr lang="de-AT" sz="2400" dirty="0" smtClean="0"/>
            <a:t>?</a:t>
          </a:r>
          <a:endParaRPr lang="de-AT" sz="2400" dirty="0"/>
        </a:p>
      </dgm:t>
    </dgm:pt>
    <dgm:pt modelId="{CAAD5811-1650-42E7-B9B5-61D11CD4D4CC}" type="parTrans" cxnId="{7ABB9829-230B-4E43-8755-57A394547DB6}">
      <dgm:prSet/>
      <dgm:spPr/>
      <dgm:t>
        <a:bodyPr/>
        <a:lstStyle/>
        <a:p>
          <a:endParaRPr lang="de-AT"/>
        </a:p>
      </dgm:t>
    </dgm:pt>
    <dgm:pt modelId="{B3C29D4A-FD57-436B-B5C7-5C5A3D4DBA44}" type="sibTrans" cxnId="{7ABB9829-230B-4E43-8755-57A394547DB6}">
      <dgm:prSet/>
      <dgm:spPr/>
      <dgm:t>
        <a:bodyPr/>
        <a:lstStyle/>
        <a:p>
          <a:endParaRPr lang="de-AT"/>
        </a:p>
      </dgm:t>
    </dgm:pt>
    <dgm:pt modelId="{BA167168-6D0D-4E52-9552-5C7CBE5792CD}" type="pres">
      <dgm:prSet presAssocID="{0DED74E3-0616-4CB3-A78F-D33A7229262F}" presName="Name0" presStyleCnt="0">
        <dgm:presLayoutVars>
          <dgm:chMax val="1"/>
          <dgm:chPref val="1"/>
          <dgm:dir/>
          <dgm:animOne val="branch"/>
          <dgm:animLvl val="lvl"/>
        </dgm:presLayoutVars>
      </dgm:prSet>
      <dgm:spPr/>
      <dgm:t>
        <a:bodyPr/>
        <a:lstStyle/>
        <a:p>
          <a:endParaRPr lang="de-AT"/>
        </a:p>
      </dgm:t>
    </dgm:pt>
    <dgm:pt modelId="{412C4AD1-4DBD-4EF6-A193-163C195C26A1}" type="pres">
      <dgm:prSet presAssocID="{7519C7AC-2E70-4C15-A558-90A0A091AE59}" presName="singleCycle" presStyleCnt="0"/>
      <dgm:spPr/>
      <dgm:t>
        <a:bodyPr/>
        <a:lstStyle/>
        <a:p>
          <a:endParaRPr lang="de-AT"/>
        </a:p>
      </dgm:t>
    </dgm:pt>
    <dgm:pt modelId="{9FD4EABE-99D4-48C2-A1F6-82DFF503AE86}" type="pres">
      <dgm:prSet presAssocID="{7519C7AC-2E70-4C15-A558-90A0A091AE59}" presName="singleCenter" presStyleLbl="node1" presStyleIdx="0" presStyleCnt="8">
        <dgm:presLayoutVars>
          <dgm:chMax val="7"/>
          <dgm:chPref val="7"/>
        </dgm:presLayoutVars>
      </dgm:prSet>
      <dgm:spPr/>
      <dgm:t>
        <a:bodyPr/>
        <a:lstStyle/>
        <a:p>
          <a:endParaRPr lang="de-AT"/>
        </a:p>
      </dgm:t>
    </dgm:pt>
    <dgm:pt modelId="{040D4F6D-C013-498F-A9D4-23C79E3B9047}" type="pres">
      <dgm:prSet presAssocID="{5CF0AEC0-1237-4B26-8168-F5079A024987}" presName="Name56" presStyleLbl="parChTrans1D2" presStyleIdx="0" presStyleCnt="7"/>
      <dgm:spPr/>
      <dgm:t>
        <a:bodyPr/>
        <a:lstStyle/>
        <a:p>
          <a:endParaRPr lang="de-AT"/>
        </a:p>
      </dgm:t>
    </dgm:pt>
    <dgm:pt modelId="{CD190874-427B-42E6-8882-F7610910D0D7}" type="pres">
      <dgm:prSet presAssocID="{D4C462AD-6F18-42A4-8D0F-CBB4F70BDBD0}" presName="text0" presStyleLbl="node1" presStyleIdx="1" presStyleCnt="8" custScaleX="218263" custScaleY="64893">
        <dgm:presLayoutVars>
          <dgm:bulletEnabled val="1"/>
        </dgm:presLayoutVars>
      </dgm:prSet>
      <dgm:spPr/>
      <dgm:t>
        <a:bodyPr/>
        <a:lstStyle/>
        <a:p>
          <a:endParaRPr lang="de-AT"/>
        </a:p>
      </dgm:t>
    </dgm:pt>
    <dgm:pt modelId="{45B07696-B843-4D39-BCC8-90AA0F6DEBBB}" type="pres">
      <dgm:prSet presAssocID="{677526DA-789A-4DDC-AF81-BA3742420885}" presName="Name56" presStyleLbl="parChTrans1D2" presStyleIdx="1" presStyleCnt="7"/>
      <dgm:spPr/>
      <dgm:t>
        <a:bodyPr/>
        <a:lstStyle/>
        <a:p>
          <a:endParaRPr lang="de-AT"/>
        </a:p>
      </dgm:t>
    </dgm:pt>
    <dgm:pt modelId="{6A4D4CD3-7313-4971-8EB2-7F922F63B034}" type="pres">
      <dgm:prSet presAssocID="{2E3202D1-4058-4CD3-B8C9-277A7F8CA91F}" presName="text0" presStyleLbl="node1" presStyleIdx="2" presStyleCnt="8" custScaleX="218263" custScaleY="64893">
        <dgm:presLayoutVars>
          <dgm:bulletEnabled val="1"/>
        </dgm:presLayoutVars>
      </dgm:prSet>
      <dgm:spPr/>
      <dgm:t>
        <a:bodyPr/>
        <a:lstStyle/>
        <a:p>
          <a:endParaRPr lang="de-AT"/>
        </a:p>
      </dgm:t>
    </dgm:pt>
    <dgm:pt modelId="{FF19C425-3D8A-4AE9-BDFF-C8F3D64A143C}" type="pres">
      <dgm:prSet presAssocID="{E1E5BE6E-95FE-47E4-BADA-2CF9A359570C}" presName="Name56" presStyleLbl="parChTrans1D2" presStyleIdx="2" presStyleCnt="7"/>
      <dgm:spPr/>
      <dgm:t>
        <a:bodyPr/>
        <a:lstStyle/>
        <a:p>
          <a:endParaRPr lang="de-AT"/>
        </a:p>
      </dgm:t>
    </dgm:pt>
    <dgm:pt modelId="{9FA14B4B-BB1A-4909-9534-F10CEB1F6A13}" type="pres">
      <dgm:prSet presAssocID="{9DC8F035-73B8-4C73-9365-4287B0ECC0A9}" presName="text0" presStyleLbl="node1" presStyleIdx="3" presStyleCnt="8" custScaleX="218263" custScaleY="64893">
        <dgm:presLayoutVars>
          <dgm:bulletEnabled val="1"/>
        </dgm:presLayoutVars>
      </dgm:prSet>
      <dgm:spPr/>
      <dgm:t>
        <a:bodyPr/>
        <a:lstStyle/>
        <a:p>
          <a:endParaRPr lang="de-AT"/>
        </a:p>
      </dgm:t>
    </dgm:pt>
    <dgm:pt modelId="{D5F5C725-820D-424F-A597-725100BBFAC6}" type="pres">
      <dgm:prSet presAssocID="{D5E51155-5F37-45D2-B7F3-07418F608A66}" presName="Name56" presStyleLbl="parChTrans1D2" presStyleIdx="3" presStyleCnt="7"/>
      <dgm:spPr/>
      <dgm:t>
        <a:bodyPr/>
        <a:lstStyle/>
        <a:p>
          <a:endParaRPr lang="de-AT"/>
        </a:p>
      </dgm:t>
    </dgm:pt>
    <dgm:pt modelId="{483F8EC9-59C9-4718-9E8C-710466CB3026}" type="pres">
      <dgm:prSet presAssocID="{220C8722-2804-4F3C-99F2-76F12B915142}" presName="text0" presStyleLbl="node1" presStyleIdx="4" presStyleCnt="8" custScaleX="218263" custScaleY="64893" custRadScaleRad="111169" custRadScaleInc="-37241">
        <dgm:presLayoutVars>
          <dgm:bulletEnabled val="1"/>
        </dgm:presLayoutVars>
      </dgm:prSet>
      <dgm:spPr/>
      <dgm:t>
        <a:bodyPr/>
        <a:lstStyle/>
        <a:p>
          <a:endParaRPr lang="de-AT"/>
        </a:p>
      </dgm:t>
    </dgm:pt>
    <dgm:pt modelId="{3F6B98E8-D350-47B1-896A-3333EE16DCAF}" type="pres">
      <dgm:prSet presAssocID="{60DF406A-2D70-463D-A601-B6A3221C5705}" presName="Name56" presStyleLbl="parChTrans1D2" presStyleIdx="4" presStyleCnt="7"/>
      <dgm:spPr/>
      <dgm:t>
        <a:bodyPr/>
        <a:lstStyle/>
        <a:p>
          <a:endParaRPr lang="de-AT"/>
        </a:p>
      </dgm:t>
    </dgm:pt>
    <dgm:pt modelId="{6A4C1C66-2998-42D0-981F-00767CFDCF0D}" type="pres">
      <dgm:prSet presAssocID="{D3BE3347-DD2A-4AD6-AC36-4E19878FDDB6}" presName="text0" presStyleLbl="node1" presStyleIdx="5" presStyleCnt="8" custScaleX="218263" custScaleY="64893" custRadScaleRad="107063" custRadScaleInc="24659">
        <dgm:presLayoutVars>
          <dgm:bulletEnabled val="1"/>
        </dgm:presLayoutVars>
      </dgm:prSet>
      <dgm:spPr/>
      <dgm:t>
        <a:bodyPr/>
        <a:lstStyle/>
        <a:p>
          <a:endParaRPr lang="de-AT"/>
        </a:p>
      </dgm:t>
    </dgm:pt>
    <dgm:pt modelId="{111A072B-52BE-43F7-852C-CF2944FAFC47}" type="pres">
      <dgm:prSet presAssocID="{1B3DC79A-D670-4128-9E44-E05BD314C2F9}" presName="Name56" presStyleLbl="parChTrans1D2" presStyleIdx="5" presStyleCnt="7"/>
      <dgm:spPr/>
      <dgm:t>
        <a:bodyPr/>
        <a:lstStyle/>
        <a:p>
          <a:endParaRPr lang="de-AT"/>
        </a:p>
      </dgm:t>
    </dgm:pt>
    <dgm:pt modelId="{3D4FB41F-4A4C-4D3E-8644-641B86BF262C}" type="pres">
      <dgm:prSet presAssocID="{AC21A207-62C2-4233-A287-12D8C2A88913}" presName="text0" presStyleLbl="node1" presStyleIdx="6" presStyleCnt="8" custScaleX="218263" custScaleY="64893">
        <dgm:presLayoutVars>
          <dgm:bulletEnabled val="1"/>
        </dgm:presLayoutVars>
      </dgm:prSet>
      <dgm:spPr/>
      <dgm:t>
        <a:bodyPr/>
        <a:lstStyle/>
        <a:p>
          <a:endParaRPr lang="de-AT"/>
        </a:p>
      </dgm:t>
    </dgm:pt>
    <dgm:pt modelId="{5BC49D73-B4C4-425C-AC50-B00EB6C42C42}" type="pres">
      <dgm:prSet presAssocID="{CAAD5811-1650-42E7-B9B5-61D11CD4D4CC}" presName="Name56" presStyleLbl="parChTrans1D2" presStyleIdx="6" presStyleCnt="7"/>
      <dgm:spPr/>
      <dgm:t>
        <a:bodyPr/>
        <a:lstStyle/>
        <a:p>
          <a:endParaRPr lang="de-AT"/>
        </a:p>
      </dgm:t>
    </dgm:pt>
    <dgm:pt modelId="{5FA7D04A-4943-4575-B490-6DF7C3115F1F}" type="pres">
      <dgm:prSet presAssocID="{101B2FB3-B80C-48BC-A74D-EE6EBF290C08}" presName="text0" presStyleLbl="node1" presStyleIdx="7" presStyleCnt="8" custScaleX="218263" custScaleY="64893">
        <dgm:presLayoutVars>
          <dgm:bulletEnabled val="1"/>
        </dgm:presLayoutVars>
      </dgm:prSet>
      <dgm:spPr/>
      <dgm:t>
        <a:bodyPr/>
        <a:lstStyle/>
        <a:p>
          <a:endParaRPr lang="de-AT"/>
        </a:p>
      </dgm:t>
    </dgm:pt>
  </dgm:ptLst>
  <dgm:cxnLst>
    <dgm:cxn modelId="{BDC85341-7004-4DC9-8764-63ACFE7BEE3A}" type="presOf" srcId="{677526DA-789A-4DDC-AF81-BA3742420885}" destId="{45B07696-B843-4D39-BCC8-90AA0F6DEBBB}" srcOrd="0" destOrd="0" presId="urn:microsoft.com/office/officeart/2008/layout/RadialCluster"/>
    <dgm:cxn modelId="{2CA8DB61-29BC-4237-8F93-92C86F1D2E29}" srcId="{7519C7AC-2E70-4C15-A558-90A0A091AE59}" destId="{AC21A207-62C2-4233-A287-12D8C2A88913}" srcOrd="5" destOrd="0" parTransId="{1B3DC79A-D670-4128-9E44-E05BD314C2F9}" sibTransId="{E83DDC3A-8BAD-4DE6-9D67-26E097262579}"/>
    <dgm:cxn modelId="{6A5B2A9B-6A8B-4BE2-9416-699428C627AF}" srcId="{7519C7AC-2E70-4C15-A558-90A0A091AE59}" destId="{2E3202D1-4058-4CD3-B8C9-277A7F8CA91F}" srcOrd="1" destOrd="0" parTransId="{677526DA-789A-4DDC-AF81-BA3742420885}" sibTransId="{229EAC29-56B3-406C-86CC-E25602816DF8}"/>
    <dgm:cxn modelId="{2E817F0A-277C-4CD3-8615-B303A7C93B9C}" type="presOf" srcId="{7519C7AC-2E70-4C15-A558-90A0A091AE59}" destId="{9FD4EABE-99D4-48C2-A1F6-82DFF503AE86}" srcOrd="0" destOrd="0" presId="urn:microsoft.com/office/officeart/2008/layout/RadialCluster"/>
    <dgm:cxn modelId="{E48051A9-2318-4C0B-9104-AB0A342031AB}" srcId="{7519C7AC-2E70-4C15-A558-90A0A091AE59}" destId="{D3BE3347-DD2A-4AD6-AC36-4E19878FDDB6}" srcOrd="4" destOrd="0" parTransId="{60DF406A-2D70-463D-A601-B6A3221C5705}" sibTransId="{8F217D19-EE53-4F12-AA75-D2BB876AD893}"/>
    <dgm:cxn modelId="{43060C88-DF7B-4C49-9FAA-A30BDBBFDC46}" type="presOf" srcId="{D3BE3347-DD2A-4AD6-AC36-4E19878FDDB6}" destId="{6A4C1C66-2998-42D0-981F-00767CFDCF0D}" srcOrd="0" destOrd="0" presId="urn:microsoft.com/office/officeart/2008/layout/RadialCluster"/>
    <dgm:cxn modelId="{48204E7E-F9D9-4CAC-98B3-E975A61C0146}" srcId="{7519C7AC-2E70-4C15-A558-90A0A091AE59}" destId="{220C8722-2804-4F3C-99F2-76F12B915142}" srcOrd="3" destOrd="0" parTransId="{D5E51155-5F37-45D2-B7F3-07418F608A66}" sibTransId="{66C1A2D9-9BD0-4375-81F1-F6D46CAD5FF1}"/>
    <dgm:cxn modelId="{D70E0B5C-D6D0-4EB5-9358-9565D93D4906}" srcId="{7519C7AC-2E70-4C15-A558-90A0A091AE59}" destId="{D4C462AD-6F18-42A4-8D0F-CBB4F70BDBD0}" srcOrd="0" destOrd="0" parTransId="{5CF0AEC0-1237-4B26-8168-F5079A024987}" sibTransId="{3B6D82C9-0E9E-47BC-8575-428813077546}"/>
    <dgm:cxn modelId="{7ABB9829-230B-4E43-8755-57A394547DB6}" srcId="{7519C7AC-2E70-4C15-A558-90A0A091AE59}" destId="{101B2FB3-B80C-48BC-A74D-EE6EBF290C08}" srcOrd="6" destOrd="0" parTransId="{CAAD5811-1650-42E7-B9B5-61D11CD4D4CC}" sibTransId="{B3C29D4A-FD57-436B-B5C7-5C5A3D4DBA44}"/>
    <dgm:cxn modelId="{275CA87E-50E5-4598-BCF9-0117C2C3CA76}" srcId="{0DED74E3-0616-4CB3-A78F-D33A7229262F}" destId="{7519C7AC-2E70-4C15-A558-90A0A091AE59}" srcOrd="0" destOrd="0" parTransId="{A56CB0FA-BA18-422E-BC74-9B38B4ED2987}" sibTransId="{4C6A16D4-D54F-44AB-8818-572CF2429D6D}"/>
    <dgm:cxn modelId="{F8DE3059-999F-4C61-80F0-30CF1188369B}" type="presOf" srcId="{101B2FB3-B80C-48BC-A74D-EE6EBF290C08}" destId="{5FA7D04A-4943-4575-B490-6DF7C3115F1F}" srcOrd="0" destOrd="0" presId="urn:microsoft.com/office/officeart/2008/layout/RadialCluster"/>
    <dgm:cxn modelId="{97369991-ADDC-4AAD-A652-C5B35E35070A}" type="presOf" srcId="{1B3DC79A-D670-4128-9E44-E05BD314C2F9}" destId="{111A072B-52BE-43F7-852C-CF2944FAFC47}" srcOrd="0" destOrd="0" presId="urn:microsoft.com/office/officeart/2008/layout/RadialCluster"/>
    <dgm:cxn modelId="{49F3A5FF-5752-42A3-A8A2-66DDD3128DD6}" type="presOf" srcId="{E1E5BE6E-95FE-47E4-BADA-2CF9A359570C}" destId="{FF19C425-3D8A-4AE9-BDFF-C8F3D64A143C}" srcOrd="0" destOrd="0" presId="urn:microsoft.com/office/officeart/2008/layout/RadialCluster"/>
    <dgm:cxn modelId="{FE7509BB-2CB5-4202-89DE-4F7158F1D05A}" type="presOf" srcId="{D5E51155-5F37-45D2-B7F3-07418F608A66}" destId="{D5F5C725-820D-424F-A597-725100BBFAC6}" srcOrd="0" destOrd="0" presId="urn:microsoft.com/office/officeart/2008/layout/RadialCluster"/>
    <dgm:cxn modelId="{683A059B-319B-4791-B1B9-5F1058843DCB}" type="presOf" srcId="{D4C462AD-6F18-42A4-8D0F-CBB4F70BDBD0}" destId="{CD190874-427B-42E6-8882-F7610910D0D7}" srcOrd="0" destOrd="0" presId="urn:microsoft.com/office/officeart/2008/layout/RadialCluster"/>
    <dgm:cxn modelId="{943F2B92-DDA0-4446-BDC3-7B20F35DEBF7}" type="presOf" srcId="{5CF0AEC0-1237-4B26-8168-F5079A024987}" destId="{040D4F6D-C013-498F-A9D4-23C79E3B9047}" srcOrd="0" destOrd="0" presId="urn:microsoft.com/office/officeart/2008/layout/RadialCluster"/>
    <dgm:cxn modelId="{88FB22AB-9B34-4252-A8C3-2D0E8A421373}" srcId="{7519C7AC-2E70-4C15-A558-90A0A091AE59}" destId="{9DC8F035-73B8-4C73-9365-4287B0ECC0A9}" srcOrd="2" destOrd="0" parTransId="{E1E5BE6E-95FE-47E4-BADA-2CF9A359570C}" sibTransId="{76B7DF53-2A8C-459C-B89C-F9EC2CDE8571}"/>
    <dgm:cxn modelId="{11FA84EC-BE16-45F3-B0E9-6E03F1E05C85}" type="presOf" srcId="{60DF406A-2D70-463D-A601-B6A3221C5705}" destId="{3F6B98E8-D350-47B1-896A-3333EE16DCAF}" srcOrd="0" destOrd="0" presId="urn:microsoft.com/office/officeart/2008/layout/RadialCluster"/>
    <dgm:cxn modelId="{ABC49073-6BE0-4198-8197-16CE52DFFE3C}" type="presOf" srcId="{2E3202D1-4058-4CD3-B8C9-277A7F8CA91F}" destId="{6A4D4CD3-7313-4971-8EB2-7F922F63B034}" srcOrd="0" destOrd="0" presId="urn:microsoft.com/office/officeart/2008/layout/RadialCluster"/>
    <dgm:cxn modelId="{4B029A0E-93AC-4AB9-989C-86F832BDB225}" type="presOf" srcId="{0DED74E3-0616-4CB3-A78F-D33A7229262F}" destId="{BA167168-6D0D-4E52-9552-5C7CBE5792CD}" srcOrd="0" destOrd="0" presId="urn:microsoft.com/office/officeart/2008/layout/RadialCluster"/>
    <dgm:cxn modelId="{4F442BF5-5594-40F0-8FAD-360BF5F4433D}" type="presOf" srcId="{AC21A207-62C2-4233-A287-12D8C2A88913}" destId="{3D4FB41F-4A4C-4D3E-8644-641B86BF262C}" srcOrd="0" destOrd="0" presId="urn:microsoft.com/office/officeart/2008/layout/RadialCluster"/>
    <dgm:cxn modelId="{02DE4BB0-7B14-484C-8A4D-F2F706036A70}" type="presOf" srcId="{CAAD5811-1650-42E7-B9B5-61D11CD4D4CC}" destId="{5BC49D73-B4C4-425C-AC50-B00EB6C42C42}" srcOrd="0" destOrd="0" presId="urn:microsoft.com/office/officeart/2008/layout/RadialCluster"/>
    <dgm:cxn modelId="{24F36FD8-35D7-42B1-A325-544192B08C52}" type="presOf" srcId="{220C8722-2804-4F3C-99F2-76F12B915142}" destId="{483F8EC9-59C9-4718-9E8C-710466CB3026}" srcOrd="0" destOrd="0" presId="urn:microsoft.com/office/officeart/2008/layout/RadialCluster"/>
    <dgm:cxn modelId="{4E6B477B-C136-468E-BF6D-298EF46D8A4E}" type="presOf" srcId="{9DC8F035-73B8-4C73-9365-4287B0ECC0A9}" destId="{9FA14B4B-BB1A-4909-9534-F10CEB1F6A13}" srcOrd="0" destOrd="0" presId="urn:microsoft.com/office/officeart/2008/layout/RadialCluster"/>
    <dgm:cxn modelId="{9CE01AE6-2B38-4594-B91B-4C4703159011}" type="presParOf" srcId="{BA167168-6D0D-4E52-9552-5C7CBE5792CD}" destId="{412C4AD1-4DBD-4EF6-A193-163C195C26A1}" srcOrd="0" destOrd="0" presId="urn:microsoft.com/office/officeart/2008/layout/RadialCluster"/>
    <dgm:cxn modelId="{0CEC114A-D769-4518-AF41-B636DF9799B6}" type="presParOf" srcId="{412C4AD1-4DBD-4EF6-A193-163C195C26A1}" destId="{9FD4EABE-99D4-48C2-A1F6-82DFF503AE86}" srcOrd="0" destOrd="0" presId="urn:microsoft.com/office/officeart/2008/layout/RadialCluster"/>
    <dgm:cxn modelId="{8DF0AA67-3633-4D2F-9D85-7E0252786670}" type="presParOf" srcId="{412C4AD1-4DBD-4EF6-A193-163C195C26A1}" destId="{040D4F6D-C013-498F-A9D4-23C79E3B9047}" srcOrd="1" destOrd="0" presId="urn:microsoft.com/office/officeart/2008/layout/RadialCluster"/>
    <dgm:cxn modelId="{2926B6C4-F899-49CB-8B7C-0E873E9E3F90}" type="presParOf" srcId="{412C4AD1-4DBD-4EF6-A193-163C195C26A1}" destId="{CD190874-427B-42E6-8882-F7610910D0D7}" srcOrd="2" destOrd="0" presId="urn:microsoft.com/office/officeart/2008/layout/RadialCluster"/>
    <dgm:cxn modelId="{4ED15391-1BFD-4B50-A954-E15D85591C81}" type="presParOf" srcId="{412C4AD1-4DBD-4EF6-A193-163C195C26A1}" destId="{45B07696-B843-4D39-BCC8-90AA0F6DEBBB}" srcOrd="3" destOrd="0" presId="urn:microsoft.com/office/officeart/2008/layout/RadialCluster"/>
    <dgm:cxn modelId="{5B826945-B2E1-43AD-9D98-61D5BAECE21C}" type="presParOf" srcId="{412C4AD1-4DBD-4EF6-A193-163C195C26A1}" destId="{6A4D4CD3-7313-4971-8EB2-7F922F63B034}" srcOrd="4" destOrd="0" presId="urn:microsoft.com/office/officeart/2008/layout/RadialCluster"/>
    <dgm:cxn modelId="{777BF60F-2E90-4483-B234-C0F3CFA514C8}" type="presParOf" srcId="{412C4AD1-4DBD-4EF6-A193-163C195C26A1}" destId="{FF19C425-3D8A-4AE9-BDFF-C8F3D64A143C}" srcOrd="5" destOrd="0" presId="urn:microsoft.com/office/officeart/2008/layout/RadialCluster"/>
    <dgm:cxn modelId="{E99EFF32-F93B-4CC5-B1C9-2CD14BA162B7}" type="presParOf" srcId="{412C4AD1-4DBD-4EF6-A193-163C195C26A1}" destId="{9FA14B4B-BB1A-4909-9534-F10CEB1F6A13}" srcOrd="6" destOrd="0" presId="urn:microsoft.com/office/officeart/2008/layout/RadialCluster"/>
    <dgm:cxn modelId="{E2679D83-156B-4A6B-94E8-9A283A33E0F0}" type="presParOf" srcId="{412C4AD1-4DBD-4EF6-A193-163C195C26A1}" destId="{D5F5C725-820D-424F-A597-725100BBFAC6}" srcOrd="7" destOrd="0" presId="urn:microsoft.com/office/officeart/2008/layout/RadialCluster"/>
    <dgm:cxn modelId="{E41502F5-B4C9-4440-A952-45AA3AAF34E2}" type="presParOf" srcId="{412C4AD1-4DBD-4EF6-A193-163C195C26A1}" destId="{483F8EC9-59C9-4718-9E8C-710466CB3026}" srcOrd="8" destOrd="0" presId="urn:microsoft.com/office/officeart/2008/layout/RadialCluster"/>
    <dgm:cxn modelId="{34051B3D-CB5E-47DE-A3F2-802840D32A35}" type="presParOf" srcId="{412C4AD1-4DBD-4EF6-A193-163C195C26A1}" destId="{3F6B98E8-D350-47B1-896A-3333EE16DCAF}" srcOrd="9" destOrd="0" presId="urn:microsoft.com/office/officeart/2008/layout/RadialCluster"/>
    <dgm:cxn modelId="{73E4E8AC-FCC4-4882-B6EF-528E93798CE7}" type="presParOf" srcId="{412C4AD1-4DBD-4EF6-A193-163C195C26A1}" destId="{6A4C1C66-2998-42D0-981F-00767CFDCF0D}" srcOrd="10" destOrd="0" presId="urn:microsoft.com/office/officeart/2008/layout/RadialCluster"/>
    <dgm:cxn modelId="{8177217C-E7C6-4679-B052-2EA075A4BE83}" type="presParOf" srcId="{412C4AD1-4DBD-4EF6-A193-163C195C26A1}" destId="{111A072B-52BE-43F7-852C-CF2944FAFC47}" srcOrd="11" destOrd="0" presId="urn:microsoft.com/office/officeart/2008/layout/RadialCluster"/>
    <dgm:cxn modelId="{79B1D551-27FC-41E8-9486-81338CF2E1E7}" type="presParOf" srcId="{412C4AD1-4DBD-4EF6-A193-163C195C26A1}" destId="{3D4FB41F-4A4C-4D3E-8644-641B86BF262C}" srcOrd="12" destOrd="0" presId="urn:microsoft.com/office/officeart/2008/layout/RadialCluster"/>
    <dgm:cxn modelId="{F0161893-0558-435B-A394-633E29814AD5}" type="presParOf" srcId="{412C4AD1-4DBD-4EF6-A193-163C195C26A1}" destId="{5BC49D73-B4C4-425C-AC50-B00EB6C42C42}" srcOrd="13" destOrd="0" presId="urn:microsoft.com/office/officeart/2008/layout/RadialCluster"/>
    <dgm:cxn modelId="{38BADFED-0308-4097-93A9-06DCCF77778F}" type="presParOf" srcId="{412C4AD1-4DBD-4EF6-A193-163C195C26A1}" destId="{5FA7D04A-4943-4575-B490-6DF7C3115F1F}"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D74E3-0616-4CB3-A78F-D33A7229262F}" type="doc">
      <dgm:prSet loTypeId="urn:microsoft.com/office/officeart/2008/layout/RadialCluster" loCatId="cycle" qsTypeId="urn:microsoft.com/office/officeart/2005/8/quickstyle/simple1" qsCatId="simple" csTypeId="urn:microsoft.com/office/officeart/2005/8/colors/accent6_1" csCatId="accent6" phldr="1"/>
      <dgm:spPr/>
      <dgm:t>
        <a:bodyPr/>
        <a:lstStyle/>
        <a:p>
          <a:endParaRPr lang="de-AT"/>
        </a:p>
      </dgm:t>
    </dgm:pt>
    <dgm:pt modelId="{7519C7AC-2E70-4C15-A558-90A0A091AE59}">
      <dgm:prSet phldrT="[Text]"/>
      <dgm:spPr/>
      <dgm:t>
        <a:bodyPr/>
        <a:lstStyle/>
        <a:p>
          <a:r>
            <a:rPr lang="de-AT" dirty="0" smtClean="0"/>
            <a:t>Wozu Schule?</a:t>
          </a:r>
          <a:endParaRPr lang="de-AT" dirty="0"/>
        </a:p>
      </dgm:t>
    </dgm:pt>
    <dgm:pt modelId="{A56CB0FA-BA18-422E-BC74-9B38B4ED2987}" type="parTrans" cxnId="{275CA87E-50E5-4598-BCF9-0117C2C3CA76}">
      <dgm:prSet/>
      <dgm:spPr/>
      <dgm:t>
        <a:bodyPr/>
        <a:lstStyle/>
        <a:p>
          <a:endParaRPr lang="de-AT"/>
        </a:p>
      </dgm:t>
    </dgm:pt>
    <dgm:pt modelId="{4C6A16D4-D54F-44AB-8818-572CF2429D6D}" type="sibTrans" cxnId="{275CA87E-50E5-4598-BCF9-0117C2C3CA76}">
      <dgm:prSet/>
      <dgm:spPr/>
      <dgm:t>
        <a:bodyPr/>
        <a:lstStyle/>
        <a:p>
          <a:endParaRPr lang="de-AT"/>
        </a:p>
      </dgm:t>
    </dgm:pt>
    <dgm:pt modelId="{D4C462AD-6F18-42A4-8D0F-CBB4F70BDBD0}">
      <dgm:prSet phldrT="[Text]" custT="1"/>
      <dgm:spPr/>
      <dgm:t>
        <a:bodyPr/>
        <a:lstStyle/>
        <a:p>
          <a:r>
            <a:rPr lang="de-AT" sz="2400" dirty="0" smtClean="0"/>
            <a:t>Lernen begünstigen</a:t>
          </a:r>
          <a:endParaRPr lang="de-AT" sz="2400" dirty="0"/>
        </a:p>
      </dgm:t>
    </dgm:pt>
    <dgm:pt modelId="{5CF0AEC0-1237-4B26-8168-F5079A024987}" type="parTrans" cxnId="{D70E0B5C-D6D0-4EB5-9358-9565D93D4906}">
      <dgm:prSet/>
      <dgm:spPr/>
      <dgm:t>
        <a:bodyPr/>
        <a:lstStyle/>
        <a:p>
          <a:endParaRPr lang="de-AT"/>
        </a:p>
      </dgm:t>
    </dgm:pt>
    <dgm:pt modelId="{3B6D82C9-0E9E-47BC-8575-428813077546}" type="sibTrans" cxnId="{D70E0B5C-D6D0-4EB5-9358-9565D93D4906}">
      <dgm:prSet/>
      <dgm:spPr/>
      <dgm:t>
        <a:bodyPr/>
        <a:lstStyle/>
        <a:p>
          <a:endParaRPr lang="de-AT"/>
        </a:p>
      </dgm:t>
    </dgm:pt>
    <dgm:pt modelId="{2E3202D1-4058-4CD3-B8C9-277A7F8CA91F}">
      <dgm:prSet phldrT="[Text]" custT="1"/>
      <dgm:spPr/>
      <dgm:t>
        <a:bodyPr/>
        <a:lstStyle/>
        <a:p>
          <a:r>
            <a:rPr lang="de-AT" sz="2400" dirty="0" smtClean="0"/>
            <a:t>sozialisieren</a:t>
          </a:r>
          <a:endParaRPr lang="de-AT" sz="2400" dirty="0"/>
        </a:p>
      </dgm:t>
    </dgm:pt>
    <dgm:pt modelId="{677526DA-789A-4DDC-AF81-BA3742420885}" type="parTrans" cxnId="{6A5B2A9B-6A8B-4BE2-9416-699428C627AF}">
      <dgm:prSet/>
      <dgm:spPr/>
      <dgm:t>
        <a:bodyPr/>
        <a:lstStyle/>
        <a:p>
          <a:endParaRPr lang="de-AT"/>
        </a:p>
      </dgm:t>
    </dgm:pt>
    <dgm:pt modelId="{229EAC29-56B3-406C-86CC-E25602816DF8}" type="sibTrans" cxnId="{6A5B2A9B-6A8B-4BE2-9416-699428C627AF}">
      <dgm:prSet/>
      <dgm:spPr/>
      <dgm:t>
        <a:bodyPr/>
        <a:lstStyle/>
        <a:p>
          <a:endParaRPr lang="de-AT"/>
        </a:p>
      </dgm:t>
    </dgm:pt>
    <dgm:pt modelId="{9DC8F035-73B8-4C73-9365-4287B0ECC0A9}">
      <dgm:prSet phldrT="[Text]" custT="1"/>
      <dgm:spPr/>
      <dgm:t>
        <a:bodyPr/>
        <a:lstStyle/>
        <a:p>
          <a:r>
            <a:rPr lang="de-AT" sz="2400" dirty="0" smtClean="0"/>
            <a:t>disziplinieren</a:t>
          </a:r>
          <a:endParaRPr lang="de-AT" sz="2400" dirty="0"/>
        </a:p>
      </dgm:t>
    </dgm:pt>
    <dgm:pt modelId="{E1E5BE6E-95FE-47E4-BADA-2CF9A359570C}" type="parTrans" cxnId="{88FB22AB-9B34-4252-A8C3-2D0E8A421373}">
      <dgm:prSet/>
      <dgm:spPr/>
      <dgm:t>
        <a:bodyPr/>
        <a:lstStyle/>
        <a:p>
          <a:endParaRPr lang="de-AT"/>
        </a:p>
      </dgm:t>
    </dgm:pt>
    <dgm:pt modelId="{76B7DF53-2A8C-459C-B89C-F9EC2CDE8571}" type="sibTrans" cxnId="{88FB22AB-9B34-4252-A8C3-2D0E8A421373}">
      <dgm:prSet/>
      <dgm:spPr/>
      <dgm:t>
        <a:bodyPr/>
        <a:lstStyle/>
        <a:p>
          <a:endParaRPr lang="de-AT"/>
        </a:p>
      </dgm:t>
    </dgm:pt>
    <dgm:pt modelId="{220C8722-2804-4F3C-99F2-76F12B915142}">
      <dgm:prSet phldrT="[Text]" custT="1"/>
      <dgm:spPr/>
      <dgm:t>
        <a:bodyPr/>
        <a:lstStyle/>
        <a:p>
          <a:r>
            <a:rPr lang="de-AT" sz="2400" dirty="0" smtClean="0"/>
            <a:t>auf Erwerbsleben vorbereiten</a:t>
          </a:r>
          <a:endParaRPr lang="de-AT" sz="2400" dirty="0"/>
        </a:p>
      </dgm:t>
    </dgm:pt>
    <dgm:pt modelId="{D5E51155-5F37-45D2-B7F3-07418F608A66}" type="parTrans" cxnId="{48204E7E-F9D9-4CAC-98B3-E975A61C0146}">
      <dgm:prSet/>
      <dgm:spPr/>
      <dgm:t>
        <a:bodyPr/>
        <a:lstStyle/>
        <a:p>
          <a:endParaRPr lang="de-AT"/>
        </a:p>
      </dgm:t>
    </dgm:pt>
    <dgm:pt modelId="{66C1A2D9-9BD0-4375-81F1-F6D46CAD5FF1}" type="sibTrans" cxnId="{48204E7E-F9D9-4CAC-98B3-E975A61C0146}">
      <dgm:prSet/>
      <dgm:spPr/>
      <dgm:t>
        <a:bodyPr/>
        <a:lstStyle/>
        <a:p>
          <a:endParaRPr lang="de-AT"/>
        </a:p>
      </dgm:t>
    </dgm:pt>
    <dgm:pt modelId="{D3BE3347-DD2A-4AD6-AC36-4E19878FDDB6}">
      <dgm:prSet phldrT="[Text]" custT="1"/>
      <dgm:spPr/>
      <dgm:t>
        <a:bodyPr/>
        <a:lstStyle/>
        <a:p>
          <a:r>
            <a:rPr lang="de-AT" sz="2400" dirty="0" smtClean="0"/>
            <a:t>Bildung sichern</a:t>
          </a:r>
          <a:endParaRPr lang="de-AT" sz="2400" dirty="0"/>
        </a:p>
      </dgm:t>
    </dgm:pt>
    <dgm:pt modelId="{60DF406A-2D70-463D-A601-B6A3221C5705}" type="parTrans" cxnId="{E48051A9-2318-4C0B-9104-AB0A342031AB}">
      <dgm:prSet/>
      <dgm:spPr/>
      <dgm:t>
        <a:bodyPr/>
        <a:lstStyle/>
        <a:p>
          <a:endParaRPr lang="de-AT"/>
        </a:p>
      </dgm:t>
    </dgm:pt>
    <dgm:pt modelId="{8F217D19-EE53-4F12-AA75-D2BB876AD893}" type="sibTrans" cxnId="{E48051A9-2318-4C0B-9104-AB0A342031AB}">
      <dgm:prSet/>
      <dgm:spPr/>
      <dgm:t>
        <a:bodyPr/>
        <a:lstStyle/>
        <a:p>
          <a:endParaRPr lang="de-AT"/>
        </a:p>
      </dgm:t>
    </dgm:pt>
    <dgm:pt modelId="{101B2FB3-B80C-48BC-A74D-EE6EBF290C08}">
      <dgm:prSet phldrT="[Text]" custT="1"/>
      <dgm:spPr/>
      <dgm:t>
        <a:bodyPr/>
        <a:lstStyle/>
        <a:p>
          <a:r>
            <a:rPr lang="de-AT" sz="2400" dirty="0" smtClean="0"/>
            <a:t>?</a:t>
          </a:r>
          <a:endParaRPr lang="de-AT" sz="2400" dirty="0"/>
        </a:p>
      </dgm:t>
    </dgm:pt>
    <dgm:pt modelId="{CAAD5811-1650-42E7-B9B5-61D11CD4D4CC}" type="parTrans" cxnId="{7ABB9829-230B-4E43-8755-57A394547DB6}">
      <dgm:prSet/>
      <dgm:spPr/>
      <dgm:t>
        <a:bodyPr/>
        <a:lstStyle/>
        <a:p>
          <a:endParaRPr lang="de-AT"/>
        </a:p>
      </dgm:t>
    </dgm:pt>
    <dgm:pt modelId="{B3C29D4A-FD57-436B-B5C7-5C5A3D4DBA44}" type="sibTrans" cxnId="{7ABB9829-230B-4E43-8755-57A394547DB6}">
      <dgm:prSet/>
      <dgm:spPr/>
      <dgm:t>
        <a:bodyPr/>
        <a:lstStyle/>
        <a:p>
          <a:endParaRPr lang="de-AT"/>
        </a:p>
      </dgm:t>
    </dgm:pt>
    <dgm:pt modelId="{BA167168-6D0D-4E52-9552-5C7CBE5792CD}" type="pres">
      <dgm:prSet presAssocID="{0DED74E3-0616-4CB3-A78F-D33A7229262F}" presName="Name0" presStyleCnt="0">
        <dgm:presLayoutVars>
          <dgm:chMax val="1"/>
          <dgm:chPref val="1"/>
          <dgm:dir/>
          <dgm:animOne val="branch"/>
          <dgm:animLvl val="lvl"/>
        </dgm:presLayoutVars>
      </dgm:prSet>
      <dgm:spPr/>
      <dgm:t>
        <a:bodyPr/>
        <a:lstStyle/>
        <a:p>
          <a:endParaRPr lang="de-AT"/>
        </a:p>
      </dgm:t>
    </dgm:pt>
    <dgm:pt modelId="{412C4AD1-4DBD-4EF6-A193-163C195C26A1}" type="pres">
      <dgm:prSet presAssocID="{7519C7AC-2E70-4C15-A558-90A0A091AE59}" presName="singleCycle" presStyleCnt="0"/>
      <dgm:spPr/>
      <dgm:t>
        <a:bodyPr/>
        <a:lstStyle/>
        <a:p>
          <a:endParaRPr lang="de-AT"/>
        </a:p>
      </dgm:t>
    </dgm:pt>
    <dgm:pt modelId="{9FD4EABE-99D4-48C2-A1F6-82DFF503AE86}" type="pres">
      <dgm:prSet presAssocID="{7519C7AC-2E70-4C15-A558-90A0A091AE59}" presName="singleCenter" presStyleLbl="node1" presStyleIdx="0" presStyleCnt="7">
        <dgm:presLayoutVars>
          <dgm:chMax val="7"/>
          <dgm:chPref val="7"/>
        </dgm:presLayoutVars>
      </dgm:prSet>
      <dgm:spPr/>
      <dgm:t>
        <a:bodyPr/>
        <a:lstStyle/>
        <a:p>
          <a:endParaRPr lang="de-AT"/>
        </a:p>
      </dgm:t>
    </dgm:pt>
    <dgm:pt modelId="{040D4F6D-C013-498F-A9D4-23C79E3B9047}" type="pres">
      <dgm:prSet presAssocID="{5CF0AEC0-1237-4B26-8168-F5079A024987}" presName="Name56" presStyleLbl="parChTrans1D2" presStyleIdx="0" presStyleCnt="6"/>
      <dgm:spPr/>
      <dgm:t>
        <a:bodyPr/>
        <a:lstStyle/>
        <a:p>
          <a:endParaRPr lang="de-AT"/>
        </a:p>
      </dgm:t>
    </dgm:pt>
    <dgm:pt modelId="{CD190874-427B-42E6-8882-F7610910D0D7}" type="pres">
      <dgm:prSet presAssocID="{D4C462AD-6F18-42A4-8D0F-CBB4F70BDBD0}" presName="text0" presStyleLbl="node1" presStyleIdx="1" presStyleCnt="7" custScaleX="218263" custScaleY="64893">
        <dgm:presLayoutVars>
          <dgm:bulletEnabled val="1"/>
        </dgm:presLayoutVars>
      </dgm:prSet>
      <dgm:spPr/>
      <dgm:t>
        <a:bodyPr/>
        <a:lstStyle/>
        <a:p>
          <a:endParaRPr lang="de-AT"/>
        </a:p>
      </dgm:t>
    </dgm:pt>
    <dgm:pt modelId="{45B07696-B843-4D39-BCC8-90AA0F6DEBBB}" type="pres">
      <dgm:prSet presAssocID="{677526DA-789A-4DDC-AF81-BA3742420885}" presName="Name56" presStyleLbl="parChTrans1D2" presStyleIdx="1" presStyleCnt="6"/>
      <dgm:spPr/>
      <dgm:t>
        <a:bodyPr/>
        <a:lstStyle/>
        <a:p>
          <a:endParaRPr lang="de-AT"/>
        </a:p>
      </dgm:t>
    </dgm:pt>
    <dgm:pt modelId="{6A4D4CD3-7313-4971-8EB2-7F922F63B034}" type="pres">
      <dgm:prSet presAssocID="{2E3202D1-4058-4CD3-B8C9-277A7F8CA91F}" presName="text0" presStyleLbl="node1" presStyleIdx="2" presStyleCnt="7" custScaleX="290825" custScaleY="64893" custRadScaleRad="119694" custRadScaleInc="1793">
        <dgm:presLayoutVars>
          <dgm:bulletEnabled val="1"/>
        </dgm:presLayoutVars>
      </dgm:prSet>
      <dgm:spPr/>
      <dgm:t>
        <a:bodyPr/>
        <a:lstStyle/>
        <a:p>
          <a:endParaRPr lang="de-AT"/>
        </a:p>
      </dgm:t>
    </dgm:pt>
    <dgm:pt modelId="{FF19C425-3D8A-4AE9-BDFF-C8F3D64A143C}" type="pres">
      <dgm:prSet presAssocID="{E1E5BE6E-95FE-47E4-BADA-2CF9A359570C}" presName="Name56" presStyleLbl="parChTrans1D2" presStyleIdx="2" presStyleCnt="6"/>
      <dgm:spPr/>
      <dgm:t>
        <a:bodyPr/>
        <a:lstStyle/>
        <a:p>
          <a:endParaRPr lang="de-AT"/>
        </a:p>
      </dgm:t>
    </dgm:pt>
    <dgm:pt modelId="{9FA14B4B-BB1A-4909-9534-F10CEB1F6A13}" type="pres">
      <dgm:prSet presAssocID="{9DC8F035-73B8-4C73-9365-4287B0ECC0A9}" presName="text0" presStyleLbl="node1" presStyleIdx="3" presStyleCnt="7" custScaleX="218263" custScaleY="64893" custRadScaleRad="118109" custRadScaleInc="-34492">
        <dgm:presLayoutVars>
          <dgm:bulletEnabled val="1"/>
        </dgm:presLayoutVars>
      </dgm:prSet>
      <dgm:spPr/>
      <dgm:t>
        <a:bodyPr/>
        <a:lstStyle/>
        <a:p>
          <a:endParaRPr lang="de-AT"/>
        </a:p>
      </dgm:t>
    </dgm:pt>
    <dgm:pt modelId="{D5F5C725-820D-424F-A597-725100BBFAC6}" type="pres">
      <dgm:prSet presAssocID="{D5E51155-5F37-45D2-B7F3-07418F608A66}" presName="Name56" presStyleLbl="parChTrans1D2" presStyleIdx="3" presStyleCnt="6"/>
      <dgm:spPr/>
      <dgm:t>
        <a:bodyPr/>
        <a:lstStyle/>
        <a:p>
          <a:endParaRPr lang="de-AT"/>
        </a:p>
      </dgm:t>
    </dgm:pt>
    <dgm:pt modelId="{483F8EC9-59C9-4718-9E8C-710466CB3026}" type="pres">
      <dgm:prSet presAssocID="{220C8722-2804-4F3C-99F2-76F12B915142}" presName="text0" presStyleLbl="node1" presStyleIdx="4" presStyleCnt="7" custScaleX="289673" custScaleY="64893" custRadScaleRad="98163" custRadScaleInc="-3271">
        <dgm:presLayoutVars>
          <dgm:bulletEnabled val="1"/>
        </dgm:presLayoutVars>
      </dgm:prSet>
      <dgm:spPr/>
      <dgm:t>
        <a:bodyPr/>
        <a:lstStyle/>
        <a:p>
          <a:endParaRPr lang="de-AT"/>
        </a:p>
      </dgm:t>
    </dgm:pt>
    <dgm:pt modelId="{3F6B98E8-D350-47B1-896A-3333EE16DCAF}" type="pres">
      <dgm:prSet presAssocID="{60DF406A-2D70-463D-A601-B6A3221C5705}" presName="Name56" presStyleLbl="parChTrans1D2" presStyleIdx="4" presStyleCnt="6"/>
      <dgm:spPr/>
      <dgm:t>
        <a:bodyPr/>
        <a:lstStyle/>
        <a:p>
          <a:endParaRPr lang="de-AT"/>
        </a:p>
      </dgm:t>
    </dgm:pt>
    <dgm:pt modelId="{6A4C1C66-2998-42D0-981F-00767CFDCF0D}" type="pres">
      <dgm:prSet presAssocID="{D3BE3347-DD2A-4AD6-AC36-4E19878FDDB6}" presName="text0" presStyleLbl="node1" presStyleIdx="5" presStyleCnt="7" custScaleX="218263" custScaleY="64893" custRadScaleRad="122027" custRadScaleInc="34312">
        <dgm:presLayoutVars>
          <dgm:bulletEnabled val="1"/>
        </dgm:presLayoutVars>
      </dgm:prSet>
      <dgm:spPr/>
      <dgm:t>
        <a:bodyPr/>
        <a:lstStyle/>
        <a:p>
          <a:endParaRPr lang="de-AT"/>
        </a:p>
      </dgm:t>
    </dgm:pt>
    <dgm:pt modelId="{5BC49D73-B4C4-425C-AC50-B00EB6C42C42}" type="pres">
      <dgm:prSet presAssocID="{CAAD5811-1650-42E7-B9B5-61D11CD4D4CC}" presName="Name56" presStyleLbl="parChTrans1D2" presStyleIdx="5" presStyleCnt="6"/>
      <dgm:spPr/>
      <dgm:t>
        <a:bodyPr/>
        <a:lstStyle/>
        <a:p>
          <a:endParaRPr lang="de-AT"/>
        </a:p>
      </dgm:t>
    </dgm:pt>
    <dgm:pt modelId="{5FA7D04A-4943-4575-B490-6DF7C3115F1F}" type="pres">
      <dgm:prSet presAssocID="{101B2FB3-B80C-48BC-A74D-EE6EBF290C08}" presName="text0" presStyleLbl="node1" presStyleIdx="6" presStyleCnt="7" custScaleX="218263" custScaleY="64893" custRadScaleRad="116278" custRadScaleInc="1391">
        <dgm:presLayoutVars>
          <dgm:bulletEnabled val="1"/>
        </dgm:presLayoutVars>
      </dgm:prSet>
      <dgm:spPr/>
      <dgm:t>
        <a:bodyPr/>
        <a:lstStyle/>
        <a:p>
          <a:endParaRPr lang="de-AT"/>
        </a:p>
      </dgm:t>
    </dgm:pt>
  </dgm:ptLst>
  <dgm:cxnLst>
    <dgm:cxn modelId="{D70E0B5C-D6D0-4EB5-9358-9565D93D4906}" srcId="{7519C7AC-2E70-4C15-A558-90A0A091AE59}" destId="{D4C462AD-6F18-42A4-8D0F-CBB4F70BDBD0}" srcOrd="0" destOrd="0" parTransId="{5CF0AEC0-1237-4B26-8168-F5079A024987}" sibTransId="{3B6D82C9-0E9E-47BC-8575-428813077546}"/>
    <dgm:cxn modelId="{275CA87E-50E5-4598-BCF9-0117C2C3CA76}" srcId="{0DED74E3-0616-4CB3-A78F-D33A7229262F}" destId="{7519C7AC-2E70-4C15-A558-90A0A091AE59}" srcOrd="0" destOrd="0" parTransId="{A56CB0FA-BA18-422E-BC74-9B38B4ED2987}" sibTransId="{4C6A16D4-D54F-44AB-8818-572CF2429D6D}"/>
    <dgm:cxn modelId="{475CF2E2-4F37-42F6-B91B-4EE342557936}" type="presOf" srcId="{D4C462AD-6F18-42A4-8D0F-CBB4F70BDBD0}" destId="{CD190874-427B-42E6-8882-F7610910D0D7}" srcOrd="0" destOrd="0" presId="urn:microsoft.com/office/officeart/2008/layout/RadialCluster"/>
    <dgm:cxn modelId="{7A5B1067-941E-44B0-B6CC-4357916E16C1}" type="presOf" srcId="{E1E5BE6E-95FE-47E4-BADA-2CF9A359570C}" destId="{FF19C425-3D8A-4AE9-BDFF-C8F3D64A143C}" srcOrd="0" destOrd="0" presId="urn:microsoft.com/office/officeart/2008/layout/RadialCluster"/>
    <dgm:cxn modelId="{B37C8FA8-72A4-4036-A719-500A7E290088}" type="presOf" srcId="{2E3202D1-4058-4CD3-B8C9-277A7F8CA91F}" destId="{6A4D4CD3-7313-4971-8EB2-7F922F63B034}" srcOrd="0" destOrd="0" presId="urn:microsoft.com/office/officeart/2008/layout/RadialCluster"/>
    <dgm:cxn modelId="{88FB22AB-9B34-4252-A8C3-2D0E8A421373}" srcId="{7519C7AC-2E70-4C15-A558-90A0A091AE59}" destId="{9DC8F035-73B8-4C73-9365-4287B0ECC0A9}" srcOrd="2" destOrd="0" parTransId="{E1E5BE6E-95FE-47E4-BADA-2CF9A359570C}" sibTransId="{76B7DF53-2A8C-459C-B89C-F9EC2CDE8571}"/>
    <dgm:cxn modelId="{F6A64C48-E8A2-4EE2-B349-EB1277007B6F}" type="presOf" srcId="{0DED74E3-0616-4CB3-A78F-D33A7229262F}" destId="{BA167168-6D0D-4E52-9552-5C7CBE5792CD}" srcOrd="0" destOrd="0" presId="urn:microsoft.com/office/officeart/2008/layout/RadialCluster"/>
    <dgm:cxn modelId="{ECEE74BF-E4B8-497B-ACBF-A16B1D2743B6}" type="presOf" srcId="{CAAD5811-1650-42E7-B9B5-61D11CD4D4CC}" destId="{5BC49D73-B4C4-425C-AC50-B00EB6C42C42}" srcOrd="0" destOrd="0" presId="urn:microsoft.com/office/officeart/2008/layout/RadialCluster"/>
    <dgm:cxn modelId="{06C95B46-92CB-4D2B-84F2-AE9C6D8D68CD}" type="presOf" srcId="{101B2FB3-B80C-48BC-A74D-EE6EBF290C08}" destId="{5FA7D04A-4943-4575-B490-6DF7C3115F1F}" srcOrd="0" destOrd="0" presId="urn:microsoft.com/office/officeart/2008/layout/RadialCluster"/>
    <dgm:cxn modelId="{40EAF94F-FCBD-4297-B05A-C6C4A05776AE}" type="presOf" srcId="{D3BE3347-DD2A-4AD6-AC36-4E19878FDDB6}" destId="{6A4C1C66-2998-42D0-981F-00767CFDCF0D}" srcOrd="0" destOrd="0" presId="urn:microsoft.com/office/officeart/2008/layout/RadialCluster"/>
    <dgm:cxn modelId="{7ABB9829-230B-4E43-8755-57A394547DB6}" srcId="{7519C7AC-2E70-4C15-A558-90A0A091AE59}" destId="{101B2FB3-B80C-48BC-A74D-EE6EBF290C08}" srcOrd="5" destOrd="0" parTransId="{CAAD5811-1650-42E7-B9B5-61D11CD4D4CC}" sibTransId="{B3C29D4A-FD57-436B-B5C7-5C5A3D4DBA44}"/>
    <dgm:cxn modelId="{48204E7E-F9D9-4CAC-98B3-E975A61C0146}" srcId="{7519C7AC-2E70-4C15-A558-90A0A091AE59}" destId="{220C8722-2804-4F3C-99F2-76F12B915142}" srcOrd="3" destOrd="0" parTransId="{D5E51155-5F37-45D2-B7F3-07418F608A66}" sibTransId="{66C1A2D9-9BD0-4375-81F1-F6D46CAD5FF1}"/>
    <dgm:cxn modelId="{46320DB0-B32C-4C3B-B637-580F8FE79D69}" type="presOf" srcId="{7519C7AC-2E70-4C15-A558-90A0A091AE59}" destId="{9FD4EABE-99D4-48C2-A1F6-82DFF503AE86}" srcOrd="0" destOrd="0" presId="urn:microsoft.com/office/officeart/2008/layout/RadialCluster"/>
    <dgm:cxn modelId="{9EBB21C8-844E-4D54-A2DF-9EC968BE9B84}" type="presOf" srcId="{220C8722-2804-4F3C-99F2-76F12B915142}" destId="{483F8EC9-59C9-4718-9E8C-710466CB3026}" srcOrd="0" destOrd="0" presId="urn:microsoft.com/office/officeart/2008/layout/RadialCluster"/>
    <dgm:cxn modelId="{9B6F4A59-EF66-490F-A240-A94BCAD6805A}" type="presOf" srcId="{60DF406A-2D70-463D-A601-B6A3221C5705}" destId="{3F6B98E8-D350-47B1-896A-3333EE16DCAF}" srcOrd="0" destOrd="0" presId="urn:microsoft.com/office/officeart/2008/layout/RadialCluster"/>
    <dgm:cxn modelId="{6A5B2A9B-6A8B-4BE2-9416-699428C627AF}" srcId="{7519C7AC-2E70-4C15-A558-90A0A091AE59}" destId="{2E3202D1-4058-4CD3-B8C9-277A7F8CA91F}" srcOrd="1" destOrd="0" parTransId="{677526DA-789A-4DDC-AF81-BA3742420885}" sibTransId="{229EAC29-56B3-406C-86CC-E25602816DF8}"/>
    <dgm:cxn modelId="{2E7CBB2C-D85A-491D-A6C0-3DC31580A4E5}" type="presOf" srcId="{677526DA-789A-4DDC-AF81-BA3742420885}" destId="{45B07696-B843-4D39-BCC8-90AA0F6DEBBB}" srcOrd="0" destOrd="0" presId="urn:microsoft.com/office/officeart/2008/layout/RadialCluster"/>
    <dgm:cxn modelId="{05C24EB8-63C5-4100-9B96-F677E1E02EB3}" type="presOf" srcId="{D5E51155-5F37-45D2-B7F3-07418F608A66}" destId="{D5F5C725-820D-424F-A597-725100BBFAC6}" srcOrd="0" destOrd="0" presId="urn:microsoft.com/office/officeart/2008/layout/RadialCluster"/>
    <dgm:cxn modelId="{E48051A9-2318-4C0B-9104-AB0A342031AB}" srcId="{7519C7AC-2E70-4C15-A558-90A0A091AE59}" destId="{D3BE3347-DD2A-4AD6-AC36-4E19878FDDB6}" srcOrd="4" destOrd="0" parTransId="{60DF406A-2D70-463D-A601-B6A3221C5705}" sibTransId="{8F217D19-EE53-4F12-AA75-D2BB876AD893}"/>
    <dgm:cxn modelId="{B7987700-48FB-46AF-92CF-DBB62AE62A16}" type="presOf" srcId="{9DC8F035-73B8-4C73-9365-4287B0ECC0A9}" destId="{9FA14B4B-BB1A-4909-9534-F10CEB1F6A13}" srcOrd="0" destOrd="0" presId="urn:microsoft.com/office/officeart/2008/layout/RadialCluster"/>
    <dgm:cxn modelId="{D1D49E52-9CFD-420F-84CF-0213BBE9AD32}" type="presOf" srcId="{5CF0AEC0-1237-4B26-8168-F5079A024987}" destId="{040D4F6D-C013-498F-A9D4-23C79E3B9047}" srcOrd="0" destOrd="0" presId="urn:microsoft.com/office/officeart/2008/layout/RadialCluster"/>
    <dgm:cxn modelId="{3DD2BAD7-010C-4BF3-882F-DCE9CEEBE4CE}" type="presParOf" srcId="{BA167168-6D0D-4E52-9552-5C7CBE5792CD}" destId="{412C4AD1-4DBD-4EF6-A193-163C195C26A1}" srcOrd="0" destOrd="0" presId="urn:microsoft.com/office/officeart/2008/layout/RadialCluster"/>
    <dgm:cxn modelId="{55D4A104-2D75-46B5-865D-919EA457F77E}" type="presParOf" srcId="{412C4AD1-4DBD-4EF6-A193-163C195C26A1}" destId="{9FD4EABE-99D4-48C2-A1F6-82DFF503AE86}" srcOrd="0" destOrd="0" presId="urn:microsoft.com/office/officeart/2008/layout/RadialCluster"/>
    <dgm:cxn modelId="{102A0262-4166-4C38-8F9F-194CFC1C2BF9}" type="presParOf" srcId="{412C4AD1-4DBD-4EF6-A193-163C195C26A1}" destId="{040D4F6D-C013-498F-A9D4-23C79E3B9047}" srcOrd="1" destOrd="0" presId="urn:microsoft.com/office/officeart/2008/layout/RadialCluster"/>
    <dgm:cxn modelId="{A130991B-EF0B-458E-BCAC-14A47FE83478}" type="presParOf" srcId="{412C4AD1-4DBD-4EF6-A193-163C195C26A1}" destId="{CD190874-427B-42E6-8882-F7610910D0D7}" srcOrd="2" destOrd="0" presId="urn:microsoft.com/office/officeart/2008/layout/RadialCluster"/>
    <dgm:cxn modelId="{A57943E0-010E-41B8-8152-B55779231554}" type="presParOf" srcId="{412C4AD1-4DBD-4EF6-A193-163C195C26A1}" destId="{45B07696-B843-4D39-BCC8-90AA0F6DEBBB}" srcOrd="3" destOrd="0" presId="urn:microsoft.com/office/officeart/2008/layout/RadialCluster"/>
    <dgm:cxn modelId="{9B9B15E7-4250-45B1-846E-D4EA085936D8}" type="presParOf" srcId="{412C4AD1-4DBD-4EF6-A193-163C195C26A1}" destId="{6A4D4CD3-7313-4971-8EB2-7F922F63B034}" srcOrd="4" destOrd="0" presId="urn:microsoft.com/office/officeart/2008/layout/RadialCluster"/>
    <dgm:cxn modelId="{DF9EF91D-6E07-4E37-ABD1-58AA86C9E011}" type="presParOf" srcId="{412C4AD1-4DBD-4EF6-A193-163C195C26A1}" destId="{FF19C425-3D8A-4AE9-BDFF-C8F3D64A143C}" srcOrd="5" destOrd="0" presId="urn:microsoft.com/office/officeart/2008/layout/RadialCluster"/>
    <dgm:cxn modelId="{A11E2C8A-3DC2-4511-976B-A07ADC6DEC00}" type="presParOf" srcId="{412C4AD1-4DBD-4EF6-A193-163C195C26A1}" destId="{9FA14B4B-BB1A-4909-9534-F10CEB1F6A13}" srcOrd="6" destOrd="0" presId="urn:microsoft.com/office/officeart/2008/layout/RadialCluster"/>
    <dgm:cxn modelId="{A19CA124-3AEE-408F-9A03-57E3EAF2D4D9}" type="presParOf" srcId="{412C4AD1-4DBD-4EF6-A193-163C195C26A1}" destId="{D5F5C725-820D-424F-A597-725100BBFAC6}" srcOrd="7" destOrd="0" presId="urn:microsoft.com/office/officeart/2008/layout/RadialCluster"/>
    <dgm:cxn modelId="{8E00280B-F23C-4712-A351-A69E941BD11D}" type="presParOf" srcId="{412C4AD1-4DBD-4EF6-A193-163C195C26A1}" destId="{483F8EC9-59C9-4718-9E8C-710466CB3026}" srcOrd="8" destOrd="0" presId="urn:microsoft.com/office/officeart/2008/layout/RadialCluster"/>
    <dgm:cxn modelId="{7608C4A6-FCD7-4196-AFFC-9BC275789DB4}" type="presParOf" srcId="{412C4AD1-4DBD-4EF6-A193-163C195C26A1}" destId="{3F6B98E8-D350-47B1-896A-3333EE16DCAF}" srcOrd="9" destOrd="0" presId="urn:microsoft.com/office/officeart/2008/layout/RadialCluster"/>
    <dgm:cxn modelId="{53ECD808-120E-4347-832B-0B96675984DC}" type="presParOf" srcId="{412C4AD1-4DBD-4EF6-A193-163C195C26A1}" destId="{6A4C1C66-2998-42D0-981F-00767CFDCF0D}" srcOrd="10" destOrd="0" presId="urn:microsoft.com/office/officeart/2008/layout/RadialCluster"/>
    <dgm:cxn modelId="{ABDB872C-56AC-45E6-9F5B-AF1E7A36A77F}" type="presParOf" srcId="{412C4AD1-4DBD-4EF6-A193-163C195C26A1}" destId="{5BC49D73-B4C4-425C-AC50-B00EB6C42C42}" srcOrd="11" destOrd="0" presId="urn:microsoft.com/office/officeart/2008/layout/RadialCluster"/>
    <dgm:cxn modelId="{E53850A1-23BC-4E7A-87E4-BBC71BD70838}" type="presParOf" srcId="{412C4AD1-4DBD-4EF6-A193-163C195C26A1}" destId="{5FA7D04A-4943-4575-B490-6DF7C3115F1F}"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EAF28-A86C-486E-943B-8CE3B723D776}" type="doc">
      <dgm:prSet loTypeId="urn:microsoft.com/office/officeart/2005/8/layout/venn1" loCatId="relationship" qsTypeId="urn:microsoft.com/office/officeart/2005/8/quickstyle/simple5" qsCatId="simple" csTypeId="urn:microsoft.com/office/officeart/2005/8/colors/colorful5" csCatId="colorful" phldr="1"/>
      <dgm:spPr/>
    </dgm:pt>
    <dgm:pt modelId="{90BE8300-116B-41D3-B2C0-C3413BB6519C}">
      <dgm:prSet phldrT="[Text]" custT="1"/>
      <dgm:spPr/>
      <dgm:t>
        <a:bodyPr/>
        <a:lstStyle/>
        <a:p>
          <a:r>
            <a:rPr lang="de-AT" sz="3000" dirty="0" smtClean="0"/>
            <a:t>Wie wir mit-einander arbeiten</a:t>
          </a:r>
          <a:endParaRPr lang="de-AT" sz="3000" dirty="0"/>
        </a:p>
      </dgm:t>
    </dgm:pt>
    <dgm:pt modelId="{2A208552-8936-4B6D-B63E-870136092DBE}" type="parTrans" cxnId="{05600A4E-B1AA-4F0F-85C3-A5F832ECFA6B}">
      <dgm:prSet/>
      <dgm:spPr/>
      <dgm:t>
        <a:bodyPr/>
        <a:lstStyle/>
        <a:p>
          <a:endParaRPr lang="de-AT"/>
        </a:p>
      </dgm:t>
    </dgm:pt>
    <dgm:pt modelId="{005D28B1-2872-48F4-9BB4-2F9D36170ED8}" type="sibTrans" cxnId="{05600A4E-B1AA-4F0F-85C3-A5F832ECFA6B}">
      <dgm:prSet/>
      <dgm:spPr/>
      <dgm:t>
        <a:bodyPr/>
        <a:lstStyle/>
        <a:p>
          <a:endParaRPr lang="de-AT"/>
        </a:p>
      </dgm:t>
    </dgm:pt>
    <dgm:pt modelId="{25D3315F-2923-460B-8E58-EE54185F3418}">
      <dgm:prSet phldrT="[Text]"/>
      <dgm:spPr/>
      <dgm:t>
        <a:bodyPr/>
        <a:lstStyle/>
        <a:p>
          <a:r>
            <a:rPr lang="de-AT" dirty="0" smtClean="0"/>
            <a:t>Wie wir mit Schüler/innen arbeiten</a:t>
          </a:r>
          <a:endParaRPr lang="de-AT" dirty="0"/>
        </a:p>
      </dgm:t>
    </dgm:pt>
    <dgm:pt modelId="{474BCAED-B119-4BCF-B2E8-2FAA71169ECB}" type="parTrans" cxnId="{AC747367-12FF-44BF-91B4-C9C7DCD43FDB}">
      <dgm:prSet/>
      <dgm:spPr/>
      <dgm:t>
        <a:bodyPr/>
        <a:lstStyle/>
        <a:p>
          <a:endParaRPr lang="de-AT"/>
        </a:p>
      </dgm:t>
    </dgm:pt>
    <dgm:pt modelId="{FCA61C04-1FAE-4503-9BC4-B6394DDEBCB7}" type="sibTrans" cxnId="{AC747367-12FF-44BF-91B4-C9C7DCD43FDB}">
      <dgm:prSet/>
      <dgm:spPr/>
      <dgm:t>
        <a:bodyPr/>
        <a:lstStyle/>
        <a:p>
          <a:endParaRPr lang="de-AT"/>
        </a:p>
      </dgm:t>
    </dgm:pt>
    <dgm:pt modelId="{459966E0-1273-438D-9078-6DD1A118448D}">
      <dgm:prSet phldrT="[Text]"/>
      <dgm:spPr/>
      <dgm:t>
        <a:bodyPr/>
        <a:lstStyle/>
        <a:p>
          <a:r>
            <a:rPr lang="de-AT" dirty="0" smtClean="0"/>
            <a:t>Wie wir Probleme lösen</a:t>
          </a:r>
          <a:endParaRPr lang="de-AT" dirty="0"/>
        </a:p>
      </dgm:t>
    </dgm:pt>
    <dgm:pt modelId="{EAE8470A-E335-45DA-ADCE-FDFA129AA932}" type="parTrans" cxnId="{B4E3A326-058C-4CE3-A97D-88787BFEF0BD}">
      <dgm:prSet/>
      <dgm:spPr/>
      <dgm:t>
        <a:bodyPr/>
        <a:lstStyle/>
        <a:p>
          <a:endParaRPr lang="de-AT"/>
        </a:p>
      </dgm:t>
    </dgm:pt>
    <dgm:pt modelId="{DA0C6578-04AA-44BD-89DB-CB843D82D76D}" type="sibTrans" cxnId="{B4E3A326-058C-4CE3-A97D-88787BFEF0BD}">
      <dgm:prSet/>
      <dgm:spPr/>
      <dgm:t>
        <a:bodyPr/>
        <a:lstStyle/>
        <a:p>
          <a:endParaRPr lang="de-AT"/>
        </a:p>
      </dgm:t>
    </dgm:pt>
    <dgm:pt modelId="{A53D77E4-3337-4855-8CF8-DE3D429D429D}" type="pres">
      <dgm:prSet presAssocID="{6CDEAF28-A86C-486E-943B-8CE3B723D776}" presName="compositeShape" presStyleCnt="0">
        <dgm:presLayoutVars>
          <dgm:chMax val="7"/>
          <dgm:dir/>
          <dgm:resizeHandles val="exact"/>
        </dgm:presLayoutVars>
      </dgm:prSet>
      <dgm:spPr/>
    </dgm:pt>
    <dgm:pt modelId="{21BB8067-8225-4BB8-AF65-B9F4B01781D8}" type="pres">
      <dgm:prSet presAssocID="{90BE8300-116B-41D3-B2C0-C3413BB6519C}" presName="circ1" presStyleLbl="vennNode1" presStyleIdx="0" presStyleCnt="3"/>
      <dgm:spPr/>
      <dgm:t>
        <a:bodyPr/>
        <a:lstStyle/>
        <a:p>
          <a:endParaRPr lang="de-AT"/>
        </a:p>
      </dgm:t>
    </dgm:pt>
    <dgm:pt modelId="{D1970198-22A9-4B48-9EBC-5BF57F82441C}" type="pres">
      <dgm:prSet presAssocID="{90BE8300-116B-41D3-B2C0-C3413BB6519C}" presName="circ1Tx" presStyleLbl="revTx" presStyleIdx="0" presStyleCnt="0">
        <dgm:presLayoutVars>
          <dgm:chMax val="0"/>
          <dgm:chPref val="0"/>
          <dgm:bulletEnabled val="1"/>
        </dgm:presLayoutVars>
      </dgm:prSet>
      <dgm:spPr/>
      <dgm:t>
        <a:bodyPr/>
        <a:lstStyle/>
        <a:p>
          <a:endParaRPr lang="de-AT"/>
        </a:p>
      </dgm:t>
    </dgm:pt>
    <dgm:pt modelId="{8A740D4E-06DB-4B73-AF47-179C236E2023}" type="pres">
      <dgm:prSet presAssocID="{25D3315F-2923-460B-8E58-EE54185F3418}" presName="circ2" presStyleLbl="vennNode1" presStyleIdx="1" presStyleCnt="3" custLinFactNeighborX="3449" custLinFactNeighborY="97"/>
      <dgm:spPr/>
      <dgm:t>
        <a:bodyPr/>
        <a:lstStyle/>
        <a:p>
          <a:endParaRPr lang="de-AT"/>
        </a:p>
      </dgm:t>
    </dgm:pt>
    <dgm:pt modelId="{04BC0DFB-21CA-4CEF-B8E3-8DCD0D61BEFD}" type="pres">
      <dgm:prSet presAssocID="{25D3315F-2923-460B-8E58-EE54185F3418}" presName="circ2Tx" presStyleLbl="revTx" presStyleIdx="0" presStyleCnt="0">
        <dgm:presLayoutVars>
          <dgm:chMax val="0"/>
          <dgm:chPref val="0"/>
          <dgm:bulletEnabled val="1"/>
        </dgm:presLayoutVars>
      </dgm:prSet>
      <dgm:spPr/>
      <dgm:t>
        <a:bodyPr/>
        <a:lstStyle/>
        <a:p>
          <a:endParaRPr lang="de-AT"/>
        </a:p>
      </dgm:t>
    </dgm:pt>
    <dgm:pt modelId="{ED1A8EFD-899D-4E82-AE83-5D4AE6838D9E}" type="pres">
      <dgm:prSet presAssocID="{459966E0-1273-438D-9078-6DD1A118448D}" presName="circ3" presStyleLbl="vennNode1" presStyleIdx="2" presStyleCnt="3"/>
      <dgm:spPr/>
      <dgm:t>
        <a:bodyPr/>
        <a:lstStyle/>
        <a:p>
          <a:endParaRPr lang="de-AT"/>
        </a:p>
      </dgm:t>
    </dgm:pt>
    <dgm:pt modelId="{D260C394-5B7F-4974-B659-29714E4D7BF9}" type="pres">
      <dgm:prSet presAssocID="{459966E0-1273-438D-9078-6DD1A118448D}" presName="circ3Tx" presStyleLbl="revTx" presStyleIdx="0" presStyleCnt="0">
        <dgm:presLayoutVars>
          <dgm:chMax val="0"/>
          <dgm:chPref val="0"/>
          <dgm:bulletEnabled val="1"/>
        </dgm:presLayoutVars>
      </dgm:prSet>
      <dgm:spPr/>
      <dgm:t>
        <a:bodyPr/>
        <a:lstStyle/>
        <a:p>
          <a:endParaRPr lang="de-AT"/>
        </a:p>
      </dgm:t>
    </dgm:pt>
  </dgm:ptLst>
  <dgm:cxnLst>
    <dgm:cxn modelId="{4EC9D83F-57DE-4800-9073-857C98647EC4}" type="presOf" srcId="{459966E0-1273-438D-9078-6DD1A118448D}" destId="{ED1A8EFD-899D-4E82-AE83-5D4AE6838D9E}" srcOrd="0" destOrd="0" presId="urn:microsoft.com/office/officeart/2005/8/layout/venn1"/>
    <dgm:cxn modelId="{B4E3A326-058C-4CE3-A97D-88787BFEF0BD}" srcId="{6CDEAF28-A86C-486E-943B-8CE3B723D776}" destId="{459966E0-1273-438D-9078-6DD1A118448D}" srcOrd="2" destOrd="0" parTransId="{EAE8470A-E335-45DA-ADCE-FDFA129AA932}" sibTransId="{DA0C6578-04AA-44BD-89DB-CB843D82D76D}"/>
    <dgm:cxn modelId="{661B43E7-19EA-43A8-873E-B8BD85928B73}" type="presOf" srcId="{6CDEAF28-A86C-486E-943B-8CE3B723D776}" destId="{A53D77E4-3337-4855-8CF8-DE3D429D429D}" srcOrd="0" destOrd="0" presId="urn:microsoft.com/office/officeart/2005/8/layout/venn1"/>
    <dgm:cxn modelId="{D5F32315-C869-4D5D-A1E0-E79F2D9CB967}" type="presOf" srcId="{90BE8300-116B-41D3-B2C0-C3413BB6519C}" destId="{D1970198-22A9-4B48-9EBC-5BF57F82441C}" srcOrd="1" destOrd="0" presId="urn:microsoft.com/office/officeart/2005/8/layout/venn1"/>
    <dgm:cxn modelId="{05600A4E-B1AA-4F0F-85C3-A5F832ECFA6B}" srcId="{6CDEAF28-A86C-486E-943B-8CE3B723D776}" destId="{90BE8300-116B-41D3-B2C0-C3413BB6519C}" srcOrd="0" destOrd="0" parTransId="{2A208552-8936-4B6D-B63E-870136092DBE}" sibTransId="{005D28B1-2872-48F4-9BB4-2F9D36170ED8}"/>
    <dgm:cxn modelId="{59E65B0A-386B-45A1-8EC3-FD7E85B821EA}" type="presOf" srcId="{459966E0-1273-438D-9078-6DD1A118448D}" destId="{D260C394-5B7F-4974-B659-29714E4D7BF9}" srcOrd="1" destOrd="0" presId="urn:microsoft.com/office/officeart/2005/8/layout/venn1"/>
    <dgm:cxn modelId="{AC747367-12FF-44BF-91B4-C9C7DCD43FDB}" srcId="{6CDEAF28-A86C-486E-943B-8CE3B723D776}" destId="{25D3315F-2923-460B-8E58-EE54185F3418}" srcOrd="1" destOrd="0" parTransId="{474BCAED-B119-4BCF-B2E8-2FAA71169ECB}" sibTransId="{FCA61C04-1FAE-4503-9BC4-B6394DDEBCB7}"/>
    <dgm:cxn modelId="{1E5A69BD-6DD0-49FA-AA35-B1BA534F4213}" type="presOf" srcId="{25D3315F-2923-460B-8E58-EE54185F3418}" destId="{04BC0DFB-21CA-4CEF-B8E3-8DCD0D61BEFD}" srcOrd="1" destOrd="0" presId="urn:microsoft.com/office/officeart/2005/8/layout/venn1"/>
    <dgm:cxn modelId="{8E7CD307-2D53-44FA-AAA4-7A2A64DF617D}" type="presOf" srcId="{90BE8300-116B-41D3-B2C0-C3413BB6519C}" destId="{21BB8067-8225-4BB8-AF65-B9F4B01781D8}" srcOrd="0" destOrd="0" presId="urn:microsoft.com/office/officeart/2005/8/layout/venn1"/>
    <dgm:cxn modelId="{0AB99336-267E-4A19-BE7C-7E29D284FB21}" type="presOf" srcId="{25D3315F-2923-460B-8E58-EE54185F3418}" destId="{8A740D4E-06DB-4B73-AF47-179C236E2023}" srcOrd="0" destOrd="0" presId="urn:microsoft.com/office/officeart/2005/8/layout/venn1"/>
    <dgm:cxn modelId="{BB6DDEFC-2BBA-4557-BD2B-54C4CE044145}" type="presParOf" srcId="{A53D77E4-3337-4855-8CF8-DE3D429D429D}" destId="{21BB8067-8225-4BB8-AF65-B9F4B01781D8}" srcOrd="0" destOrd="0" presId="urn:microsoft.com/office/officeart/2005/8/layout/venn1"/>
    <dgm:cxn modelId="{7E781108-29D5-4AA1-AA0C-E9CEBC5E82DE}" type="presParOf" srcId="{A53D77E4-3337-4855-8CF8-DE3D429D429D}" destId="{D1970198-22A9-4B48-9EBC-5BF57F82441C}" srcOrd="1" destOrd="0" presId="urn:microsoft.com/office/officeart/2005/8/layout/venn1"/>
    <dgm:cxn modelId="{6D58CE58-0EA9-4194-B923-23F323A3333C}" type="presParOf" srcId="{A53D77E4-3337-4855-8CF8-DE3D429D429D}" destId="{8A740D4E-06DB-4B73-AF47-179C236E2023}" srcOrd="2" destOrd="0" presId="urn:microsoft.com/office/officeart/2005/8/layout/venn1"/>
    <dgm:cxn modelId="{90B68C3C-B09D-47D3-BF9F-18FB3379B157}" type="presParOf" srcId="{A53D77E4-3337-4855-8CF8-DE3D429D429D}" destId="{04BC0DFB-21CA-4CEF-B8E3-8DCD0D61BEFD}" srcOrd="3" destOrd="0" presId="urn:microsoft.com/office/officeart/2005/8/layout/venn1"/>
    <dgm:cxn modelId="{BF0F33F1-FE6F-48E3-AE37-B4E05772132D}" type="presParOf" srcId="{A53D77E4-3337-4855-8CF8-DE3D429D429D}" destId="{ED1A8EFD-899D-4E82-AE83-5D4AE6838D9E}" srcOrd="4" destOrd="0" presId="urn:microsoft.com/office/officeart/2005/8/layout/venn1"/>
    <dgm:cxn modelId="{3086463B-A48C-4A78-BB4F-09C46C77EC45}" type="presParOf" srcId="{A53D77E4-3337-4855-8CF8-DE3D429D429D}" destId="{D260C394-5B7F-4974-B659-29714E4D7BF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DEAF28-A86C-486E-943B-8CE3B723D776}" type="doc">
      <dgm:prSet loTypeId="urn:microsoft.com/office/officeart/2005/8/layout/venn1" loCatId="relationship" qsTypeId="urn:microsoft.com/office/officeart/2005/8/quickstyle/simple5" qsCatId="simple" csTypeId="urn:microsoft.com/office/officeart/2005/8/colors/colorful5" csCatId="colorful" phldr="1"/>
      <dgm:spPr/>
    </dgm:pt>
    <dgm:pt modelId="{90BE8300-116B-41D3-B2C0-C3413BB6519C}">
      <dgm:prSet phldrT="[Text]" custT="1"/>
      <dgm:spPr/>
      <dgm:t>
        <a:bodyPr/>
        <a:lstStyle/>
        <a:p>
          <a:r>
            <a:rPr lang="de-AT" sz="3000" dirty="0" smtClean="0"/>
            <a:t>Wie wir mit-einander arbeiten</a:t>
          </a:r>
          <a:endParaRPr lang="de-AT" sz="3000" dirty="0"/>
        </a:p>
      </dgm:t>
    </dgm:pt>
    <dgm:pt modelId="{2A208552-8936-4B6D-B63E-870136092DBE}" type="parTrans" cxnId="{05600A4E-B1AA-4F0F-85C3-A5F832ECFA6B}">
      <dgm:prSet/>
      <dgm:spPr/>
      <dgm:t>
        <a:bodyPr/>
        <a:lstStyle/>
        <a:p>
          <a:endParaRPr lang="de-AT"/>
        </a:p>
      </dgm:t>
    </dgm:pt>
    <dgm:pt modelId="{005D28B1-2872-48F4-9BB4-2F9D36170ED8}" type="sibTrans" cxnId="{05600A4E-B1AA-4F0F-85C3-A5F832ECFA6B}">
      <dgm:prSet/>
      <dgm:spPr/>
      <dgm:t>
        <a:bodyPr/>
        <a:lstStyle/>
        <a:p>
          <a:endParaRPr lang="de-AT"/>
        </a:p>
      </dgm:t>
    </dgm:pt>
    <dgm:pt modelId="{25D3315F-2923-460B-8E58-EE54185F3418}">
      <dgm:prSet phldrT="[Text]" custT="1"/>
      <dgm:spPr/>
      <dgm:t>
        <a:bodyPr/>
        <a:lstStyle/>
        <a:p>
          <a:pPr marL="0" indent="0" algn="ctr">
            <a:tabLst>
              <a:tab pos="1703388" algn="l"/>
            </a:tabLst>
          </a:pPr>
          <a:endParaRPr lang="de-AT" sz="3500" b="1" dirty="0"/>
        </a:p>
      </dgm:t>
    </dgm:pt>
    <dgm:pt modelId="{474BCAED-B119-4BCF-B2E8-2FAA71169ECB}" type="parTrans" cxnId="{AC747367-12FF-44BF-91B4-C9C7DCD43FDB}">
      <dgm:prSet/>
      <dgm:spPr/>
      <dgm:t>
        <a:bodyPr/>
        <a:lstStyle/>
        <a:p>
          <a:endParaRPr lang="de-AT"/>
        </a:p>
      </dgm:t>
    </dgm:pt>
    <dgm:pt modelId="{FCA61C04-1FAE-4503-9BC4-B6394DDEBCB7}" type="sibTrans" cxnId="{AC747367-12FF-44BF-91B4-C9C7DCD43FDB}">
      <dgm:prSet/>
      <dgm:spPr/>
      <dgm:t>
        <a:bodyPr/>
        <a:lstStyle/>
        <a:p>
          <a:endParaRPr lang="de-AT"/>
        </a:p>
      </dgm:t>
    </dgm:pt>
    <dgm:pt modelId="{459966E0-1273-438D-9078-6DD1A118448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AT" sz="3000" dirty="0" smtClean="0"/>
            <a:t>Wie wir </a:t>
          </a:r>
          <a:r>
            <a:rPr lang="de-AT" sz="3000" dirty="0" smtClean="0"/>
            <a:t>Probleme lösen</a:t>
          </a:r>
        </a:p>
        <a:p>
          <a:pPr defTabSz="1600200">
            <a:lnSpc>
              <a:spcPct val="90000"/>
            </a:lnSpc>
            <a:spcBef>
              <a:spcPct val="0"/>
            </a:spcBef>
            <a:spcAft>
              <a:spcPct val="35000"/>
            </a:spcAft>
          </a:pPr>
          <a:endParaRPr lang="de-AT" sz="3600" dirty="0"/>
        </a:p>
      </dgm:t>
    </dgm:pt>
    <dgm:pt modelId="{EAE8470A-E335-45DA-ADCE-FDFA129AA932}" type="parTrans" cxnId="{B4E3A326-058C-4CE3-A97D-88787BFEF0BD}">
      <dgm:prSet/>
      <dgm:spPr/>
      <dgm:t>
        <a:bodyPr/>
        <a:lstStyle/>
        <a:p>
          <a:endParaRPr lang="de-AT"/>
        </a:p>
      </dgm:t>
    </dgm:pt>
    <dgm:pt modelId="{DA0C6578-04AA-44BD-89DB-CB843D82D76D}" type="sibTrans" cxnId="{B4E3A326-058C-4CE3-A97D-88787BFEF0BD}">
      <dgm:prSet/>
      <dgm:spPr/>
      <dgm:t>
        <a:bodyPr/>
        <a:lstStyle/>
        <a:p>
          <a:endParaRPr lang="de-AT"/>
        </a:p>
      </dgm:t>
    </dgm:pt>
    <dgm:pt modelId="{A53D77E4-3337-4855-8CF8-DE3D429D429D}" type="pres">
      <dgm:prSet presAssocID="{6CDEAF28-A86C-486E-943B-8CE3B723D776}" presName="compositeShape" presStyleCnt="0">
        <dgm:presLayoutVars>
          <dgm:chMax val="7"/>
          <dgm:dir/>
          <dgm:resizeHandles val="exact"/>
        </dgm:presLayoutVars>
      </dgm:prSet>
      <dgm:spPr/>
    </dgm:pt>
    <dgm:pt modelId="{21BB8067-8225-4BB8-AF65-B9F4B01781D8}" type="pres">
      <dgm:prSet presAssocID="{90BE8300-116B-41D3-B2C0-C3413BB6519C}" presName="circ1" presStyleLbl="vennNode1" presStyleIdx="0" presStyleCnt="3" custLinFactNeighborX="366" custLinFactNeighborY="-3285"/>
      <dgm:spPr/>
      <dgm:t>
        <a:bodyPr/>
        <a:lstStyle/>
        <a:p>
          <a:endParaRPr lang="de-AT"/>
        </a:p>
      </dgm:t>
    </dgm:pt>
    <dgm:pt modelId="{D1970198-22A9-4B48-9EBC-5BF57F82441C}" type="pres">
      <dgm:prSet presAssocID="{90BE8300-116B-41D3-B2C0-C3413BB6519C}" presName="circ1Tx" presStyleLbl="revTx" presStyleIdx="0" presStyleCnt="0">
        <dgm:presLayoutVars>
          <dgm:chMax val="0"/>
          <dgm:chPref val="0"/>
          <dgm:bulletEnabled val="1"/>
        </dgm:presLayoutVars>
      </dgm:prSet>
      <dgm:spPr/>
      <dgm:t>
        <a:bodyPr/>
        <a:lstStyle/>
        <a:p>
          <a:endParaRPr lang="de-AT"/>
        </a:p>
      </dgm:t>
    </dgm:pt>
    <dgm:pt modelId="{8A740D4E-06DB-4B73-AF47-179C236E2023}" type="pres">
      <dgm:prSet presAssocID="{25D3315F-2923-460B-8E58-EE54185F3418}" presName="circ2" presStyleLbl="vennNode1" presStyleIdx="1" presStyleCnt="3" custLinFactNeighborX="52394" custLinFactNeighborY="-1759"/>
      <dgm:spPr/>
      <dgm:t>
        <a:bodyPr/>
        <a:lstStyle/>
        <a:p>
          <a:endParaRPr lang="de-AT"/>
        </a:p>
      </dgm:t>
    </dgm:pt>
    <dgm:pt modelId="{04BC0DFB-21CA-4CEF-B8E3-8DCD0D61BEFD}" type="pres">
      <dgm:prSet presAssocID="{25D3315F-2923-460B-8E58-EE54185F3418}" presName="circ2Tx" presStyleLbl="revTx" presStyleIdx="0" presStyleCnt="0">
        <dgm:presLayoutVars>
          <dgm:chMax val="0"/>
          <dgm:chPref val="0"/>
          <dgm:bulletEnabled val="1"/>
        </dgm:presLayoutVars>
      </dgm:prSet>
      <dgm:spPr/>
      <dgm:t>
        <a:bodyPr/>
        <a:lstStyle/>
        <a:p>
          <a:endParaRPr lang="de-AT"/>
        </a:p>
      </dgm:t>
    </dgm:pt>
    <dgm:pt modelId="{ED1A8EFD-899D-4E82-AE83-5D4AE6838D9E}" type="pres">
      <dgm:prSet presAssocID="{459966E0-1273-438D-9078-6DD1A118448D}" presName="circ3" presStyleLbl="vennNode1" presStyleIdx="2" presStyleCnt="3"/>
      <dgm:spPr/>
      <dgm:t>
        <a:bodyPr/>
        <a:lstStyle/>
        <a:p>
          <a:endParaRPr lang="de-AT"/>
        </a:p>
      </dgm:t>
    </dgm:pt>
    <dgm:pt modelId="{D260C394-5B7F-4974-B659-29714E4D7BF9}" type="pres">
      <dgm:prSet presAssocID="{459966E0-1273-438D-9078-6DD1A118448D}" presName="circ3Tx" presStyleLbl="revTx" presStyleIdx="0" presStyleCnt="0">
        <dgm:presLayoutVars>
          <dgm:chMax val="0"/>
          <dgm:chPref val="0"/>
          <dgm:bulletEnabled val="1"/>
        </dgm:presLayoutVars>
      </dgm:prSet>
      <dgm:spPr/>
      <dgm:t>
        <a:bodyPr/>
        <a:lstStyle/>
        <a:p>
          <a:endParaRPr lang="de-AT"/>
        </a:p>
      </dgm:t>
    </dgm:pt>
  </dgm:ptLst>
  <dgm:cxnLst>
    <dgm:cxn modelId="{FA15FD3C-0878-4F70-B27C-EB61330335FA}" type="presOf" srcId="{459966E0-1273-438D-9078-6DD1A118448D}" destId="{ED1A8EFD-899D-4E82-AE83-5D4AE6838D9E}" srcOrd="0" destOrd="0" presId="urn:microsoft.com/office/officeart/2005/8/layout/venn1"/>
    <dgm:cxn modelId="{6C159334-0824-429E-971A-79D1831241E2}" type="presOf" srcId="{90BE8300-116B-41D3-B2C0-C3413BB6519C}" destId="{D1970198-22A9-4B48-9EBC-5BF57F82441C}" srcOrd="1" destOrd="0" presId="urn:microsoft.com/office/officeart/2005/8/layout/venn1"/>
    <dgm:cxn modelId="{05600A4E-B1AA-4F0F-85C3-A5F832ECFA6B}" srcId="{6CDEAF28-A86C-486E-943B-8CE3B723D776}" destId="{90BE8300-116B-41D3-B2C0-C3413BB6519C}" srcOrd="0" destOrd="0" parTransId="{2A208552-8936-4B6D-B63E-870136092DBE}" sibTransId="{005D28B1-2872-48F4-9BB4-2F9D36170ED8}"/>
    <dgm:cxn modelId="{F0CA03BD-D82D-46BE-80A6-6C8C37D35C95}" type="presOf" srcId="{25D3315F-2923-460B-8E58-EE54185F3418}" destId="{8A740D4E-06DB-4B73-AF47-179C236E2023}" srcOrd="0" destOrd="0" presId="urn:microsoft.com/office/officeart/2005/8/layout/venn1"/>
    <dgm:cxn modelId="{E8F05896-58D4-4A52-A829-6CF5946ACDB7}" type="presOf" srcId="{90BE8300-116B-41D3-B2C0-C3413BB6519C}" destId="{21BB8067-8225-4BB8-AF65-B9F4B01781D8}" srcOrd="0" destOrd="0" presId="urn:microsoft.com/office/officeart/2005/8/layout/venn1"/>
    <dgm:cxn modelId="{DBF35198-74B7-426B-BD90-F2458D2E2808}" type="presOf" srcId="{25D3315F-2923-460B-8E58-EE54185F3418}" destId="{04BC0DFB-21CA-4CEF-B8E3-8DCD0D61BEFD}" srcOrd="1" destOrd="0" presId="urn:microsoft.com/office/officeart/2005/8/layout/venn1"/>
    <dgm:cxn modelId="{D2379574-410C-445E-AFDC-4324F40C4720}" type="presOf" srcId="{459966E0-1273-438D-9078-6DD1A118448D}" destId="{D260C394-5B7F-4974-B659-29714E4D7BF9}" srcOrd="1" destOrd="0" presId="urn:microsoft.com/office/officeart/2005/8/layout/venn1"/>
    <dgm:cxn modelId="{AC747367-12FF-44BF-91B4-C9C7DCD43FDB}" srcId="{6CDEAF28-A86C-486E-943B-8CE3B723D776}" destId="{25D3315F-2923-460B-8E58-EE54185F3418}" srcOrd="1" destOrd="0" parTransId="{474BCAED-B119-4BCF-B2E8-2FAA71169ECB}" sibTransId="{FCA61C04-1FAE-4503-9BC4-B6394DDEBCB7}"/>
    <dgm:cxn modelId="{EE0ADC12-25DA-468A-B488-61FAC7B707F5}" type="presOf" srcId="{6CDEAF28-A86C-486E-943B-8CE3B723D776}" destId="{A53D77E4-3337-4855-8CF8-DE3D429D429D}" srcOrd="0" destOrd="0" presId="urn:microsoft.com/office/officeart/2005/8/layout/venn1"/>
    <dgm:cxn modelId="{B4E3A326-058C-4CE3-A97D-88787BFEF0BD}" srcId="{6CDEAF28-A86C-486E-943B-8CE3B723D776}" destId="{459966E0-1273-438D-9078-6DD1A118448D}" srcOrd="2" destOrd="0" parTransId="{EAE8470A-E335-45DA-ADCE-FDFA129AA932}" sibTransId="{DA0C6578-04AA-44BD-89DB-CB843D82D76D}"/>
    <dgm:cxn modelId="{8222FB48-F4A7-45A2-A7DB-D07D207E22D6}" type="presParOf" srcId="{A53D77E4-3337-4855-8CF8-DE3D429D429D}" destId="{21BB8067-8225-4BB8-AF65-B9F4B01781D8}" srcOrd="0" destOrd="0" presId="urn:microsoft.com/office/officeart/2005/8/layout/venn1"/>
    <dgm:cxn modelId="{506BB036-7820-4DED-AD05-B54FD7A3F1F9}" type="presParOf" srcId="{A53D77E4-3337-4855-8CF8-DE3D429D429D}" destId="{D1970198-22A9-4B48-9EBC-5BF57F82441C}" srcOrd="1" destOrd="0" presId="urn:microsoft.com/office/officeart/2005/8/layout/venn1"/>
    <dgm:cxn modelId="{78AFA6C1-AFD8-40B9-BF15-8815055E4E68}" type="presParOf" srcId="{A53D77E4-3337-4855-8CF8-DE3D429D429D}" destId="{8A740D4E-06DB-4B73-AF47-179C236E2023}" srcOrd="2" destOrd="0" presId="urn:microsoft.com/office/officeart/2005/8/layout/venn1"/>
    <dgm:cxn modelId="{E0211A82-DAC6-4F2A-B66F-36BFFB6AA68B}" type="presParOf" srcId="{A53D77E4-3337-4855-8CF8-DE3D429D429D}" destId="{04BC0DFB-21CA-4CEF-B8E3-8DCD0D61BEFD}" srcOrd="3" destOrd="0" presId="urn:microsoft.com/office/officeart/2005/8/layout/venn1"/>
    <dgm:cxn modelId="{7DE38E72-F050-41FB-B632-05EF1AEC9240}" type="presParOf" srcId="{A53D77E4-3337-4855-8CF8-DE3D429D429D}" destId="{ED1A8EFD-899D-4E82-AE83-5D4AE6838D9E}" srcOrd="4" destOrd="0" presId="urn:microsoft.com/office/officeart/2005/8/layout/venn1"/>
    <dgm:cxn modelId="{63D77ECC-CFB2-411F-B419-26F097AEC11B}" type="presParOf" srcId="{A53D77E4-3337-4855-8CF8-DE3D429D429D}" destId="{D260C394-5B7F-4974-B659-29714E4D7BF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096D0-75FB-4712-95F8-7B87967F3F21}" type="doc">
      <dgm:prSet loTypeId="urn:microsoft.com/office/officeart/2009/3/layout/OpposingIdeas" loCatId="relationship" qsTypeId="urn:microsoft.com/office/officeart/2005/8/quickstyle/3d9" qsCatId="3D" csTypeId="urn:microsoft.com/office/officeart/2005/8/colors/colorful3" csCatId="colorful" phldr="1"/>
      <dgm:spPr/>
      <dgm:t>
        <a:bodyPr/>
        <a:lstStyle/>
        <a:p>
          <a:endParaRPr lang="de-AT"/>
        </a:p>
      </dgm:t>
    </dgm:pt>
    <dgm:pt modelId="{872D1C62-DCE8-4C3E-89F1-4194CF555C44}">
      <dgm:prSet phldrT="[Text]" custT="1"/>
      <dgm:spPr/>
      <dgm:t>
        <a:bodyPr/>
        <a:lstStyle/>
        <a:p>
          <a:pPr algn="ctr"/>
          <a:r>
            <a:rPr lang="de-AT" sz="3600" dirty="0" smtClean="0"/>
            <a:t>   Sog    </a:t>
          </a:r>
          <a:endParaRPr lang="de-AT" sz="4800" dirty="0"/>
        </a:p>
      </dgm:t>
    </dgm:pt>
    <dgm:pt modelId="{78122A1B-D8C4-41F4-97F4-FD975182E040}" type="parTrans" cxnId="{0AB26FBB-8CC9-4933-BA99-8A5CFB58DB06}">
      <dgm:prSet/>
      <dgm:spPr/>
      <dgm:t>
        <a:bodyPr/>
        <a:lstStyle/>
        <a:p>
          <a:endParaRPr lang="de-AT"/>
        </a:p>
      </dgm:t>
    </dgm:pt>
    <dgm:pt modelId="{D9A2C2A6-618D-4DC6-977E-9709D9068F34}" type="sibTrans" cxnId="{0AB26FBB-8CC9-4933-BA99-8A5CFB58DB06}">
      <dgm:prSet/>
      <dgm:spPr/>
      <dgm:t>
        <a:bodyPr/>
        <a:lstStyle/>
        <a:p>
          <a:endParaRPr lang="de-AT"/>
        </a:p>
      </dgm:t>
    </dgm:pt>
    <dgm:pt modelId="{0B93410A-43A4-4AB1-B7AD-35FA85490EC1}">
      <dgm:prSet phldrT="[Text]"/>
      <dgm:spPr/>
      <dgm:t>
        <a:bodyPr/>
        <a:lstStyle/>
        <a:p>
          <a:r>
            <a:rPr lang="de-AT" dirty="0" smtClean="0"/>
            <a:t>Hoher Anspruch</a:t>
          </a:r>
        </a:p>
        <a:p>
          <a:r>
            <a:rPr lang="de-AT" dirty="0" smtClean="0"/>
            <a:t>(„</a:t>
          </a:r>
          <a:r>
            <a:rPr lang="de-AT" dirty="0" err="1" smtClean="0"/>
            <a:t>academic</a:t>
          </a:r>
          <a:r>
            <a:rPr lang="de-AT" dirty="0" smtClean="0"/>
            <a:t> press“)</a:t>
          </a:r>
          <a:endParaRPr lang="de-AT" dirty="0"/>
        </a:p>
      </dgm:t>
    </dgm:pt>
    <dgm:pt modelId="{57A275C1-86E9-46F8-B385-7FF0B74B5BF3}" type="parTrans" cxnId="{0662E6D8-77AF-4FAB-AF36-E1F9C9E1D9A0}">
      <dgm:prSet/>
      <dgm:spPr/>
      <dgm:t>
        <a:bodyPr/>
        <a:lstStyle/>
        <a:p>
          <a:endParaRPr lang="de-AT"/>
        </a:p>
      </dgm:t>
    </dgm:pt>
    <dgm:pt modelId="{53813FF4-8355-4EBC-84E6-A66534687BE3}" type="sibTrans" cxnId="{0662E6D8-77AF-4FAB-AF36-E1F9C9E1D9A0}">
      <dgm:prSet/>
      <dgm:spPr/>
      <dgm:t>
        <a:bodyPr/>
        <a:lstStyle/>
        <a:p>
          <a:endParaRPr lang="de-AT"/>
        </a:p>
      </dgm:t>
    </dgm:pt>
    <dgm:pt modelId="{D091A2D5-18D4-45D2-900C-40795CEF65C1}">
      <dgm:prSet phldrT="[Text]" custT="1"/>
      <dgm:spPr/>
      <dgm:t>
        <a:bodyPr/>
        <a:lstStyle/>
        <a:p>
          <a:pPr algn="ctr"/>
          <a:r>
            <a:rPr lang="de-AT" sz="3600" dirty="0" smtClean="0"/>
            <a:t>Halt</a:t>
          </a:r>
          <a:endParaRPr lang="de-AT" sz="3600" dirty="0"/>
        </a:p>
      </dgm:t>
    </dgm:pt>
    <dgm:pt modelId="{1BEBFD58-4A76-4DC3-85DF-5FFF9005312A}" type="parTrans" cxnId="{7521B6BC-4948-4D56-97D5-4C0E11A554A6}">
      <dgm:prSet/>
      <dgm:spPr/>
      <dgm:t>
        <a:bodyPr/>
        <a:lstStyle/>
        <a:p>
          <a:endParaRPr lang="de-AT"/>
        </a:p>
      </dgm:t>
    </dgm:pt>
    <dgm:pt modelId="{93D49780-9D64-40C7-AED5-DCD9E0D11405}" type="sibTrans" cxnId="{7521B6BC-4948-4D56-97D5-4C0E11A554A6}">
      <dgm:prSet/>
      <dgm:spPr/>
      <dgm:t>
        <a:bodyPr/>
        <a:lstStyle/>
        <a:p>
          <a:endParaRPr lang="de-AT"/>
        </a:p>
      </dgm:t>
    </dgm:pt>
    <dgm:pt modelId="{B0969179-3A82-4FAF-8107-3B38F8D147BA}">
      <dgm:prSet phldrT="[Text]"/>
      <dgm:spPr/>
      <dgm:t>
        <a:bodyPr/>
        <a:lstStyle/>
        <a:p>
          <a:r>
            <a:rPr lang="de-AT" dirty="0" smtClean="0"/>
            <a:t>Förderung</a:t>
          </a:r>
        </a:p>
        <a:p>
          <a:r>
            <a:rPr lang="de-AT" dirty="0" smtClean="0"/>
            <a:t>(„</a:t>
          </a:r>
          <a:r>
            <a:rPr lang="de-AT" dirty="0" err="1" smtClean="0"/>
            <a:t>student</a:t>
          </a:r>
          <a:r>
            <a:rPr lang="de-AT" dirty="0" smtClean="0"/>
            <a:t> </a:t>
          </a:r>
          <a:r>
            <a:rPr lang="de-AT" dirty="0" err="1" smtClean="0"/>
            <a:t>support</a:t>
          </a:r>
          <a:r>
            <a:rPr lang="de-AT" dirty="0" smtClean="0"/>
            <a:t>“)</a:t>
          </a:r>
          <a:endParaRPr lang="de-AT" dirty="0"/>
        </a:p>
      </dgm:t>
    </dgm:pt>
    <dgm:pt modelId="{0F9CB8A1-F128-46D2-9B05-2FA29DCBF14D}" type="parTrans" cxnId="{133B1B17-5267-4DA1-AB8D-84FF4EDBB891}">
      <dgm:prSet/>
      <dgm:spPr/>
      <dgm:t>
        <a:bodyPr/>
        <a:lstStyle/>
        <a:p>
          <a:endParaRPr lang="de-AT"/>
        </a:p>
      </dgm:t>
    </dgm:pt>
    <dgm:pt modelId="{51DA48B8-022B-4C2E-BA5B-730C0388675F}" type="sibTrans" cxnId="{133B1B17-5267-4DA1-AB8D-84FF4EDBB891}">
      <dgm:prSet/>
      <dgm:spPr/>
      <dgm:t>
        <a:bodyPr/>
        <a:lstStyle/>
        <a:p>
          <a:endParaRPr lang="de-AT"/>
        </a:p>
      </dgm:t>
    </dgm:pt>
    <dgm:pt modelId="{FF639852-934B-4DBB-AE43-1E004B02F168}" type="pres">
      <dgm:prSet presAssocID="{725096D0-75FB-4712-95F8-7B87967F3F21}" presName="Name0" presStyleCnt="0">
        <dgm:presLayoutVars>
          <dgm:chMax val="2"/>
          <dgm:dir/>
          <dgm:animOne val="branch"/>
          <dgm:animLvl val="lvl"/>
          <dgm:resizeHandles val="exact"/>
        </dgm:presLayoutVars>
      </dgm:prSet>
      <dgm:spPr/>
      <dgm:t>
        <a:bodyPr/>
        <a:lstStyle/>
        <a:p>
          <a:endParaRPr lang="de-AT"/>
        </a:p>
      </dgm:t>
    </dgm:pt>
    <dgm:pt modelId="{AD7C0B24-EF10-4F91-A6B9-217DE658AF19}" type="pres">
      <dgm:prSet presAssocID="{725096D0-75FB-4712-95F8-7B87967F3F21}" presName="Background" presStyleLbl="node1" presStyleIdx="0" presStyleCnt="1" custLinFactNeighborX="-2807" custLinFactNeighborY="2883"/>
      <dgm:spPr/>
      <dgm:t>
        <a:bodyPr/>
        <a:lstStyle/>
        <a:p>
          <a:endParaRPr lang="de-AT"/>
        </a:p>
      </dgm:t>
    </dgm:pt>
    <dgm:pt modelId="{1191940F-35F9-4EFC-AE11-0A1229132C2A}" type="pres">
      <dgm:prSet presAssocID="{725096D0-75FB-4712-95F8-7B87967F3F21}" presName="Divider" presStyleLbl="callout" presStyleIdx="0" presStyleCnt="1"/>
      <dgm:spPr/>
      <dgm:t>
        <a:bodyPr/>
        <a:lstStyle/>
        <a:p>
          <a:endParaRPr lang="de-AT"/>
        </a:p>
      </dgm:t>
    </dgm:pt>
    <dgm:pt modelId="{D0DA5BFD-B159-4B45-8E08-26416F6DED83}" type="pres">
      <dgm:prSet presAssocID="{725096D0-75FB-4712-95F8-7B87967F3F21}" presName="ChildText1" presStyleLbl="revTx" presStyleIdx="0" presStyleCnt="0">
        <dgm:presLayoutVars>
          <dgm:chMax val="0"/>
          <dgm:chPref val="0"/>
          <dgm:bulletEnabled val="1"/>
        </dgm:presLayoutVars>
      </dgm:prSet>
      <dgm:spPr/>
      <dgm:t>
        <a:bodyPr/>
        <a:lstStyle/>
        <a:p>
          <a:endParaRPr lang="de-AT"/>
        </a:p>
      </dgm:t>
    </dgm:pt>
    <dgm:pt modelId="{96D40015-45D7-4C81-A17E-57A712ACF080}" type="pres">
      <dgm:prSet presAssocID="{725096D0-75FB-4712-95F8-7B87967F3F21}" presName="ChildText2" presStyleLbl="revTx" presStyleIdx="0" presStyleCnt="0">
        <dgm:presLayoutVars>
          <dgm:chMax val="0"/>
          <dgm:chPref val="0"/>
          <dgm:bulletEnabled val="1"/>
        </dgm:presLayoutVars>
      </dgm:prSet>
      <dgm:spPr/>
      <dgm:t>
        <a:bodyPr/>
        <a:lstStyle/>
        <a:p>
          <a:endParaRPr lang="de-AT"/>
        </a:p>
      </dgm:t>
    </dgm:pt>
    <dgm:pt modelId="{904B5414-DB8D-44FC-8CCD-13E17011F9F1}" type="pres">
      <dgm:prSet presAssocID="{725096D0-75FB-4712-95F8-7B87967F3F21}" presName="ParentText1" presStyleLbl="revTx" presStyleIdx="0" presStyleCnt="0">
        <dgm:presLayoutVars>
          <dgm:chMax val="1"/>
          <dgm:chPref val="1"/>
        </dgm:presLayoutVars>
      </dgm:prSet>
      <dgm:spPr/>
      <dgm:t>
        <a:bodyPr/>
        <a:lstStyle/>
        <a:p>
          <a:endParaRPr lang="de-AT"/>
        </a:p>
      </dgm:t>
    </dgm:pt>
    <dgm:pt modelId="{AF672CAF-E988-4C2B-A6BD-845A23B10BA5}" type="pres">
      <dgm:prSet presAssocID="{725096D0-75FB-4712-95F8-7B87967F3F21}" presName="ParentShape1" presStyleLbl="alignImgPlace1" presStyleIdx="0" presStyleCnt="2">
        <dgm:presLayoutVars/>
      </dgm:prSet>
      <dgm:spPr/>
      <dgm:t>
        <a:bodyPr/>
        <a:lstStyle/>
        <a:p>
          <a:endParaRPr lang="de-AT"/>
        </a:p>
      </dgm:t>
    </dgm:pt>
    <dgm:pt modelId="{3AFE92EE-4C9B-43E0-BFE1-167E2057D4EC}" type="pres">
      <dgm:prSet presAssocID="{725096D0-75FB-4712-95F8-7B87967F3F21}" presName="ParentText2" presStyleLbl="revTx" presStyleIdx="0" presStyleCnt="0">
        <dgm:presLayoutVars>
          <dgm:chMax val="1"/>
          <dgm:chPref val="1"/>
        </dgm:presLayoutVars>
      </dgm:prSet>
      <dgm:spPr/>
      <dgm:t>
        <a:bodyPr/>
        <a:lstStyle/>
        <a:p>
          <a:endParaRPr lang="de-AT"/>
        </a:p>
      </dgm:t>
    </dgm:pt>
    <dgm:pt modelId="{B17C852A-291D-4057-924B-66E74CEB9B6C}" type="pres">
      <dgm:prSet presAssocID="{725096D0-75FB-4712-95F8-7B87967F3F21}" presName="ParentShape2" presStyleLbl="alignImgPlace1" presStyleIdx="1" presStyleCnt="2">
        <dgm:presLayoutVars/>
      </dgm:prSet>
      <dgm:spPr/>
      <dgm:t>
        <a:bodyPr/>
        <a:lstStyle/>
        <a:p>
          <a:endParaRPr lang="de-AT"/>
        </a:p>
      </dgm:t>
    </dgm:pt>
  </dgm:ptLst>
  <dgm:cxnLst>
    <dgm:cxn modelId="{38A98FBF-E2D5-4D91-A220-5A8E5428BDD4}" type="presOf" srcId="{D091A2D5-18D4-45D2-900C-40795CEF65C1}" destId="{3AFE92EE-4C9B-43E0-BFE1-167E2057D4EC}" srcOrd="0" destOrd="0" presId="urn:microsoft.com/office/officeart/2009/3/layout/OpposingIdeas"/>
    <dgm:cxn modelId="{7521B6BC-4948-4D56-97D5-4C0E11A554A6}" srcId="{725096D0-75FB-4712-95F8-7B87967F3F21}" destId="{D091A2D5-18D4-45D2-900C-40795CEF65C1}" srcOrd="1" destOrd="0" parTransId="{1BEBFD58-4A76-4DC3-85DF-5FFF9005312A}" sibTransId="{93D49780-9D64-40C7-AED5-DCD9E0D11405}"/>
    <dgm:cxn modelId="{133B1B17-5267-4DA1-AB8D-84FF4EDBB891}" srcId="{D091A2D5-18D4-45D2-900C-40795CEF65C1}" destId="{B0969179-3A82-4FAF-8107-3B38F8D147BA}" srcOrd="0" destOrd="0" parTransId="{0F9CB8A1-F128-46D2-9B05-2FA29DCBF14D}" sibTransId="{51DA48B8-022B-4C2E-BA5B-730C0388675F}"/>
    <dgm:cxn modelId="{0662E6D8-77AF-4FAB-AF36-E1F9C9E1D9A0}" srcId="{872D1C62-DCE8-4C3E-89F1-4194CF555C44}" destId="{0B93410A-43A4-4AB1-B7AD-35FA85490EC1}" srcOrd="0" destOrd="0" parTransId="{57A275C1-86E9-46F8-B385-7FF0B74B5BF3}" sibTransId="{53813FF4-8355-4EBC-84E6-A66534687BE3}"/>
    <dgm:cxn modelId="{24413470-68DA-451E-9F27-0AC08B5C6157}" type="presOf" srcId="{B0969179-3A82-4FAF-8107-3B38F8D147BA}" destId="{96D40015-45D7-4C81-A17E-57A712ACF080}" srcOrd="0" destOrd="0" presId="urn:microsoft.com/office/officeart/2009/3/layout/OpposingIdeas"/>
    <dgm:cxn modelId="{0D8C66CE-1AD3-4595-B56A-7BF2AAC1FFAD}" type="presOf" srcId="{0B93410A-43A4-4AB1-B7AD-35FA85490EC1}" destId="{D0DA5BFD-B159-4B45-8E08-26416F6DED83}" srcOrd="0" destOrd="0" presId="urn:microsoft.com/office/officeart/2009/3/layout/OpposingIdeas"/>
    <dgm:cxn modelId="{9FA7ED4A-9AD2-488A-9DCB-7528517145A6}" type="presOf" srcId="{872D1C62-DCE8-4C3E-89F1-4194CF555C44}" destId="{AF672CAF-E988-4C2B-A6BD-845A23B10BA5}" srcOrd="1" destOrd="0" presId="urn:microsoft.com/office/officeart/2009/3/layout/OpposingIdeas"/>
    <dgm:cxn modelId="{B63D5DB4-3D34-4279-96F6-A2E21F870528}" type="presOf" srcId="{725096D0-75FB-4712-95F8-7B87967F3F21}" destId="{FF639852-934B-4DBB-AE43-1E004B02F168}" srcOrd="0" destOrd="0" presId="urn:microsoft.com/office/officeart/2009/3/layout/OpposingIdeas"/>
    <dgm:cxn modelId="{44295F06-A5E1-4BD7-BD0E-4D9D9BA89F26}" type="presOf" srcId="{872D1C62-DCE8-4C3E-89F1-4194CF555C44}" destId="{904B5414-DB8D-44FC-8CCD-13E17011F9F1}" srcOrd="0" destOrd="0" presId="urn:microsoft.com/office/officeart/2009/3/layout/OpposingIdeas"/>
    <dgm:cxn modelId="{0AB26FBB-8CC9-4933-BA99-8A5CFB58DB06}" srcId="{725096D0-75FB-4712-95F8-7B87967F3F21}" destId="{872D1C62-DCE8-4C3E-89F1-4194CF555C44}" srcOrd="0" destOrd="0" parTransId="{78122A1B-D8C4-41F4-97F4-FD975182E040}" sibTransId="{D9A2C2A6-618D-4DC6-977E-9709D9068F34}"/>
    <dgm:cxn modelId="{5320A963-4272-4EA7-9408-3A0C2DE57D32}" type="presOf" srcId="{D091A2D5-18D4-45D2-900C-40795CEF65C1}" destId="{B17C852A-291D-4057-924B-66E74CEB9B6C}" srcOrd="1" destOrd="0" presId="urn:microsoft.com/office/officeart/2009/3/layout/OpposingIdeas"/>
    <dgm:cxn modelId="{8D2D96E6-3A94-4904-A395-9323C6F58435}" type="presParOf" srcId="{FF639852-934B-4DBB-AE43-1E004B02F168}" destId="{AD7C0B24-EF10-4F91-A6B9-217DE658AF19}" srcOrd="0" destOrd="0" presId="urn:microsoft.com/office/officeart/2009/3/layout/OpposingIdeas"/>
    <dgm:cxn modelId="{24DF773A-678D-49DB-98FD-56AB5D997683}" type="presParOf" srcId="{FF639852-934B-4DBB-AE43-1E004B02F168}" destId="{1191940F-35F9-4EFC-AE11-0A1229132C2A}" srcOrd="1" destOrd="0" presId="urn:microsoft.com/office/officeart/2009/3/layout/OpposingIdeas"/>
    <dgm:cxn modelId="{DD28916C-5CBA-42B2-9754-2B90C55984ED}" type="presParOf" srcId="{FF639852-934B-4DBB-AE43-1E004B02F168}" destId="{D0DA5BFD-B159-4B45-8E08-26416F6DED83}" srcOrd="2" destOrd="0" presId="urn:microsoft.com/office/officeart/2009/3/layout/OpposingIdeas"/>
    <dgm:cxn modelId="{DD30F60D-C824-40C3-8929-19FFC7107FF2}" type="presParOf" srcId="{FF639852-934B-4DBB-AE43-1E004B02F168}" destId="{96D40015-45D7-4C81-A17E-57A712ACF080}" srcOrd="3" destOrd="0" presId="urn:microsoft.com/office/officeart/2009/3/layout/OpposingIdeas"/>
    <dgm:cxn modelId="{80DF4065-4A8D-4CBC-A6A2-E2067D993C26}" type="presParOf" srcId="{FF639852-934B-4DBB-AE43-1E004B02F168}" destId="{904B5414-DB8D-44FC-8CCD-13E17011F9F1}" srcOrd="4" destOrd="0" presId="urn:microsoft.com/office/officeart/2009/3/layout/OpposingIdeas"/>
    <dgm:cxn modelId="{8C5064C3-E0CA-4481-8A7D-F40792AD97F0}" type="presParOf" srcId="{FF639852-934B-4DBB-AE43-1E004B02F168}" destId="{AF672CAF-E988-4C2B-A6BD-845A23B10BA5}" srcOrd="5" destOrd="0" presId="urn:microsoft.com/office/officeart/2009/3/layout/OpposingIdeas"/>
    <dgm:cxn modelId="{A6131374-711C-4C81-8AA5-CE031C61CF64}" type="presParOf" srcId="{FF639852-934B-4DBB-AE43-1E004B02F168}" destId="{3AFE92EE-4C9B-43E0-BFE1-167E2057D4EC}" srcOrd="6" destOrd="0" presId="urn:microsoft.com/office/officeart/2009/3/layout/OpposingIdeas"/>
    <dgm:cxn modelId="{08AFBB55-43C3-48EC-972C-9037CC2C4591}" type="presParOf" srcId="{FF639852-934B-4DBB-AE43-1E004B02F168}" destId="{B17C852A-291D-4057-924B-66E74CEB9B6C}"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B81681-9899-467E-AFF6-F56AA9AF60F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de-AT"/>
        </a:p>
      </dgm:t>
    </dgm:pt>
    <dgm:pt modelId="{CF5B0C4C-5839-4E2D-9056-1A77B53D533D}">
      <dgm:prSet phldrT="[Text]" custT="1"/>
      <dgm:spPr>
        <a:solidFill>
          <a:schemeClr val="accent6">
            <a:lumMod val="75000"/>
            <a:alpha val="75000"/>
          </a:schemeClr>
        </a:solidFill>
      </dgm:spPr>
      <dgm:t>
        <a:bodyPr lIns="0" tIns="0" rIns="0" bIns="0"/>
        <a:lstStyle/>
        <a:p>
          <a:r>
            <a:rPr lang="de-AT" sz="2000" b="1" i="1" dirty="0" smtClean="0">
              <a:latin typeface="Trebuchet MS" pitchFamily="34" charset="0"/>
            </a:rPr>
            <a:t>als</a:t>
          </a:r>
          <a:r>
            <a:rPr lang="de-AT" sz="2000" b="1" dirty="0" smtClean="0">
              <a:latin typeface="Trebuchet MS" pitchFamily="34" charset="0"/>
            </a:rPr>
            <a:t> Lernen</a:t>
          </a:r>
          <a:br>
            <a:rPr lang="de-AT" sz="2000" b="1" dirty="0" smtClean="0">
              <a:latin typeface="Trebuchet MS" pitchFamily="34" charset="0"/>
            </a:rPr>
          </a:br>
          <a:r>
            <a:rPr lang="de-AT" sz="2000" b="1" dirty="0" smtClean="0">
              <a:latin typeface="Trebuchet MS" pitchFamily="34" charset="0"/>
            </a:rPr>
            <a:t>(</a:t>
          </a:r>
          <a:r>
            <a:rPr lang="de-AT" sz="2400" b="1" spc="-150" dirty="0" smtClean="0">
              <a:latin typeface="+mn-lt"/>
            </a:rPr>
            <a:t>konstitutiv</a:t>
          </a:r>
          <a:r>
            <a:rPr lang="de-AT" sz="2000" b="1" dirty="0" smtClean="0">
              <a:latin typeface="Trebuchet MS" pitchFamily="34" charset="0"/>
            </a:rPr>
            <a:t>)</a:t>
          </a:r>
          <a:endParaRPr lang="de-AT" sz="2000" b="1" dirty="0"/>
        </a:p>
      </dgm:t>
    </dgm:pt>
    <dgm:pt modelId="{66B502FC-F5B3-4C7D-BBC8-BA770B52D604}" type="parTrans" cxnId="{9233BD6E-7455-4289-B3F6-B67A800E98BE}">
      <dgm:prSet/>
      <dgm:spPr/>
      <dgm:t>
        <a:bodyPr/>
        <a:lstStyle/>
        <a:p>
          <a:endParaRPr lang="de-AT" b="1"/>
        </a:p>
      </dgm:t>
    </dgm:pt>
    <dgm:pt modelId="{E094CF39-5BAF-4C17-9BE7-04E2FDBCC031}" type="sibTrans" cxnId="{9233BD6E-7455-4289-B3F6-B67A800E98BE}">
      <dgm:prSet/>
      <dgm:spPr/>
      <dgm:t>
        <a:bodyPr/>
        <a:lstStyle/>
        <a:p>
          <a:endParaRPr lang="de-AT" b="1"/>
        </a:p>
      </dgm:t>
    </dgm:pt>
    <dgm:pt modelId="{239EBE29-9F31-4C2F-9542-2E946A3A8993}">
      <dgm:prSet phldrT="[Text]"/>
      <dgm:spPr>
        <a:solidFill>
          <a:schemeClr val="accent5">
            <a:lumMod val="75000"/>
            <a:alpha val="75000"/>
          </a:schemeClr>
        </a:solidFill>
      </dgm:spPr>
      <dgm:t>
        <a:bodyPr/>
        <a:lstStyle/>
        <a:p>
          <a:r>
            <a:rPr lang="de-AT" b="1" i="1" dirty="0" smtClean="0">
              <a:latin typeface="Trebuchet MS" pitchFamily="34" charset="0"/>
            </a:rPr>
            <a:t>für</a:t>
          </a:r>
          <a:r>
            <a:rPr lang="de-AT" b="1" dirty="0" smtClean="0">
              <a:latin typeface="Trebuchet MS" pitchFamily="34" charset="0"/>
            </a:rPr>
            <a:t> Lernen</a:t>
          </a:r>
        </a:p>
        <a:p>
          <a:r>
            <a:rPr lang="de-AT" b="1" dirty="0" smtClean="0">
              <a:latin typeface="Trebuchet MS" pitchFamily="34" charset="0"/>
            </a:rPr>
            <a:t>(formativ)</a:t>
          </a:r>
          <a:endParaRPr lang="de-AT" b="1" dirty="0">
            <a:latin typeface="Trebuchet MS" pitchFamily="34" charset="0"/>
          </a:endParaRPr>
        </a:p>
      </dgm:t>
    </dgm:pt>
    <dgm:pt modelId="{287C68BA-7597-46B2-8557-C9FB0C9DE1ED}" type="parTrans" cxnId="{3F5A2145-FFBF-485A-A4D2-9EC6985C4CE2}">
      <dgm:prSet/>
      <dgm:spPr/>
      <dgm:t>
        <a:bodyPr/>
        <a:lstStyle/>
        <a:p>
          <a:endParaRPr lang="de-AT" b="1"/>
        </a:p>
      </dgm:t>
    </dgm:pt>
    <dgm:pt modelId="{816D64B3-013F-4966-8476-66D1ABC0F86D}" type="sibTrans" cxnId="{3F5A2145-FFBF-485A-A4D2-9EC6985C4CE2}">
      <dgm:prSet/>
      <dgm:spPr/>
      <dgm:t>
        <a:bodyPr/>
        <a:lstStyle/>
        <a:p>
          <a:endParaRPr lang="de-AT" b="1"/>
        </a:p>
      </dgm:t>
    </dgm:pt>
    <dgm:pt modelId="{3FBDFBCE-C20B-4CF4-B7AD-498A43DF2CBE}">
      <dgm:prSet phldrT="[Text]" custT="1"/>
      <dgm:spPr>
        <a:solidFill>
          <a:schemeClr val="accent1">
            <a:lumMod val="75000"/>
            <a:alpha val="75000"/>
          </a:schemeClr>
        </a:solidFill>
      </dgm:spPr>
      <dgm:t>
        <a:bodyPr/>
        <a:lstStyle/>
        <a:p>
          <a:r>
            <a:rPr lang="de-AT" sz="2000" b="1" i="1" dirty="0" smtClean="0">
              <a:latin typeface="Trebuchet MS" pitchFamily="34" charset="0"/>
            </a:rPr>
            <a:t>von</a:t>
          </a:r>
          <a:r>
            <a:rPr lang="de-AT" sz="2000" b="1" dirty="0" smtClean="0">
              <a:latin typeface="Trebuchet MS" pitchFamily="34" charset="0"/>
            </a:rPr>
            <a:t> Lernen </a:t>
          </a:r>
        </a:p>
        <a:p>
          <a:r>
            <a:rPr lang="de-AT" sz="2000" b="1" dirty="0" smtClean="0">
              <a:latin typeface="Trebuchet MS" pitchFamily="34" charset="0"/>
            </a:rPr>
            <a:t>(</a:t>
          </a:r>
          <a:r>
            <a:rPr lang="de-AT" sz="2000" b="1" dirty="0" err="1" smtClean="0">
              <a:latin typeface="Trebuchet MS" pitchFamily="34" charset="0"/>
            </a:rPr>
            <a:t>summativ</a:t>
          </a:r>
          <a:r>
            <a:rPr lang="de-AT" sz="2000" b="1" dirty="0" smtClean="0">
              <a:latin typeface="Trebuchet MS" pitchFamily="34" charset="0"/>
            </a:rPr>
            <a:t>)</a:t>
          </a:r>
          <a:endParaRPr lang="de-AT" sz="2000" b="1" dirty="0">
            <a:latin typeface="Trebuchet MS" pitchFamily="34" charset="0"/>
          </a:endParaRPr>
        </a:p>
      </dgm:t>
    </dgm:pt>
    <dgm:pt modelId="{40B04363-A113-486D-A0FB-BBF855F324A7}" type="parTrans" cxnId="{71002C12-A13D-4396-A0F5-BCCA47BE499A}">
      <dgm:prSet/>
      <dgm:spPr/>
      <dgm:t>
        <a:bodyPr/>
        <a:lstStyle/>
        <a:p>
          <a:endParaRPr lang="de-AT" b="1"/>
        </a:p>
      </dgm:t>
    </dgm:pt>
    <dgm:pt modelId="{1FE94A9E-27C4-473C-9736-4CB95D32D358}" type="sibTrans" cxnId="{71002C12-A13D-4396-A0F5-BCCA47BE499A}">
      <dgm:prSet/>
      <dgm:spPr/>
      <dgm:t>
        <a:bodyPr/>
        <a:lstStyle/>
        <a:p>
          <a:endParaRPr lang="de-AT" b="1"/>
        </a:p>
      </dgm:t>
    </dgm:pt>
    <dgm:pt modelId="{F7AAC43E-06C8-4E8D-BBFB-05162C8FD473}" type="pres">
      <dgm:prSet presAssocID="{D6B81681-9899-467E-AFF6-F56AA9AF60FE}" presName="compositeShape" presStyleCnt="0">
        <dgm:presLayoutVars>
          <dgm:chMax val="7"/>
          <dgm:dir/>
          <dgm:resizeHandles val="exact"/>
        </dgm:presLayoutVars>
      </dgm:prSet>
      <dgm:spPr/>
      <dgm:t>
        <a:bodyPr/>
        <a:lstStyle/>
        <a:p>
          <a:endParaRPr lang="de-AT"/>
        </a:p>
      </dgm:t>
    </dgm:pt>
    <dgm:pt modelId="{140A7939-A43A-44F2-814D-3496CEF98134}" type="pres">
      <dgm:prSet presAssocID="{D6B81681-9899-467E-AFF6-F56AA9AF60FE}" presName="wedge1" presStyleLbl="node1" presStyleIdx="0" presStyleCnt="3" custLinFactNeighborX="-5098" custLinFactNeighborY="3754"/>
      <dgm:spPr/>
      <dgm:t>
        <a:bodyPr/>
        <a:lstStyle/>
        <a:p>
          <a:endParaRPr lang="de-AT"/>
        </a:p>
      </dgm:t>
    </dgm:pt>
    <dgm:pt modelId="{D17BB111-697E-4D7D-9E2C-4720267D32DB}" type="pres">
      <dgm:prSet presAssocID="{D6B81681-9899-467E-AFF6-F56AA9AF60FE}" presName="wedge1Tx" presStyleLbl="node1" presStyleIdx="0" presStyleCnt="3">
        <dgm:presLayoutVars>
          <dgm:chMax val="0"/>
          <dgm:chPref val="0"/>
          <dgm:bulletEnabled val="1"/>
        </dgm:presLayoutVars>
      </dgm:prSet>
      <dgm:spPr/>
      <dgm:t>
        <a:bodyPr/>
        <a:lstStyle/>
        <a:p>
          <a:endParaRPr lang="de-AT"/>
        </a:p>
      </dgm:t>
    </dgm:pt>
    <dgm:pt modelId="{E0FEB5A0-C01D-489E-91DB-436AD9BACDDC}" type="pres">
      <dgm:prSet presAssocID="{D6B81681-9899-467E-AFF6-F56AA9AF60FE}" presName="wedge2" presStyleLbl="node1" presStyleIdx="1" presStyleCnt="3"/>
      <dgm:spPr/>
      <dgm:t>
        <a:bodyPr/>
        <a:lstStyle/>
        <a:p>
          <a:endParaRPr lang="de-AT"/>
        </a:p>
      </dgm:t>
    </dgm:pt>
    <dgm:pt modelId="{7B4D4A6C-18C3-49E6-A3FF-BA7ED1801CC8}" type="pres">
      <dgm:prSet presAssocID="{D6B81681-9899-467E-AFF6-F56AA9AF60FE}" presName="wedge2Tx" presStyleLbl="node1" presStyleIdx="1" presStyleCnt="3">
        <dgm:presLayoutVars>
          <dgm:chMax val="0"/>
          <dgm:chPref val="0"/>
          <dgm:bulletEnabled val="1"/>
        </dgm:presLayoutVars>
      </dgm:prSet>
      <dgm:spPr/>
      <dgm:t>
        <a:bodyPr/>
        <a:lstStyle/>
        <a:p>
          <a:endParaRPr lang="de-AT"/>
        </a:p>
      </dgm:t>
    </dgm:pt>
    <dgm:pt modelId="{207056DA-C4E8-4EE0-9C64-E16576FFACC4}" type="pres">
      <dgm:prSet presAssocID="{D6B81681-9899-467E-AFF6-F56AA9AF60FE}" presName="wedge3" presStyleLbl="node1" presStyleIdx="2" presStyleCnt="3"/>
      <dgm:spPr/>
      <dgm:t>
        <a:bodyPr/>
        <a:lstStyle/>
        <a:p>
          <a:endParaRPr lang="de-AT"/>
        </a:p>
      </dgm:t>
    </dgm:pt>
    <dgm:pt modelId="{75121BD7-5D41-4406-A806-7F4677471CBF}" type="pres">
      <dgm:prSet presAssocID="{D6B81681-9899-467E-AFF6-F56AA9AF60FE}" presName="wedge3Tx" presStyleLbl="node1" presStyleIdx="2" presStyleCnt="3">
        <dgm:presLayoutVars>
          <dgm:chMax val="0"/>
          <dgm:chPref val="0"/>
          <dgm:bulletEnabled val="1"/>
        </dgm:presLayoutVars>
      </dgm:prSet>
      <dgm:spPr/>
      <dgm:t>
        <a:bodyPr/>
        <a:lstStyle/>
        <a:p>
          <a:endParaRPr lang="de-AT"/>
        </a:p>
      </dgm:t>
    </dgm:pt>
  </dgm:ptLst>
  <dgm:cxnLst>
    <dgm:cxn modelId="{426D1842-9C2F-4B54-AF63-F4AC55815AA1}" type="presOf" srcId="{239EBE29-9F31-4C2F-9542-2E946A3A8993}" destId="{7B4D4A6C-18C3-49E6-A3FF-BA7ED1801CC8}" srcOrd="1" destOrd="0" presId="urn:microsoft.com/office/officeart/2005/8/layout/chart3"/>
    <dgm:cxn modelId="{0E112FEE-893B-4C61-B5C1-8B1EC5B39EEA}" type="presOf" srcId="{CF5B0C4C-5839-4E2D-9056-1A77B53D533D}" destId="{D17BB111-697E-4D7D-9E2C-4720267D32DB}" srcOrd="1" destOrd="0" presId="urn:microsoft.com/office/officeart/2005/8/layout/chart3"/>
    <dgm:cxn modelId="{9233BD6E-7455-4289-B3F6-B67A800E98BE}" srcId="{D6B81681-9899-467E-AFF6-F56AA9AF60FE}" destId="{CF5B0C4C-5839-4E2D-9056-1A77B53D533D}" srcOrd="0" destOrd="0" parTransId="{66B502FC-F5B3-4C7D-BBC8-BA770B52D604}" sibTransId="{E094CF39-5BAF-4C17-9BE7-04E2FDBCC031}"/>
    <dgm:cxn modelId="{71002C12-A13D-4396-A0F5-BCCA47BE499A}" srcId="{D6B81681-9899-467E-AFF6-F56AA9AF60FE}" destId="{3FBDFBCE-C20B-4CF4-B7AD-498A43DF2CBE}" srcOrd="2" destOrd="0" parTransId="{40B04363-A113-486D-A0FB-BBF855F324A7}" sibTransId="{1FE94A9E-27C4-473C-9736-4CB95D32D358}"/>
    <dgm:cxn modelId="{1B41DECF-7069-476C-9A24-49D3187F3A42}" type="presOf" srcId="{3FBDFBCE-C20B-4CF4-B7AD-498A43DF2CBE}" destId="{75121BD7-5D41-4406-A806-7F4677471CBF}" srcOrd="1" destOrd="0" presId="urn:microsoft.com/office/officeart/2005/8/layout/chart3"/>
    <dgm:cxn modelId="{3F5A2145-FFBF-485A-A4D2-9EC6985C4CE2}" srcId="{D6B81681-9899-467E-AFF6-F56AA9AF60FE}" destId="{239EBE29-9F31-4C2F-9542-2E946A3A8993}" srcOrd="1" destOrd="0" parTransId="{287C68BA-7597-46B2-8557-C9FB0C9DE1ED}" sibTransId="{816D64B3-013F-4966-8476-66D1ABC0F86D}"/>
    <dgm:cxn modelId="{1A94D5CB-FCBA-4F52-A619-466922F6DA09}" type="presOf" srcId="{3FBDFBCE-C20B-4CF4-B7AD-498A43DF2CBE}" destId="{207056DA-C4E8-4EE0-9C64-E16576FFACC4}" srcOrd="0" destOrd="0" presId="urn:microsoft.com/office/officeart/2005/8/layout/chart3"/>
    <dgm:cxn modelId="{8432B0A6-849B-488C-9E4B-AB6A2FEEF1A9}" type="presOf" srcId="{D6B81681-9899-467E-AFF6-F56AA9AF60FE}" destId="{F7AAC43E-06C8-4E8D-BBFB-05162C8FD473}" srcOrd="0" destOrd="0" presId="urn:microsoft.com/office/officeart/2005/8/layout/chart3"/>
    <dgm:cxn modelId="{F41F2251-FA77-40AA-BA42-157AC378D1A3}" type="presOf" srcId="{CF5B0C4C-5839-4E2D-9056-1A77B53D533D}" destId="{140A7939-A43A-44F2-814D-3496CEF98134}" srcOrd="0" destOrd="0" presId="urn:microsoft.com/office/officeart/2005/8/layout/chart3"/>
    <dgm:cxn modelId="{9F7A2175-0B16-461F-9C16-B8877D6F393E}" type="presOf" srcId="{239EBE29-9F31-4C2F-9542-2E946A3A8993}" destId="{E0FEB5A0-C01D-489E-91DB-436AD9BACDDC}" srcOrd="0" destOrd="0" presId="urn:microsoft.com/office/officeart/2005/8/layout/chart3"/>
    <dgm:cxn modelId="{C206B891-58FA-44F9-99CC-E852A2C5B12A}" type="presParOf" srcId="{F7AAC43E-06C8-4E8D-BBFB-05162C8FD473}" destId="{140A7939-A43A-44F2-814D-3496CEF98134}" srcOrd="0" destOrd="0" presId="urn:microsoft.com/office/officeart/2005/8/layout/chart3"/>
    <dgm:cxn modelId="{463F9731-348F-451D-9756-3C396FD0D33B}" type="presParOf" srcId="{F7AAC43E-06C8-4E8D-BBFB-05162C8FD473}" destId="{D17BB111-697E-4D7D-9E2C-4720267D32DB}" srcOrd="1" destOrd="0" presId="urn:microsoft.com/office/officeart/2005/8/layout/chart3"/>
    <dgm:cxn modelId="{BB7D1390-2187-4C62-814A-C42C5991A2C8}" type="presParOf" srcId="{F7AAC43E-06C8-4E8D-BBFB-05162C8FD473}" destId="{E0FEB5A0-C01D-489E-91DB-436AD9BACDDC}" srcOrd="2" destOrd="0" presId="urn:microsoft.com/office/officeart/2005/8/layout/chart3"/>
    <dgm:cxn modelId="{A8D585C7-5056-4B91-B018-DB2ED6928695}" type="presParOf" srcId="{F7AAC43E-06C8-4E8D-BBFB-05162C8FD473}" destId="{7B4D4A6C-18C3-49E6-A3FF-BA7ED1801CC8}" srcOrd="3" destOrd="0" presId="urn:microsoft.com/office/officeart/2005/8/layout/chart3"/>
    <dgm:cxn modelId="{2D30A80E-3EFA-4C27-BF45-0C8AE7AA1C37}" type="presParOf" srcId="{F7AAC43E-06C8-4E8D-BBFB-05162C8FD473}" destId="{207056DA-C4E8-4EE0-9C64-E16576FFACC4}" srcOrd="4" destOrd="0" presId="urn:microsoft.com/office/officeart/2005/8/layout/chart3"/>
    <dgm:cxn modelId="{D52EEE1A-6384-4183-8AD9-61752558083C}" type="presParOf" srcId="{F7AAC43E-06C8-4E8D-BBFB-05162C8FD473}" destId="{75121BD7-5D41-4406-A806-7F4677471CBF}"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EAC697-94C5-42AA-B429-01DB5E27B1AA}" type="doc">
      <dgm:prSet loTypeId="urn:microsoft.com/office/officeart/2009/layout/CircleArrowProcess" loCatId="cycle" qsTypeId="urn:microsoft.com/office/officeart/2005/8/quickstyle/simple4" qsCatId="simple" csTypeId="urn:microsoft.com/office/officeart/2005/8/colors/colorful3" csCatId="colorful" phldr="1"/>
      <dgm:spPr/>
      <dgm:t>
        <a:bodyPr/>
        <a:lstStyle/>
        <a:p>
          <a:endParaRPr lang="de-AT"/>
        </a:p>
      </dgm:t>
    </dgm:pt>
    <dgm:pt modelId="{144E0930-E664-4009-8542-71AADADF6946}">
      <dgm:prSet phldrT="[Text]"/>
      <dgm:spPr/>
      <dgm:t>
        <a:bodyPr/>
        <a:lstStyle/>
        <a:p>
          <a:r>
            <a:rPr lang="de-AT" dirty="0" smtClean="0"/>
            <a:t>formativ</a:t>
          </a:r>
          <a:endParaRPr lang="de-AT" dirty="0"/>
        </a:p>
      </dgm:t>
    </dgm:pt>
    <dgm:pt modelId="{C826B1A8-A935-423C-A539-54CC078FA958}" type="parTrans" cxnId="{7076BE59-D9B6-4887-A25F-490BE29D8B60}">
      <dgm:prSet/>
      <dgm:spPr/>
      <dgm:t>
        <a:bodyPr/>
        <a:lstStyle/>
        <a:p>
          <a:endParaRPr lang="de-AT"/>
        </a:p>
      </dgm:t>
    </dgm:pt>
    <dgm:pt modelId="{BB8C0779-AB20-42A1-9254-9DBE1846DBE1}" type="sibTrans" cxnId="{7076BE59-D9B6-4887-A25F-490BE29D8B60}">
      <dgm:prSet/>
      <dgm:spPr/>
      <dgm:t>
        <a:bodyPr/>
        <a:lstStyle/>
        <a:p>
          <a:endParaRPr lang="de-AT"/>
        </a:p>
      </dgm:t>
    </dgm:pt>
    <dgm:pt modelId="{B5657635-2D5F-4622-8913-7466BDAF66C8}">
      <dgm:prSet phldrT="[Text]"/>
      <dgm:spPr/>
      <dgm:t>
        <a:bodyPr/>
        <a:lstStyle/>
        <a:p>
          <a:r>
            <a:rPr lang="de-AT" dirty="0" err="1" smtClean="0"/>
            <a:t>summativ</a:t>
          </a:r>
          <a:endParaRPr lang="de-AT" dirty="0"/>
        </a:p>
      </dgm:t>
    </dgm:pt>
    <dgm:pt modelId="{024DB3AB-7D5C-4533-AF4B-8D78576A4F30}" type="parTrans" cxnId="{CA917897-90FE-4347-8F1F-BDC26B55EC17}">
      <dgm:prSet/>
      <dgm:spPr/>
      <dgm:t>
        <a:bodyPr/>
        <a:lstStyle/>
        <a:p>
          <a:endParaRPr lang="de-AT"/>
        </a:p>
      </dgm:t>
    </dgm:pt>
    <dgm:pt modelId="{041FDFF1-A5FB-42CD-AC66-B75656415D8E}" type="sibTrans" cxnId="{CA917897-90FE-4347-8F1F-BDC26B55EC17}">
      <dgm:prSet/>
      <dgm:spPr/>
      <dgm:t>
        <a:bodyPr/>
        <a:lstStyle/>
        <a:p>
          <a:endParaRPr lang="de-AT"/>
        </a:p>
      </dgm:t>
    </dgm:pt>
    <dgm:pt modelId="{36CB5E8E-3712-4F83-8460-A1F975AC339D}">
      <dgm:prSet phldrT="[Text]"/>
      <dgm:spPr/>
      <dgm:t>
        <a:bodyPr/>
        <a:lstStyle/>
        <a:p>
          <a:r>
            <a:rPr lang="de-AT" dirty="0" smtClean="0"/>
            <a:t>Noten-</a:t>
          </a:r>
          <a:br>
            <a:rPr lang="de-AT" dirty="0" smtClean="0"/>
          </a:br>
          <a:r>
            <a:rPr lang="de-AT" dirty="0" err="1" smtClean="0"/>
            <a:t>findung</a:t>
          </a:r>
          <a:endParaRPr lang="de-AT" dirty="0"/>
        </a:p>
      </dgm:t>
    </dgm:pt>
    <dgm:pt modelId="{9216C949-8DAE-476A-91D7-9C3C0633A94D}" type="parTrans" cxnId="{B078D43D-BCBC-4B2E-9FAA-04810B6CC77D}">
      <dgm:prSet/>
      <dgm:spPr/>
      <dgm:t>
        <a:bodyPr/>
        <a:lstStyle/>
        <a:p>
          <a:endParaRPr lang="de-AT"/>
        </a:p>
      </dgm:t>
    </dgm:pt>
    <dgm:pt modelId="{C14416E1-82B9-434E-AF62-4D7C48D48143}" type="sibTrans" cxnId="{B078D43D-BCBC-4B2E-9FAA-04810B6CC77D}">
      <dgm:prSet/>
      <dgm:spPr/>
      <dgm:t>
        <a:bodyPr/>
        <a:lstStyle/>
        <a:p>
          <a:endParaRPr lang="de-AT"/>
        </a:p>
      </dgm:t>
    </dgm:pt>
    <dgm:pt modelId="{E692F09D-F947-4AE1-8403-D75358EE0917}" type="pres">
      <dgm:prSet presAssocID="{C1EAC697-94C5-42AA-B429-01DB5E27B1AA}" presName="Name0" presStyleCnt="0">
        <dgm:presLayoutVars>
          <dgm:chMax val="7"/>
          <dgm:chPref val="7"/>
          <dgm:dir/>
          <dgm:animLvl val="lvl"/>
        </dgm:presLayoutVars>
      </dgm:prSet>
      <dgm:spPr/>
      <dgm:t>
        <a:bodyPr/>
        <a:lstStyle/>
        <a:p>
          <a:endParaRPr lang="de-AT"/>
        </a:p>
      </dgm:t>
    </dgm:pt>
    <dgm:pt modelId="{2DE7C312-B905-40EA-B295-ADD185AC876C}" type="pres">
      <dgm:prSet presAssocID="{144E0930-E664-4009-8542-71AADADF6946}" presName="Accent1" presStyleCnt="0"/>
      <dgm:spPr/>
    </dgm:pt>
    <dgm:pt modelId="{3EF83173-C784-4BE5-977E-E9AF27F27A4A}" type="pres">
      <dgm:prSet presAssocID="{144E0930-E664-4009-8542-71AADADF6946}" presName="Accent" presStyleLbl="node1" presStyleIdx="0" presStyleCnt="3"/>
      <dgm:spPr/>
    </dgm:pt>
    <dgm:pt modelId="{A42EB54F-7427-4243-B195-472739E9A3E2}" type="pres">
      <dgm:prSet presAssocID="{144E0930-E664-4009-8542-71AADADF6946}" presName="Parent1" presStyleLbl="revTx" presStyleIdx="0" presStyleCnt="3">
        <dgm:presLayoutVars>
          <dgm:chMax val="1"/>
          <dgm:chPref val="1"/>
          <dgm:bulletEnabled val="1"/>
        </dgm:presLayoutVars>
      </dgm:prSet>
      <dgm:spPr/>
      <dgm:t>
        <a:bodyPr/>
        <a:lstStyle/>
        <a:p>
          <a:endParaRPr lang="de-AT"/>
        </a:p>
      </dgm:t>
    </dgm:pt>
    <dgm:pt modelId="{B847CBF9-1859-460A-BB7E-5CFE07032C6D}" type="pres">
      <dgm:prSet presAssocID="{B5657635-2D5F-4622-8913-7466BDAF66C8}" presName="Accent2" presStyleCnt="0"/>
      <dgm:spPr/>
    </dgm:pt>
    <dgm:pt modelId="{C2422BA7-7CD7-4CF1-96A1-6EED328CF1B7}" type="pres">
      <dgm:prSet presAssocID="{B5657635-2D5F-4622-8913-7466BDAF66C8}" presName="Accent" presStyleLbl="node1" presStyleIdx="1" presStyleCnt="3"/>
      <dgm:spPr/>
    </dgm:pt>
    <dgm:pt modelId="{371BAD4D-725C-4843-AB72-1950588EAA11}" type="pres">
      <dgm:prSet presAssocID="{B5657635-2D5F-4622-8913-7466BDAF66C8}" presName="Parent2" presStyleLbl="revTx" presStyleIdx="1" presStyleCnt="3">
        <dgm:presLayoutVars>
          <dgm:chMax val="1"/>
          <dgm:chPref val="1"/>
          <dgm:bulletEnabled val="1"/>
        </dgm:presLayoutVars>
      </dgm:prSet>
      <dgm:spPr/>
      <dgm:t>
        <a:bodyPr/>
        <a:lstStyle/>
        <a:p>
          <a:endParaRPr lang="de-AT"/>
        </a:p>
      </dgm:t>
    </dgm:pt>
    <dgm:pt modelId="{8370A243-3364-4FC9-904C-E1E318E2A6DC}" type="pres">
      <dgm:prSet presAssocID="{36CB5E8E-3712-4F83-8460-A1F975AC339D}" presName="Accent3" presStyleCnt="0"/>
      <dgm:spPr/>
    </dgm:pt>
    <dgm:pt modelId="{AA49A3C1-15CB-489B-9FEC-BEDB4208014A}" type="pres">
      <dgm:prSet presAssocID="{36CB5E8E-3712-4F83-8460-A1F975AC339D}" presName="Accent" presStyleLbl="node1" presStyleIdx="2" presStyleCnt="3"/>
      <dgm:spPr/>
    </dgm:pt>
    <dgm:pt modelId="{FC981936-C5A2-4D5D-9CD5-060D3B41F5FC}" type="pres">
      <dgm:prSet presAssocID="{36CB5E8E-3712-4F83-8460-A1F975AC339D}" presName="Parent3" presStyleLbl="revTx" presStyleIdx="2" presStyleCnt="3">
        <dgm:presLayoutVars>
          <dgm:chMax val="1"/>
          <dgm:chPref val="1"/>
          <dgm:bulletEnabled val="1"/>
        </dgm:presLayoutVars>
      </dgm:prSet>
      <dgm:spPr/>
      <dgm:t>
        <a:bodyPr/>
        <a:lstStyle/>
        <a:p>
          <a:endParaRPr lang="de-AT"/>
        </a:p>
      </dgm:t>
    </dgm:pt>
  </dgm:ptLst>
  <dgm:cxnLst>
    <dgm:cxn modelId="{5556218F-D5F5-40D4-8857-03B0F19018AF}" type="presOf" srcId="{C1EAC697-94C5-42AA-B429-01DB5E27B1AA}" destId="{E692F09D-F947-4AE1-8403-D75358EE0917}" srcOrd="0" destOrd="0" presId="urn:microsoft.com/office/officeart/2009/layout/CircleArrowProcess"/>
    <dgm:cxn modelId="{23730635-CCC5-4A8C-A638-25A63D790E47}" type="presOf" srcId="{144E0930-E664-4009-8542-71AADADF6946}" destId="{A42EB54F-7427-4243-B195-472739E9A3E2}" srcOrd="0" destOrd="0" presId="urn:microsoft.com/office/officeart/2009/layout/CircleArrowProcess"/>
    <dgm:cxn modelId="{7076BE59-D9B6-4887-A25F-490BE29D8B60}" srcId="{C1EAC697-94C5-42AA-B429-01DB5E27B1AA}" destId="{144E0930-E664-4009-8542-71AADADF6946}" srcOrd="0" destOrd="0" parTransId="{C826B1A8-A935-423C-A539-54CC078FA958}" sibTransId="{BB8C0779-AB20-42A1-9254-9DBE1846DBE1}"/>
    <dgm:cxn modelId="{1E393137-AAE2-416B-B3C4-5F865B481B16}" type="presOf" srcId="{36CB5E8E-3712-4F83-8460-A1F975AC339D}" destId="{FC981936-C5A2-4D5D-9CD5-060D3B41F5FC}" srcOrd="0" destOrd="0" presId="urn:microsoft.com/office/officeart/2009/layout/CircleArrowProcess"/>
    <dgm:cxn modelId="{B078D43D-BCBC-4B2E-9FAA-04810B6CC77D}" srcId="{C1EAC697-94C5-42AA-B429-01DB5E27B1AA}" destId="{36CB5E8E-3712-4F83-8460-A1F975AC339D}" srcOrd="2" destOrd="0" parTransId="{9216C949-8DAE-476A-91D7-9C3C0633A94D}" sibTransId="{C14416E1-82B9-434E-AF62-4D7C48D48143}"/>
    <dgm:cxn modelId="{A623AFCF-9F38-4241-B6C1-961140FCAEB1}" type="presOf" srcId="{B5657635-2D5F-4622-8913-7466BDAF66C8}" destId="{371BAD4D-725C-4843-AB72-1950588EAA11}" srcOrd="0" destOrd="0" presId="urn:microsoft.com/office/officeart/2009/layout/CircleArrowProcess"/>
    <dgm:cxn modelId="{CA917897-90FE-4347-8F1F-BDC26B55EC17}" srcId="{C1EAC697-94C5-42AA-B429-01DB5E27B1AA}" destId="{B5657635-2D5F-4622-8913-7466BDAF66C8}" srcOrd="1" destOrd="0" parTransId="{024DB3AB-7D5C-4533-AF4B-8D78576A4F30}" sibTransId="{041FDFF1-A5FB-42CD-AC66-B75656415D8E}"/>
    <dgm:cxn modelId="{75EEBCC0-97E9-4BC6-9F0B-19B0748A6D5D}" type="presParOf" srcId="{E692F09D-F947-4AE1-8403-D75358EE0917}" destId="{2DE7C312-B905-40EA-B295-ADD185AC876C}" srcOrd="0" destOrd="0" presId="urn:microsoft.com/office/officeart/2009/layout/CircleArrowProcess"/>
    <dgm:cxn modelId="{82D0ADFE-EC7F-423C-99F9-F625EEF1070D}" type="presParOf" srcId="{2DE7C312-B905-40EA-B295-ADD185AC876C}" destId="{3EF83173-C784-4BE5-977E-E9AF27F27A4A}" srcOrd="0" destOrd="0" presId="urn:microsoft.com/office/officeart/2009/layout/CircleArrowProcess"/>
    <dgm:cxn modelId="{F08EF290-B44C-40F2-B573-24B25B3B5BFE}" type="presParOf" srcId="{E692F09D-F947-4AE1-8403-D75358EE0917}" destId="{A42EB54F-7427-4243-B195-472739E9A3E2}" srcOrd="1" destOrd="0" presId="urn:microsoft.com/office/officeart/2009/layout/CircleArrowProcess"/>
    <dgm:cxn modelId="{98E8B37C-976A-4490-8EBB-250C2BB04080}" type="presParOf" srcId="{E692F09D-F947-4AE1-8403-D75358EE0917}" destId="{B847CBF9-1859-460A-BB7E-5CFE07032C6D}" srcOrd="2" destOrd="0" presId="urn:microsoft.com/office/officeart/2009/layout/CircleArrowProcess"/>
    <dgm:cxn modelId="{671B0AC2-F022-4411-981B-84A765AA3ADD}" type="presParOf" srcId="{B847CBF9-1859-460A-BB7E-5CFE07032C6D}" destId="{C2422BA7-7CD7-4CF1-96A1-6EED328CF1B7}" srcOrd="0" destOrd="0" presId="urn:microsoft.com/office/officeart/2009/layout/CircleArrowProcess"/>
    <dgm:cxn modelId="{A0260788-86D9-4E3E-8DB7-5A469F7204D4}" type="presParOf" srcId="{E692F09D-F947-4AE1-8403-D75358EE0917}" destId="{371BAD4D-725C-4843-AB72-1950588EAA11}" srcOrd="3" destOrd="0" presId="urn:microsoft.com/office/officeart/2009/layout/CircleArrowProcess"/>
    <dgm:cxn modelId="{6E9BC1AD-6A15-4AF5-85A9-4CA4D172FB34}" type="presParOf" srcId="{E692F09D-F947-4AE1-8403-D75358EE0917}" destId="{8370A243-3364-4FC9-904C-E1E318E2A6DC}" srcOrd="4" destOrd="0" presId="urn:microsoft.com/office/officeart/2009/layout/CircleArrowProcess"/>
    <dgm:cxn modelId="{B5531123-D974-48E5-93D9-A58493D1F03A}" type="presParOf" srcId="{8370A243-3364-4FC9-904C-E1E318E2A6DC}" destId="{AA49A3C1-15CB-489B-9FEC-BEDB4208014A}" srcOrd="0" destOrd="0" presId="urn:microsoft.com/office/officeart/2009/layout/CircleArrowProcess"/>
    <dgm:cxn modelId="{E7D867D8-51A5-4D83-B5D7-AB0730DD8CD0}" type="presParOf" srcId="{E692F09D-F947-4AE1-8403-D75358EE0917}" destId="{FC981936-C5A2-4D5D-9CD5-060D3B41F5F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DB56B7-77B1-48AC-8680-6ABDE4A3C13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de-AT"/>
        </a:p>
      </dgm:t>
    </dgm:pt>
    <dgm:pt modelId="{761888FD-48B3-4559-94BF-DCBBD30C1907}">
      <dgm:prSet phldrT="[Text]" custT="1"/>
      <dgm:spPr/>
      <dgm:t>
        <a:bodyPr/>
        <a:lstStyle/>
        <a:p>
          <a:r>
            <a:rPr lang="de-AT" sz="2400" dirty="0" smtClean="0"/>
            <a:t>Leistungs-beurteilung</a:t>
          </a:r>
          <a:endParaRPr lang="de-AT" sz="2400" dirty="0"/>
        </a:p>
      </dgm:t>
    </dgm:pt>
    <dgm:pt modelId="{6325C3D0-C3DF-49E8-92CC-00083560252D}" type="parTrans" cxnId="{3E4F0E05-F3C8-42B1-B088-A183232A16AA}">
      <dgm:prSet/>
      <dgm:spPr/>
      <dgm:t>
        <a:bodyPr/>
        <a:lstStyle/>
        <a:p>
          <a:endParaRPr lang="de-AT" sz="2400"/>
        </a:p>
      </dgm:t>
    </dgm:pt>
    <dgm:pt modelId="{2170CEF2-216F-47DD-A9CC-4EB11E7C4F3E}" type="sibTrans" cxnId="{3E4F0E05-F3C8-42B1-B088-A183232A16AA}">
      <dgm:prSet/>
      <dgm:spPr/>
      <dgm:t>
        <a:bodyPr/>
        <a:lstStyle/>
        <a:p>
          <a:endParaRPr lang="de-AT" sz="2400"/>
        </a:p>
      </dgm:t>
    </dgm:pt>
    <dgm:pt modelId="{309564BE-1CDA-4741-BFBC-A0BB515873D6}">
      <dgm:prSet phldrT="[Text]" custT="1"/>
      <dgm:spPr/>
      <dgm:t>
        <a:bodyPr/>
        <a:lstStyle/>
        <a:p>
          <a:r>
            <a:rPr lang="de-AT" sz="2400" dirty="0" smtClean="0"/>
            <a:t>Kompetenzen</a:t>
          </a:r>
          <a:endParaRPr lang="de-AT" sz="2400" dirty="0"/>
        </a:p>
      </dgm:t>
    </dgm:pt>
    <dgm:pt modelId="{63DB675B-1527-46CE-B4E2-2808FA4DE8C3}" type="parTrans" cxnId="{6BB4037E-23A9-4A8A-A7D9-39BAD4AC6B52}">
      <dgm:prSet/>
      <dgm:spPr/>
      <dgm:t>
        <a:bodyPr/>
        <a:lstStyle/>
        <a:p>
          <a:endParaRPr lang="de-AT" sz="2400"/>
        </a:p>
      </dgm:t>
    </dgm:pt>
    <dgm:pt modelId="{BF1FD273-8781-4C4E-842C-16731C3AAB80}" type="sibTrans" cxnId="{6BB4037E-23A9-4A8A-A7D9-39BAD4AC6B52}">
      <dgm:prSet/>
      <dgm:spPr/>
      <dgm:t>
        <a:bodyPr/>
        <a:lstStyle/>
        <a:p>
          <a:endParaRPr lang="de-AT" sz="2400"/>
        </a:p>
      </dgm:t>
    </dgm:pt>
    <dgm:pt modelId="{3630A03F-0C91-401B-BC73-71C36F5D37E8}">
      <dgm:prSet phldrT="[Text]" custT="1"/>
      <dgm:spPr/>
      <dgm:t>
        <a:bodyPr/>
        <a:lstStyle/>
        <a:p>
          <a:r>
            <a:rPr lang="de-AT" sz="2400" dirty="0" smtClean="0"/>
            <a:t>Komplexitäts-grad</a:t>
          </a:r>
          <a:endParaRPr lang="de-AT" sz="2400" dirty="0"/>
        </a:p>
      </dgm:t>
    </dgm:pt>
    <dgm:pt modelId="{8B555318-051F-428E-BE33-CF968577B812}" type="parTrans" cxnId="{0324F89C-A08A-4D60-A676-7EF401B30266}">
      <dgm:prSet/>
      <dgm:spPr/>
      <dgm:t>
        <a:bodyPr/>
        <a:lstStyle/>
        <a:p>
          <a:endParaRPr lang="de-AT" sz="2400"/>
        </a:p>
      </dgm:t>
    </dgm:pt>
    <dgm:pt modelId="{64668C51-EB31-4CA6-A72A-840A22479E56}" type="sibTrans" cxnId="{0324F89C-A08A-4D60-A676-7EF401B30266}">
      <dgm:prSet/>
      <dgm:spPr/>
      <dgm:t>
        <a:bodyPr/>
        <a:lstStyle/>
        <a:p>
          <a:endParaRPr lang="de-AT" sz="2400"/>
        </a:p>
      </dgm:t>
    </dgm:pt>
    <dgm:pt modelId="{D162C8D8-872A-4214-A8EC-7DB021A529F9}">
      <dgm:prSet phldrT="[Text]" custT="1"/>
      <dgm:spPr/>
      <dgm:t>
        <a:bodyPr/>
        <a:lstStyle/>
        <a:p>
          <a:r>
            <a:rPr lang="de-AT" sz="2400" dirty="0" smtClean="0"/>
            <a:t>Kriterien</a:t>
          </a:r>
          <a:endParaRPr lang="de-AT" sz="2400" dirty="0"/>
        </a:p>
      </dgm:t>
    </dgm:pt>
    <dgm:pt modelId="{1C9449F8-B762-4B8B-B639-3B1CC403AD63}" type="parTrans" cxnId="{9E7E8C97-91B5-4706-A229-69AACBFFC0C5}">
      <dgm:prSet/>
      <dgm:spPr/>
      <dgm:t>
        <a:bodyPr/>
        <a:lstStyle/>
        <a:p>
          <a:endParaRPr lang="de-AT" sz="2400"/>
        </a:p>
      </dgm:t>
    </dgm:pt>
    <dgm:pt modelId="{6C028A30-5E9A-4630-8491-B06AF6AB7479}" type="sibTrans" cxnId="{9E7E8C97-91B5-4706-A229-69AACBFFC0C5}">
      <dgm:prSet/>
      <dgm:spPr/>
      <dgm:t>
        <a:bodyPr/>
        <a:lstStyle/>
        <a:p>
          <a:endParaRPr lang="de-AT" sz="2400"/>
        </a:p>
      </dgm:t>
    </dgm:pt>
    <dgm:pt modelId="{16E4B5AC-678B-4C86-9303-EF0A956F8392}" type="pres">
      <dgm:prSet presAssocID="{70DB56B7-77B1-48AC-8680-6ABDE4A3C13A}" presName="cycle" presStyleCnt="0">
        <dgm:presLayoutVars>
          <dgm:chMax val="1"/>
          <dgm:dir/>
          <dgm:animLvl val="ctr"/>
          <dgm:resizeHandles val="exact"/>
        </dgm:presLayoutVars>
      </dgm:prSet>
      <dgm:spPr/>
      <dgm:t>
        <a:bodyPr/>
        <a:lstStyle/>
        <a:p>
          <a:endParaRPr lang="de-AT"/>
        </a:p>
      </dgm:t>
    </dgm:pt>
    <dgm:pt modelId="{3DED085A-3164-4B20-A7BD-A3A4F2BAB69A}" type="pres">
      <dgm:prSet presAssocID="{761888FD-48B3-4559-94BF-DCBBD30C1907}" presName="centerShape" presStyleLbl="node0" presStyleIdx="0" presStyleCnt="1"/>
      <dgm:spPr/>
      <dgm:t>
        <a:bodyPr/>
        <a:lstStyle/>
        <a:p>
          <a:endParaRPr lang="de-AT"/>
        </a:p>
      </dgm:t>
    </dgm:pt>
    <dgm:pt modelId="{4C612375-DF40-49A3-BBD5-E8165710F771}" type="pres">
      <dgm:prSet presAssocID="{63DB675B-1527-46CE-B4E2-2808FA4DE8C3}" presName="parTrans" presStyleLbl="bgSibTrans2D1" presStyleIdx="0" presStyleCnt="3"/>
      <dgm:spPr/>
      <dgm:t>
        <a:bodyPr/>
        <a:lstStyle/>
        <a:p>
          <a:endParaRPr lang="de-AT"/>
        </a:p>
      </dgm:t>
    </dgm:pt>
    <dgm:pt modelId="{C99927BB-F834-42C5-9DDC-DC3C8CF98E84}" type="pres">
      <dgm:prSet presAssocID="{309564BE-1CDA-4741-BFBC-A0BB515873D6}" presName="node" presStyleLbl="node1" presStyleIdx="0" presStyleCnt="3">
        <dgm:presLayoutVars>
          <dgm:bulletEnabled val="1"/>
        </dgm:presLayoutVars>
      </dgm:prSet>
      <dgm:spPr/>
      <dgm:t>
        <a:bodyPr/>
        <a:lstStyle/>
        <a:p>
          <a:endParaRPr lang="de-AT"/>
        </a:p>
      </dgm:t>
    </dgm:pt>
    <dgm:pt modelId="{0B6FFDEF-F3A5-4B4F-8FED-9DDD882B5FF9}" type="pres">
      <dgm:prSet presAssocID="{8B555318-051F-428E-BE33-CF968577B812}" presName="parTrans" presStyleLbl="bgSibTrans2D1" presStyleIdx="1" presStyleCnt="3"/>
      <dgm:spPr/>
      <dgm:t>
        <a:bodyPr/>
        <a:lstStyle/>
        <a:p>
          <a:endParaRPr lang="de-AT"/>
        </a:p>
      </dgm:t>
    </dgm:pt>
    <dgm:pt modelId="{297382F5-264E-444E-AD5B-06B5EA77B52C}" type="pres">
      <dgm:prSet presAssocID="{3630A03F-0C91-401B-BC73-71C36F5D37E8}" presName="node" presStyleLbl="node1" presStyleIdx="1" presStyleCnt="3">
        <dgm:presLayoutVars>
          <dgm:bulletEnabled val="1"/>
        </dgm:presLayoutVars>
      </dgm:prSet>
      <dgm:spPr/>
      <dgm:t>
        <a:bodyPr/>
        <a:lstStyle/>
        <a:p>
          <a:endParaRPr lang="de-AT"/>
        </a:p>
      </dgm:t>
    </dgm:pt>
    <dgm:pt modelId="{E1526F6D-CE2C-4E81-BFC1-F2CA564CEA0A}" type="pres">
      <dgm:prSet presAssocID="{1C9449F8-B762-4B8B-B639-3B1CC403AD63}" presName="parTrans" presStyleLbl="bgSibTrans2D1" presStyleIdx="2" presStyleCnt="3"/>
      <dgm:spPr/>
      <dgm:t>
        <a:bodyPr/>
        <a:lstStyle/>
        <a:p>
          <a:endParaRPr lang="de-AT"/>
        </a:p>
      </dgm:t>
    </dgm:pt>
    <dgm:pt modelId="{A259AD8B-BAEE-4284-A11B-D8C486884A4C}" type="pres">
      <dgm:prSet presAssocID="{D162C8D8-872A-4214-A8EC-7DB021A529F9}" presName="node" presStyleLbl="node1" presStyleIdx="2" presStyleCnt="3">
        <dgm:presLayoutVars>
          <dgm:bulletEnabled val="1"/>
        </dgm:presLayoutVars>
      </dgm:prSet>
      <dgm:spPr/>
      <dgm:t>
        <a:bodyPr/>
        <a:lstStyle/>
        <a:p>
          <a:endParaRPr lang="de-AT"/>
        </a:p>
      </dgm:t>
    </dgm:pt>
  </dgm:ptLst>
  <dgm:cxnLst>
    <dgm:cxn modelId="{A788E7B9-BC1F-4B59-BEA3-2F196B540263}" type="presOf" srcId="{1C9449F8-B762-4B8B-B639-3B1CC403AD63}" destId="{E1526F6D-CE2C-4E81-BFC1-F2CA564CEA0A}" srcOrd="0" destOrd="0" presId="urn:microsoft.com/office/officeart/2005/8/layout/radial4"/>
    <dgm:cxn modelId="{968DF490-2D6E-4EBA-89D8-A867CDC908E4}" type="presOf" srcId="{D162C8D8-872A-4214-A8EC-7DB021A529F9}" destId="{A259AD8B-BAEE-4284-A11B-D8C486884A4C}" srcOrd="0" destOrd="0" presId="urn:microsoft.com/office/officeart/2005/8/layout/radial4"/>
    <dgm:cxn modelId="{3E4F0E05-F3C8-42B1-B088-A183232A16AA}" srcId="{70DB56B7-77B1-48AC-8680-6ABDE4A3C13A}" destId="{761888FD-48B3-4559-94BF-DCBBD30C1907}" srcOrd="0" destOrd="0" parTransId="{6325C3D0-C3DF-49E8-92CC-00083560252D}" sibTransId="{2170CEF2-216F-47DD-A9CC-4EB11E7C4F3E}"/>
    <dgm:cxn modelId="{7738A82C-BEC6-4E11-BC71-4CBCE44B4385}" type="presOf" srcId="{761888FD-48B3-4559-94BF-DCBBD30C1907}" destId="{3DED085A-3164-4B20-A7BD-A3A4F2BAB69A}" srcOrd="0" destOrd="0" presId="urn:microsoft.com/office/officeart/2005/8/layout/radial4"/>
    <dgm:cxn modelId="{9E7E8C97-91B5-4706-A229-69AACBFFC0C5}" srcId="{761888FD-48B3-4559-94BF-DCBBD30C1907}" destId="{D162C8D8-872A-4214-A8EC-7DB021A529F9}" srcOrd="2" destOrd="0" parTransId="{1C9449F8-B762-4B8B-B639-3B1CC403AD63}" sibTransId="{6C028A30-5E9A-4630-8491-B06AF6AB7479}"/>
    <dgm:cxn modelId="{E7ACA1D1-A4B7-4586-8D8E-C64E34557715}" type="presOf" srcId="{63DB675B-1527-46CE-B4E2-2808FA4DE8C3}" destId="{4C612375-DF40-49A3-BBD5-E8165710F771}" srcOrd="0" destOrd="0" presId="urn:microsoft.com/office/officeart/2005/8/layout/radial4"/>
    <dgm:cxn modelId="{B27E8AE3-87D1-40A1-8D3D-2F7F651FA025}" type="presOf" srcId="{8B555318-051F-428E-BE33-CF968577B812}" destId="{0B6FFDEF-F3A5-4B4F-8FED-9DDD882B5FF9}" srcOrd="0" destOrd="0" presId="urn:microsoft.com/office/officeart/2005/8/layout/radial4"/>
    <dgm:cxn modelId="{73E75EF8-850B-484E-9C8D-82FC94C0EBD3}" type="presOf" srcId="{309564BE-1CDA-4741-BFBC-A0BB515873D6}" destId="{C99927BB-F834-42C5-9DDC-DC3C8CF98E84}" srcOrd="0" destOrd="0" presId="urn:microsoft.com/office/officeart/2005/8/layout/radial4"/>
    <dgm:cxn modelId="{6BB4037E-23A9-4A8A-A7D9-39BAD4AC6B52}" srcId="{761888FD-48B3-4559-94BF-DCBBD30C1907}" destId="{309564BE-1CDA-4741-BFBC-A0BB515873D6}" srcOrd="0" destOrd="0" parTransId="{63DB675B-1527-46CE-B4E2-2808FA4DE8C3}" sibTransId="{BF1FD273-8781-4C4E-842C-16731C3AAB80}"/>
    <dgm:cxn modelId="{F97D29EC-8B51-4C20-BFA8-55A4A079E826}" type="presOf" srcId="{70DB56B7-77B1-48AC-8680-6ABDE4A3C13A}" destId="{16E4B5AC-678B-4C86-9303-EF0A956F8392}" srcOrd="0" destOrd="0" presId="urn:microsoft.com/office/officeart/2005/8/layout/radial4"/>
    <dgm:cxn modelId="{0324F89C-A08A-4D60-A676-7EF401B30266}" srcId="{761888FD-48B3-4559-94BF-DCBBD30C1907}" destId="{3630A03F-0C91-401B-BC73-71C36F5D37E8}" srcOrd="1" destOrd="0" parTransId="{8B555318-051F-428E-BE33-CF968577B812}" sibTransId="{64668C51-EB31-4CA6-A72A-840A22479E56}"/>
    <dgm:cxn modelId="{10D259EF-60B1-43A3-A9E9-BFA38AD70181}" type="presOf" srcId="{3630A03F-0C91-401B-BC73-71C36F5D37E8}" destId="{297382F5-264E-444E-AD5B-06B5EA77B52C}" srcOrd="0" destOrd="0" presId="urn:microsoft.com/office/officeart/2005/8/layout/radial4"/>
    <dgm:cxn modelId="{61076172-FB11-43A6-AFCC-DF770BD99195}" type="presParOf" srcId="{16E4B5AC-678B-4C86-9303-EF0A956F8392}" destId="{3DED085A-3164-4B20-A7BD-A3A4F2BAB69A}" srcOrd="0" destOrd="0" presId="urn:microsoft.com/office/officeart/2005/8/layout/radial4"/>
    <dgm:cxn modelId="{9C730535-3A53-42C9-9ED8-C92B4734B43A}" type="presParOf" srcId="{16E4B5AC-678B-4C86-9303-EF0A956F8392}" destId="{4C612375-DF40-49A3-BBD5-E8165710F771}" srcOrd="1" destOrd="0" presId="urn:microsoft.com/office/officeart/2005/8/layout/radial4"/>
    <dgm:cxn modelId="{9E2DD0C0-810D-4E6D-BABC-96967B97E282}" type="presParOf" srcId="{16E4B5AC-678B-4C86-9303-EF0A956F8392}" destId="{C99927BB-F834-42C5-9DDC-DC3C8CF98E84}" srcOrd="2" destOrd="0" presId="urn:microsoft.com/office/officeart/2005/8/layout/radial4"/>
    <dgm:cxn modelId="{4EF23E3C-260F-49E8-8AFC-D1C9DC09411B}" type="presParOf" srcId="{16E4B5AC-678B-4C86-9303-EF0A956F8392}" destId="{0B6FFDEF-F3A5-4B4F-8FED-9DDD882B5FF9}" srcOrd="3" destOrd="0" presId="urn:microsoft.com/office/officeart/2005/8/layout/radial4"/>
    <dgm:cxn modelId="{D29CA7D1-9822-496A-8103-9A830110C511}" type="presParOf" srcId="{16E4B5AC-678B-4C86-9303-EF0A956F8392}" destId="{297382F5-264E-444E-AD5B-06B5EA77B52C}" srcOrd="4" destOrd="0" presId="urn:microsoft.com/office/officeart/2005/8/layout/radial4"/>
    <dgm:cxn modelId="{ED993F27-B78D-4BD8-9E1A-26A2F8D57273}" type="presParOf" srcId="{16E4B5AC-678B-4C86-9303-EF0A956F8392}" destId="{E1526F6D-CE2C-4E81-BFC1-F2CA564CEA0A}" srcOrd="5" destOrd="0" presId="urn:microsoft.com/office/officeart/2005/8/layout/radial4"/>
    <dgm:cxn modelId="{CE9D130B-0B19-4A8F-9613-9CF923011FD7}" type="presParOf" srcId="{16E4B5AC-678B-4C86-9303-EF0A956F8392}" destId="{A259AD8B-BAEE-4284-A11B-D8C486884A4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9D8AC1-7A98-4858-9298-9FC1EDCF6987}" type="doc">
      <dgm:prSet loTypeId="urn:microsoft.com/office/officeart/2005/8/layout/cycle4#1" loCatId="relationship" qsTypeId="urn:microsoft.com/office/officeart/2005/8/quickstyle/simple1" qsCatId="simple" csTypeId="urn:microsoft.com/office/officeart/2005/8/colors/accent6_1" csCatId="accent6" phldr="1"/>
      <dgm:spPr/>
      <dgm:t>
        <a:bodyPr/>
        <a:lstStyle/>
        <a:p>
          <a:endParaRPr lang="de-AT"/>
        </a:p>
      </dgm:t>
    </dgm:pt>
    <dgm:pt modelId="{1D96BB12-E287-4326-8D11-C733B896EAA4}">
      <dgm:prSet phldrT="[Text]" custT="1"/>
      <dgm:spPr>
        <a:noFill/>
      </dgm:spPr>
      <dgm:t>
        <a:bodyPr/>
        <a:lstStyle/>
        <a:p>
          <a:r>
            <a:rPr lang="de-AT" sz="1800" b="1" dirty="0" smtClean="0"/>
            <a:t>Erweitertes Denken</a:t>
          </a:r>
          <a:endParaRPr lang="de-AT" sz="1800" b="1" dirty="0"/>
        </a:p>
      </dgm:t>
    </dgm:pt>
    <dgm:pt modelId="{54F7F056-FBD4-475D-ABFC-139DF683B122}" type="parTrans" cxnId="{7AF3D648-42F7-4379-B0D0-88520767199A}">
      <dgm:prSet/>
      <dgm:spPr/>
      <dgm:t>
        <a:bodyPr/>
        <a:lstStyle/>
        <a:p>
          <a:endParaRPr lang="de-AT"/>
        </a:p>
      </dgm:t>
    </dgm:pt>
    <dgm:pt modelId="{BC631861-D3F2-47E4-A1AA-D77F91790658}" type="sibTrans" cxnId="{7AF3D648-42F7-4379-B0D0-88520767199A}">
      <dgm:prSet/>
      <dgm:spPr/>
      <dgm:t>
        <a:bodyPr/>
        <a:lstStyle/>
        <a:p>
          <a:endParaRPr lang="de-AT"/>
        </a:p>
      </dgm:t>
    </dgm:pt>
    <dgm:pt modelId="{122FE7F1-19D5-4F3A-A3C2-3EA8935665EE}">
      <dgm:prSet phldrT="[Text]" custT="1"/>
      <dgm:spPr/>
      <dgm:t>
        <a:bodyPr/>
        <a:lstStyle/>
        <a:p>
          <a:r>
            <a:rPr lang="de-AT" sz="1800" dirty="0" smtClean="0"/>
            <a:t>Untersuchen, erkunden</a:t>
          </a:r>
          <a:endParaRPr lang="de-AT" sz="1800" dirty="0"/>
        </a:p>
      </dgm:t>
    </dgm:pt>
    <dgm:pt modelId="{22807B8F-CE7A-4B48-80BE-25FCF2EE58A5}" type="parTrans" cxnId="{8EBD3A75-08D5-44DB-9C46-17E7E29C01E8}">
      <dgm:prSet/>
      <dgm:spPr/>
      <dgm:t>
        <a:bodyPr/>
        <a:lstStyle/>
        <a:p>
          <a:endParaRPr lang="de-AT"/>
        </a:p>
      </dgm:t>
    </dgm:pt>
    <dgm:pt modelId="{45526561-5E2D-43EC-82B9-0F0620714352}" type="sibTrans" cxnId="{8EBD3A75-08D5-44DB-9C46-17E7E29C01E8}">
      <dgm:prSet/>
      <dgm:spPr/>
      <dgm:t>
        <a:bodyPr/>
        <a:lstStyle/>
        <a:p>
          <a:endParaRPr lang="de-AT"/>
        </a:p>
      </dgm:t>
    </dgm:pt>
    <dgm:pt modelId="{1CBAC90C-0C53-4FA8-8515-1025BF973680}">
      <dgm:prSet phldrT="[Text]" custT="1"/>
      <dgm:spPr>
        <a:noFill/>
      </dgm:spPr>
      <dgm:t>
        <a:bodyPr/>
        <a:lstStyle/>
        <a:p>
          <a:r>
            <a:rPr lang="de-AT" sz="1800" b="1" dirty="0" smtClean="0"/>
            <a:t>Erinnern</a:t>
          </a:r>
          <a:endParaRPr lang="de-AT" sz="1800" b="1" dirty="0"/>
        </a:p>
      </dgm:t>
    </dgm:pt>
    <dgm:pt modelId="{7DAE77A4-CF86-42E4-B4B5-2F1963EEAD06}" type="parTrans" cxnId="{4CA5D42D-4192-45F9-804F-4EBF93BBA560}">
      <dgm:prSet/>
      <dgm:spPr/>
      <dgm:t>
        <a:bodyPr/>
        <a:lstStyle/>
        <a:p>
          <a:endParaRPr lang="de-AT"/>
        </a:p>
      </dgm:t>
    </dgm:pt>
    <dgm:pt modelId="{E6BE9E6D-0047-41B0-8B6E-A734E3941B96}" type="sibTrans" cxnId="{4CA5D42D-4192-45F9-804F-4EBF93BBA560}">
      <dgm:prSet/>
      <dgm:spPr/>
      <dgm:t>
        <a:bodyPr/>
        <a:lstStyle/>
        <a:p>
          <a:endParaRPr lang="de-AT"/>
        </a:p>
      </dgm:t>
    </dgm:pt>
    <dgm:pt modelId="{4F370B31-94BA-431B-B8B7-A88CA563A012}">
      <dgm:prSet phldrT="[Text]" custT="1"/>
      <dgm:spPr/>
      <dgm:t>
        <a:bodyPr/>
        <a:lstStyle/>
        <a:p>
          <a:r>
            <a:rPr lang="de-AT" sz="1800" dirty="0" smtClean="0"/>
            <a:t>Fakten, Informationen, Begriffe, einfache Verfahren wiedergeben</a:t>
          </a:r>
          <a:endParaRPr lang="de-AT" sz="1800" dirty="0"/>
        </a:p>
      </dgm:t>
    </dgm:pt>
    <dgm:pt modelId="{A4674FC5-103D-452D-A56E-A853503DD8E9}" type="parTrans" cxnId="{0A79156A-1DFD-4075-B06E-118083F93A99}">
      <dgm:prSet/>
      <dgm:spPr/>
      <dgm:t>
        <a:bodyPr/>
        <a:lstStyle/>
        <a:p>
          <a:endParaRPr lang="de-AT"/>
        </a:p>
      </dgm:t>
    </dgm:pt>
    <dgm:pt modelId="{80740D13-D186-49A7-81DC-8C1D55C87BB2}" type="sibTrans" cxnId="{0A79156A-1DFD-4075-B06E-118083F93A99}">
      <dgm:prSet/>
      <dgm:spPr/>
      <dgm:t>
        <a:bodyPr/>
        <a:lstStyle/>
        <a:p>
          <a:endParaRPr lang="de-AT"/>
        </a:p>
      </dgm:t>
    </dgm:pt>
    <dgm:pt modelId="{C51F64E1-07AF-4424-83E0-03E9CA823C8C}">
      <dgm:prSet phldrT="[Text]" custT="1"/>
      <dgm:spPr>
        <a:noFill/>
      </dgm:spPr>
      <dgm:t>
        <a:bodyPr/>
        <a:lstStyle/>
        <a:p>
          <a:r>
            <a:rPr lang="de-AT" sz="1800" b="1" dirty="0" smtClean="0"/>
            <a:t>Fertigkeit/</a:t>
          </a:r>
        </a:p>
        <a:p>
          <a:r>
            <a:rPr lang="de-AT" sz="1800" b="1" dirty="0" smtClean="0"/>
            <a:t>Konzept</a:t>
          </a:r>
          <a:endParaRPr lang="de-AT" sz="1800" b="1" dirty="0"/>
        </a:p>
      </dgm:t>
    </dgm:pt>
    <dgm:pt modelId="{E84578DA-A5C0-4B02-99FE-0AE3AABF65C9}" type="parTrans" cxnId="{2E99B376-0557-413A-8A67-A91DE9F2330B}">
      <dgm:prSet/>
      <dgm:spPr/>
      <dgm:t>
        <a:bodyPr/>
        <a:lstStyle/>
        <a:p>
          <a:endParaRPr lang="de-AT"/>
        </a:p>
      </dgm:t>
    </dgm:pt>
    <dgm:pt modelId="{8A5620FB-9F0B-4B8F-A9E2-FA1CB71EA803}" type="sibTrans" cxnId="{2E99B376-0557-413A-8A67-A91DE9F2330B}">
      <dgm:prSet/>
      <dgm:spPr/>
      <dgm:t>
        <a:bodyPr/>
        <a:lstStyle/>
        <a:p>
          <a:endParaRPr lang="de-AT"/>
        </a:p>
      </dgm:t>
    </dgm:pt>
    <dgm:pt modelId="{581F23D8-3BF6-4C30-B655-59ADAC988FCA}">
      <dgm:prSet phldrT="[Text]" custT="1"/>
      <dgm:spPr/>
      <dgm:t>
        <a:bodyPr/>
        <a:lstStyle/>
        <a:p>
          <a:pPr algn="r"/>
          <a:r>
            <a:rPr lang="de-AT" sz="1800" dirty="0" smtClean="0"/>
            <a:t>Info bzw. Schlüsselkonzepte anwenden</a:t>
          </a:r>
          <a:endParaRPr lang="de-AT" sz="1800" dirty="0"/>
        </a:p>
      </dgm:t>
    </dgm:pt>
    <dgm:pt modelId="{CAEA3838-310F-42E9-994F-68B46F54F4EF}" type="parTrans" cxnId="{E0600552-B406-4B3D-B8E6-9CA04F71CC62}">
      <dgm:prSet/>
      <dgm:spPr/>
      <dgm:t>
        <a:bodyPr/>
        <a:lstStyle/>
        <a:p>
          <a:endParaRPr lang="de-AT"/>
        </a:p>
      </dgm:t>
    </dgm:pt>
    <dgm:pt modelId="{62CDFF3C-4C4E-4948-B10F-BB5BDE49AED5}" type="sibTrans" cxnId="{E0600552-B406-4B3D-B8E6-9CA04F71CC62}">
      <dgm:prSet/>
      <dgm:spPr/>
      <dgm:t>
        <a:bodyPr/>
        <a:lstStyle/>
        <a:p>
          <a:endParaRPr lang="de-AT"/>
        </a:p>
      </dgm:t>
    </dgm:pt>
    <dgm:pt modelId="{4195AE12-95CE-4077-82F4-F6688147D030}">
      <dgm:prSet phldrT="[Text]" custT="1"/>
      <dgm:spPr>
        <a:noFill/>
      </dgm:spPr>
      <dgm:t>
        <a:bodyPr lIns="36000" rIns="36000"/>
        <a:lstStyle/>
        <a:p>
          <a:r>
            <a:rPr lang="de-AT" sz="1800" b="1" dirty="0" smtClean="0"/>
            <a:t>Strategisches Denken</a:t>
          </a:r>
          <a:endParaRPr lang="de-AT" sz="1800" b="1" dirty="0"/>
        </a:p>
      </dgm:t>
    </dgm:pt>
    <dgm:pt modelId="{869C4D4B-F5DA-42AA-8DDC-891A06F2D9A1}" type="parTrans" cxnId="{A4561FBC-4DE6-4E09-A4CD-3838FEC70C6F}">
      <dgm:prSet/>
      <dgm:spPr/>
      <dgm:t>
        <a:bodyPr/>
        <a:lstStyle/>
        <a:p>
          <a:endParaRPr lang="de-AT"/>
        </a:p>
      </dgm:t>
    </dgm:pt>
    <dgm:pt modelId="{D81A146E-8822-471E-99E2-C47A667CD4B1}" type="sibTrans" cxnId="{A4561FBC-4DE6-4E09-A4CD-3838FEC70C6F}">
      <dgm:prSet/>
      <dgm:spPr/>
      <dgm:t>
        <a:bodyPr/>
        <a:lstStyle/>
        <a:p>
          <a:endParaRPr lang="de-AT"/>
        </a:p>
      </dgm:t>
    </dgm:pt>
    <dgm:pt modelId="{2D6CE283-529C-4BF3-956E-276198BBB18F}">
      <dgm:prSet phldrT="[Text]" custT="1"/>
      <dgm:spPr>
        <a:solidFill>
          <a:schemeClr val="accent6">
            <a:lumMod val="20000"/>
            <a:lumOff val="80000"/>
          </a:schemeClr>
        </a:solidFill>
      </dgm:spPr>
      <dgm:t>
        <a:bodyPr/>
        <a:lstStyle/>
        <a:p>
          <a:r>
            <a:rPr lang="de-AT" sz="1800" dirty="0" smtClean="0"/>
            <a:t>Logisch denken</a:t>
          </a:r>
          <a:endParaRPr lang="de-AT" sz="1800" dirty="0"/>
        </a:p>
      </dgm:t>
    </dgm:pt>
    <dgm:pt modelId="{284A9AE8-E074-49EC-8A04-1F5233D9440B}" type="parTrans" cxnId="{8F3E1005-994A-416F-9BCF-524501B8F1F7}">
      <dgm:prSet/>
      <dgm:spPr/>
      <dgm:t>
        <a:bodyPr/>
        <a:lstStyle/>
        <a:p>
          <a:endParaRPr lang="de-AT"/>
        </a:p>
      </dgm:t>
    </dgm:pt>
    <dgm:pt modelId="{8CE41E65-8752-46A1-BF08-0B4E9162E0E2}" type="sibTrans" cxnId="{8F3E1005-994A-416F-9BCF-524501B8F1F7}">
      <dgm:prSet/>
      <dgm:spPr/>
      <dgm:t>
        <a:bodyPr/>
        <a:lstStyle/>
        <a:p>
          <a:endParaRPr lang="de-AT"/>
        </a:p>
      </dgm:t>
    </dgm:pt>
    <dgm:pt modelId="{20F05230-D467-4616-813B-DC0A4F6F8E48}">
      <dgm:prSet phldrT="[Text]" custT="1"/>
      <dgm:spPr/>
      <dgm:t>
        <a:bodyPr/>
        <a:lstStyle/>
        <a:p>
          <a:r>
            <a:rPr lang="de-AT" sz="1800" dirty="0" smtClean="0"/>
            <a:t>vertraute Prozesse oder Formeln verwenden</a:t>
          </a:r>
          <a:endParaRPr lang="de-AT" sz="1800" dirty="0"/>
        </a:p>
      </dgm:t>
    </dgm:pt>
    <dgm:pt modelId="{E94701B2-4F6D-4CF9-864C-DB0DFE35D233}" type="parTrans" cxnId="{5E44F212-0BC0-410B-9A5A-6AC0ABF56031}">
      <dgm:prSet/>
      <dgm:spPr/>
      <dgm:t>
        <a:bodyPr/>
        <a:lstStyle/>
        <a:p>
          <a:endParaRPr lang="de-AT"/>
        </a:p>
      </dgm:t>
    </dgm:pt>
    <dgm:pt modelId="{EF72B7CD-C4CA-4A60-9ED0-9E03EDA24C4E}" type="sibTrans" cxnId="{5E44F212-0BC0-410B-9A5A-6AC0ABF56031}">
      <dgm:prSet/>
      <dgm:spPr/>
      <dgm:t>
        <a:bodyPr/>
        <a:lstStyle/>
        <a:p>
          <a:endParaRPr lang="de-AT"/>
        </a:p>
      </dgm:t>
    </dgm:pt>
    <dgm:pt modelId="{6D22D860-EEC5-4DFD-AA70-E6C39203F942}">
      <dgm:prSet phldrT="[Text]" custT="1"/>
      <dgm:spPr/>
      <dgm:t>
        <a:bodyPr/>
        <a:lstStyle/>
        <a:p>
          <a:pPr algn="r"/>
          <a:r>
            <a:rPr lang="de-AT" sz="1800" dirty="0" smtClean="0"/>
            <a:t>zwei oder mehrere Schritte durchführen</a:t>
          </a:r>
          <a:endParaRPr lang="de-AT" sz="1800" dirty="0"/>
        </a:p>
      </dgm:t>
    </dgm:pt>
    <dgm:pt modelId="{F62E07E6-82D2-4E0A-9725-DF27EA160289}" type="parTrans" cxnId="{15F35860-CDE0-4691-B65D-DAB314F47B10}">
      <dgm:prSet/>
      <dgm:spPr/>
      <dgm:t>
        <a:bodyPr/>
        <a:lstStyle/>
        <a:p>
          <a:endParaRPr lang="de-AT"/>
        </a:p>
      </dgm:t>
    </dgm:pt>
    <dgm:pt modelId="{381D93F3-4748-4A22-A873-D51B643176C3}" type="sibTrans" cxnId="{15F35860-CDE0-4691-B65D-DAB314F47B10}">
      <dgm:prSet/>
      <dgm:spPr/>
      <dgm:t>
        <a:bodyPr/>
        <a:lstStyle/>
        <a:p>
          <a:endParaRPr lang="de-AT"/>
        </a:p>
      </dgm:t>
    </dgm:pt>
    <dgm:pt modelId="{C68C6482-F827-42C5-9D07-0550F29AFB23}">
      <dgm:prSet phldrT="[Text]" custT="1"/>
      <dgm:spPr/>
      <dgm:t>
        <a:bodyPr/>
        <a:lstStyle/>
        <a:p>
          <a:pPr algn="r"/>
          <a:r>
            <a:rPr lang="de-AT" sz="1800" dirty="0" smtClean="0"/>
            <a:t>Lösungswege überlegen</a:t>
          </a:r>
          <a:endParaRPr lang="de-AT" sz="1800" dirty="0"/>
        </a:p>
      </dgm:t>
    </dgm:pt>
    <dgm:pt modelId="{EAD659B4-2C07-41CF-9B59-676660239BD8}" type="parTrans" cxnId="{241C1E6A-839D-457A-8AE4-1FC8656BA3D4}">
      <dgm:prSet/>
      <dgm:spPr/>
      <dgm:t>
        <a:bodyPr/>
        <a:lstStyle/>
        <a:p>
          <a:endParaRPr lang="de-AT"/>
        </a:p>
      </dgm:t>
    </dgm:pt>
    <dgm:pt modelId="{E1A10BF4-59E5-48AD-945D-5409A5ECBE9C}" type="sibTrans" cxnId="{241C1E6A-839D-457A-8AE4-1FC8656BA3D4}">
      <dgm:prSet/>
      <dgm:spPr/>
      <dgm:t>
        <a:bodyPr/>
        <a:lstStyle/>
        <a:p>
          <a:endParaRPr lang="de-AT"/>
        </a:p>
      </dgm:t>
    </dgm:pt>
    <dgm:pt modelId="{6BB470C6-A706-4D4A-BD93-5512DB0CE2E6}">
      <dgm:prSet phldrT="[Text]" custT="1"/>
      <dgm:spPr>
        <a:solidFill>
          <a:schemeClr val="accent6">
            <a:lumMod val="20000"/>
            <a:lumOff val="80000"/>
          </a:schemeClr>
        </a:solidFill>
      </dgm:spPr>
      <dgm:t>
        <a:bodyPr/>
        <a:lstStyle/>
        <a:p>
          <a:r>
            <a:rPr lang="de-AT" sz="1800" dirty="0" smtClean="0"/>
            <a:t>Belege/Daten, begründen</a:t>
          </a:r>
          <a:endParaRPr lang="de-AT" sz="1800" dirty="0"/>
        </a:p>
      </dgm:t>
    </dgm:pt>
    <dgm:pt modelId="{0DE47EC3-0B7D-4553-BDC0-21366153DBF3}" type="parTrans" cxnId="{E009A53C-EC0D-4A4E-B685-5C48CC8A75DF}">
      <dgm:prSet/>
      <dgm:spPr/>
      <dgm:t>
        <a:bodyPr/>
        <a:lstStyle/>
        <a:p>
          <a:endParaRPr lang="de-AT"/>
        </a:p>
      </dgm:t>
    </dgm:pt>
    <dgm:pt modelId="{7CD7EF60-207F-4373-9807-77C6B026C051}" type="sibTrans" cxnId="{E009A53C-EC0D-4A4E-B685-5C48CC8A75DF}">
      <dgm:prSet/>
      <dgm:spPr/>
      <dgm:t>
        <a:bodyPr/>
        <a:lstStyle/>
        <a:p>
          <a:endParaRPr lang="de-AT"/>
        </a:p>
      </dgm:t>
    </dgm:pt>
    <dgm:pt modelId="{50193C2B-76B3-42A5-82A5-5D62A72418B8}">
      <dgm:prSet phldrT="[Text]" custT="1"/>
      <dgm:spPr>
        <a:solidFill>
          <a:schemeClr val="accent6">
            <a:lumMod val="20000"/>
            <a:lumOff val="80000"/>
          </a:schemeClr>
        </a:solidFill>
      </dgm:spPr>
      <dgm:t>
        <a:bodyPr/>
        <a:lstStyle/>
        <a:p>
          <a:r>
            <a:rPr lang="de-AT" sz="1800" dirty="0" smtClean="0"/>
            <a:t>mehrere Lösungswege</a:t>
          </a:r>
          <a:endParaRPr lang="de-AT" sz="1800" dirty="0"/>
        </a:p>
      </dgm:t>
    </dgm:pt>
    <dgm:pt modelId="{F346B4EF-1B87-41B4-8772-EBAC8A7B20AA}" type="parTrans" cxnId="{367BCF6C-F723-4DA7-8D28-FD6E67FA8F31}">
      <dgm:prSet/>
      <dgm:spPr/>
      <dgm:t>
        <a:bodyPr/>
        <a:lstStyle/>
        <a:p>
          <a:endParaRPr lang="de-AT"/>
        </a:p>
      </dgm:t>
    </dgm:pt>
    <dgm:pt modelId="{DF8F521A-F08F-477C-9F0C-22DC0B50A6D0}" type="sibTrans" cxnId="{367BCF6C-F723-4DA7-8D28-FD6E67FA8F31}">
      <dgm:prSet/>
      <dgm:spPr/>
      <dgm:t>
        <a:bodyPr/>
        <a:lstStyle/>
        <a:p>
          <a:endParaRPr lang="de-AT"/>
        </a:p>
      </dgm:t>
    </dgm:pt>
    <dgm:pt modelId="{7EC29ADA-297E-4D85-860E-9FC0190212DC}">
      <dgm:prSet phldrT="[Text]" custT="1"/>
      <dgm:spPr/>
      <dgm:t>
        <a:bodyPr/>
        <a:lstStyle/>
        <a:p>
          <a:r>
            <a:rPr lang="de-AT" sz="1800" dirty="0" smtClean="0"/>
            <a:t>Nachdenken, mehrere Faktoren berücksichtigen</a:t>
          </a:r>
          <a:endParaRPr lang="de-AT" sz="1800" dirty="0"/>
        </a:p>
      </dgm:t>
    </dgm:pt>
    <dgm:pt modelId="{EBB7C62B-F951-4760-ACE4-9196B15C2FAC}" type="parTrans" cxnId="{84F44DA5-3B45-4822-9E94-4425525195D1}">
      <dgm:prSet/>
      <dgm:spPr/>
      <dgm:t>
        <a:bodyPr/>
        <a:lstStyle/>
        <a:p>
          <a:endParaRPr lang="de-AT"/>
        </a:p>
      </dgm:t>
    </dgm:pt>
    <dgm:pt modelId="{BEEB8198-4636-4EC7-A2AC-0C8947F8E3C5}" type="sibTrans" cxnId="{84F44DA5-3B45-4822-9E94-4425525195D1}">
      <dgm:prSet/>
      <dgm:spPr/>
      <dgm:t>
        <a:bodyPr/>
        <a:lstStyle/>
        <a:p>
          <a:endParaRPr lang="de-AT"/>
        </a:p>
      </dgm:t>
    </dgm:pt>
    <dgm:pt modelId="{2DF78B2E-63BA-4E88-B904-EAB733D0FC5D}">
      <dgm:prSet phldrT="[Text]" custT="1"/>
      <dgm:spPr/>
      <dgm:t>
        <a:bodyPr/>
        <a:lstStyle/>
        <a:p>
          <a:r>
            <a:rPr lang="de-AT" sz="1800" dirty="0" smtClean="0"/>
            <a:t>Vernetzen, in Beziehung setzen</a:t>
          </a:r>
          <a:endParaRPr lang="de-AT" sz="1800" dirty="0"/>
        </a:p>
      </dgm:t>
    </dgm:pt>
    <dgm:pt modelId="{F8F44C62-6726-4D86-9C8D-75E07ECFF02E}" type="parTrans" cxnId="{C3B8FFB8-ADD5-4B5E-BC11-7F250597CE57}">
      <dgm:prSet/>
      <dgm:spPr/>
      <dgm:t>
        <a:bodyPr/>
        <a:lstStyle/>
        <a:p>
          <a:endParaRPr lang="de-AT"/>
        </a:p>
      </dgm:t>
    </dgm:pt>
    <dgm:pt modelId="{44DF5F9B-87A6-4B67-8561-513D5643249A}" type="sibTrans" cxnId="{C3B8FFB8-ADD5-4B5E-BC11-7F250597CE57}">
      <dgm:prSet/>
      <dgm:spPr/>
      <dgm:t>
        <a:bodyPr/>
        <a:lstStyle/>
        <a:p>
          <a:endParaRPr lang="de-AT"/>
        </a:p>
      </dgm:t>
    </dgm:pt>
    <dgm:pt modelId="{21125FAB-96B6-414C-803E-51AD275AB3CE}">
      <dgm:prSet phldrT="[Text]" custT="1"/>
      <dgm:spPr/>
      <dgm:t>
        <a:bodyPr/>
        <a:lstStyle/>
        <a:p>
          <a:r>
            <a:rPr lang="de-AT" sz="1800" dirty="0" smtClean="0"/>
            <a:t>eine Lösungsstrategie aus vielen entwickeln und anwenden</a:t>
          </a:r>
          <a:endParaRPr lang="de-AT" sz="1800" dirty="0"/>
        </a:p>
      </dgm:t>
    </dgm:pt>
    <dgm:pt modelId="{9A3755EA-0279-4FF9-B685-1DEB12F701EC}" type="parTrans" cxnId="{583FDE91-38A4-4BC5-87EB-3D63EEADC4EE}">
      <dgm:prSet/>
      <dgm:spPr/>
      <dgm:t>
        <a:bodyPr/>
        <a:lstStyle/>
        <a:p>
          <a:endParaRPr lang="de-AT"/>
        </a:p>
      </dgm:t>
    </dgm:pt>
    <dgm:pt modelId="{01BC3DDA-EB02-494C-9012-06992C0DCD91}" type="sibTrans" cxnId="{583FDE91-38A4-4BC5-87EB-3D63EEADC4EE}">
      <dgm:prSet/>
      <dgm:spPr/>
      <dgm:t>
        <a:bodyPr/>
        <a:lstStyle/>
        <a:p>
          <a:endParaRPr lang="de-AT"/>
        </a:p>
      </dgm:t>
    </dgm:pt>
    <dgm:pt modelId="{24EBD12C-FEBA-483C-942C-896684ECAE44}">
      <dgm:prSet phldrT="[Text]" custT="1"/>
      <dgm:spPr>
        <a:solidFill>
          <a:schemeClr val="accent6">
            <a:lumMod val="20000"/>
            <a:lumOff val="80000"/>
          </a:schemeClr>
        </a:solidFill>
      </dgm:spPr>
      <dgm:t>
        <a:bodyPr/>
        <a:lstStyle/>
        <a:p>
          <a:r>
            <a:rPr lang="de-AT" sz="1800" dirty="0" smtClean="0"/>
            <a:t>Plan entwickeln</a:t>
          </a:r>
          <a:endParaRPr lang="de-AT" sz="1800" dirty="0"/>
        </a:p>
      </dgm:t>
    </dgm:pt>
    <dgm:pt modelId="{F364CF7D-3382-4371-9ED5-0ED759AE4E87}" type="parTrans" cxnId="{A2843C05-5C30-4784-AE51-1BF0FD0AD6C4}">
      <dgm:prSet/>
      <dgm:spPr/>
      <dgm:t>
        <a:bodyPr/>
        <a:lstStyle/>
        <a:p>
          <a:endParaRPr lang="de-AT"/>
        </a:p>
      </dgm:t>
    </dgm:pt>
    <dgm:pt modelId="{D386CB61-5A33-4980-85E6-B319242341EC}" type="sibTrans" cxnId="{A2843C05-5C30-4784-AE51-1BF0FD0AD6C4}">
      <dgm:prSet/>
      <dgm:spPr/>
      <dgm:t>
        <a:bodyPr/>
        <a:lstStyle/>
        <a:p>
          <a:endParaRPr lang="de-AT"/>
        </a:p>
      </dgm:t>
    </dgm:pt>
    <dgm:pt modelId="{872A8C84-4D51-4A9E-A6D2-EEE44A4949A6}">
      <dgm:prSet phldrT="[Text]" custT="1"/>
      <dgm:spPr>
        <a:solidFill>
          <a:schemeClr val="accent6">
            <a:lumMod val="20000"/>
            <a:lumOff val="80000"/>
          </a:schemeClr>
        </a:solidFill>
      </dgm:spPr>
      <dgm:t>
        <a:bodyPr/>
        <a:lstStyle/>
        <a:p>
          <a:r>
            <a:rPr lang="de-AT" sz="1800" dirty="0" smtClean="0"/>
            <a:t>Abstraktion</a:t>
          </a:r>
          <a:endParaRPr lang="de-AT" sz="1800" dirty="0"/>
        </a:p>
      </dgm:t>
    </dgm:pt>
    <dgm:pt modelId="{F50F8AE5-26B2-4591-B46E-E053A27850DF}" type="parTrans" cxnId="{D9A9958B-4F86-4B3D-9340-BFB8BA498DF1}">
      <dgm:prSet/>
      <dgm:spPr/>
      <dgm:t>
        <a:bodyPr/>
        <a:lstStyle/>
        <a:p>
          <a:endParaRPr lang="de-AT"/>
        </a:p>
      </dgm:t>
    </dgm:pt>
    <dgm:pt modelId="{80F2B13F-4F79-4FE3-A551-F0C1D08587C7}" type="sibTrans" cxnId="{D9A9958B-4F86-4B3D-9340-BFB8BA498DF1}">
      <dgm:prSet/>
      <dgm:spPr/>
      <dgm:t>
        <a:bodyPr/>
        <a:lstStyle/>
        <a:p>
          <a:endParaRPr lang="de-AT"/>
        </a:p>
      </dgm:t>
    </dgm:pt>
    <dgm:pt modelId="{6769BBDA-2925-42D0-9CCA-9C178437CE4B}" type="pres">
      <dgm:prSet presAssocID="{429D8AC1-7A98-4858-9298-9FC1EDCF6987}" presName="cycleMatrixDiagram" presStyleCnt="0">
        <dgm:presLayoutVars>
          <dgm:chMax val="1"/>
          <dgm:dir/>
          <dgm:animLvl val="lvl"/>
          <dgm:resizeHandles val="exact"/>
        </dgm:presLayoutVars>
      </dgm:prSet>
      <dgm:spPr/>
      <dgm:t>
        <a:bodyPr/>
        <a:lstStyle/>
        <a:p>
          <a:endParaRPr lang="de-AT"/>
        </a:p>
      </dgm:t>
    </dgm:pt>
    <dgm:pt modelId="{96ADCADA-445B-4127-92C0-1D7C972EECA8}" type="pres">
      <dgm:prSet presAssocID="{429D8AC1-7A98-4858-9298-9FC1EDCF6987}" presName="children" presStyleCnt="0"/>
      <dgm:spPr/>
    </dgm:pt>
    <dgm:pt modelId="{19B68923-4916-4DCF-8EE9-B375B07E4C83}" type="pres">
      <dgm:prSet presAssocID="{429D8AC1-7A98-4858-9298-9FC1EDCF6987}" presName="child1group" presStyleCnt="0"/>
      <dgm:spPr/>
    </dgm:pt>
    <dgm:pt modelId="{8267B62A-7E9F-4845-A214-9D4C9DC758CD}" type="pres">
      <dgm:prSet presAssocID="{429D8AC1-7A98-4858-9298-9FC1EDCF6987}" presName="child1" presStyleLbl="bgAcc1" presStyleIdx="0" presStyleCnt="4" custScaleX="162751" custScaleY="145400" custLinFactNeighborX="205" custLinFactNeighborY="17187"/>
      <dgm:spPr/>
      <dgm:t>
        <a:bodyPr/>
        <a:lstStyle/>
        <a:p>
          <a:endParaRPr lang="de-AT"/>
        </a:p>
      </dgm:t>
    </dgm:pt>
    <dgm:pt modelId="{C984EF56-BC8D-4B2B-8236-71ED2E3E9559}" type="pres">
      <dgm:prSet presAssocID="{429D8AC1-7A98-4858-9298-9FC1EDCF6987}" presName="child1Text" presStyleLbl="bgAcc1" presStyleIdx="0" presStyleCnt="4">
        <dgm:presLayoutVars>
          <dgm:bulletEnabled val="1"/>
        </dgm:presLayoutVars>
      </dgm:prSet>
      <dgm:spPr/>
      <dgm:t>
        <a:bodyPr/>
        <a:lstStyle/>
        <a:p>
          <a:endParaRPr lang="de-AT"/>
        </a:p>
      </dgm:t>
    </dgm:pt>
    <dgm:pt modelId="{BBF577AF-58F5-4980-9B14-31BAA601F21C}" type="pres">
      <dgm:prSet presAssocID="{429D8AC1-7A98-4858-9298-9FC1EDCF6987}" presName="child2group" presStyleCnt="0"/>
      <dgm:spPr/>
    </dgm:pt>
    <dgm:pt modelId="{AC32FDA7-405D-43DA-A304-399BA08B1DAD}" type="pres">
      <dgm:prSet presAssocID="{429D8AC1-7A98-4858-9298-9FC1EDCF6987}" presName="child2" presStyleLbl="bgAcc1" presStyleIdx="1" presStyleCnt="4" custScaleX="152982" custScaleY="143623" custLinFactNeighborX="-5246" custLinFactNeighborY="22490"/>
      <dgm:spPr/>
      <dgm:t>
        <a:bodyPr/>
        <a:lstStyle/>
        <a:p>
          <a:endParaRPr lang="de-AT"/>
        </a:p>
      </dgm:t>
    </dgm:pt>
    <dgm:pt modelId="{6AB5D510-0A56-4827-BFF6-BC5DB11D61EA}" type="pres">
      <dgm:prSet presAssocID="{429D8AC1-7A98-4858-9298-9FC1EDCF6987}" presName="child2Text" presStyleLbl="bgAcc1" presStyleIdx="1" presStyleCnt="4">
        <dgm:presLayoutVars>
          <dgm:bulletEnabled val="1"/>
        </dgm:presLayoutVars>
      </dgm:prSet>
      <dgm:spPr/>
      <dgm:t>
        <a:bodyPr/>
        <a:lstStyle/>
        <a:p>
          <a:endParaRPr lang="de-AT"/>
        </a:p>
      </dgm:t>
    </dgm:pt>
    <dgm:pt modelId="{C11B89F2-ABE9-4470-9611-B3737E99DDE7}" type="pres">
      <dgm:prSet presAssocID="{429D8AC1-7A98-4858-9298-9FC1EDCF6987}" presName="child3group" presStyleCnt="0"/>
      <dgm:spPr/>
    </dgm:pt>
    <dgm:pt modelId="{E5E58322-64B9-423F-B4C6-1FEC5C91FF68}" type="pres">
      <dgm:prSet presAssocID="{429D8AC1-7A98-4858-9298-9FC1EDCF6987}" presName="child3" presStyleLbl="bgAcc1" presStyleIdx="2" presStyleCnt="4" custScaleX="161787" custScaleY="142434" custLinFactNeighborX="-8974" custLinFactNeighborY="-32025"/>
      <dgm:spPr/>
      <dgm:t>
        <a:bodyPr/>
        <a:lstStyle/>
        <a:p>
          <a:endParaRPr lang="de-AT"/>
        </a:p>
      </dgm:t>
    </dgm:pt>
    <dgm:pt modelId="{F1B2ADCB-4BE3-4EC0-AF0B-18350E3B8A43}" type="pres">
      <dgm:prSet presAssocID="{429D8AC1-7A98-4858-9298-9FC1EDCF6987}" presName="child3Text" presStyleLbl="bgAcc1" presStyleIdx="2" presStyleCnt="4">
        <dgm:presLayoutVars>
          <dgm:bulletEnabled val="1"/>
        </dgm:presLayoutVars>
      </dgm:prSet>
      <dgm:spPr/>
      <dgm:t>
        <a:bodyPr/>
        <a:lstStyle/>
        <a:p>
          <a:endParaRPr lang="de-AT"/>
        </a:p>
      </dgm:t>
    </dgm:pt>
    <dgm:pt modelId="{6716C3E6-3D93-40B2-A71F-CC86537BFB93}" type="pres">
      <dgm:prSet presAssocID="{429D8AC1-7A98-4858-9298-9FC1EDCF6987}" presName="child4group" presStyleCnt="0"/>
      <dgm:spPr/>
    </dgm:pt>
    <dgm:pt modelId="{8550AF2B-FEF1-43C7-9E54-D0938A999388}" type="pres">
      <dgm:prSet presAssocID="{429D8AC1-7A98-4858-9298-9FC1EDCF6987}" presName="child4" presStyleLbl="bgAcc1" presStyleIdx="3" presStyleCnt="4" custScaleX="154225" custScaleY="135855" custLinFactNeighborX="-227" custLinFactNeighborY="-30840"/>
      <dgm:spPr/>
      <dgm:t>
        <a:bodyPr/>
        <a:lstStyle/>
        <a:p>
          <a:endParaRPr lang="de-AT"/>
        </a:p>
      </dgm:t>
    </dgm:pt>
    <dgm:pt modelId="{D37F48A3-322F-4C5B-BB5F-647232AD2B58}" type="pres">
      <dgm:prSet presAssocID="{429D8AC1-7A98-4858-9298-9FC1EDCF6987}" presName="child4Text" presStyleLbl="bgAcc1" presStyleIdx="3" presStyleCnt="4">
        <dgm:presLayoutVars>
          <dgm:bulletEnabled val="1"/>
        </dgm:presLayoutVars>
      </dgm:prSet>
      <dgm:spPr/>
      <dgm:t>
        <a:bodyPr/>
        <a:lstStyle/>
        <a:p>
          <a:endParaRPr lang="de-AT"/>
        </a:p>
      </dgm:t>
    </dgm:pt>
    <dgm:pt modelId="{24955CF9-FDFB-43BF-970F-666E4C6D8C93}" type="pres">
      <dgm:prSet presAssocID="{429D8AC1-7A98-4858-9298-9FC1EDCF6987}" presName="childPlaceholder" presStyleCnt="0"/>
      <dgm:spPr/>
    </dgm:pt>
    <dgm:pt modelId="{D599D164-053F-4432-AB0D-C6D202997847}" type="pres">
      <dgm:prSet presAssocID="{429D8AC1-7A98-4858-9298-9FC1EDCF6987}" presName="circle" presStyleCnt="0"/>
      <dgm:spPr/>
    </dgm:pt>
    <dgm:pt modelId="{4F8C3297-3299-4024-B184-B2F2DBFDEECE}" type="pres">
      <dgm:prSet presAssocID="{429D8AC1-7A98-4858-9298-9FC1EDCF6987}" presName="quadrant1" presStyleLbl="node1" presStyleIdx="0" presStyleCnt="4">
        <dgm:presLayoutVars>
          <dgm:chMax val="1"/>
          <dgm:bulletEnabled val="1"/>
        </dgm:presLayoutVars>
      </dgm:prSet>
      <dgm:spPr/>
      <dgm:t>
        <a:bodyPr/>
        <a:lstStyle/>
        <a:p>
          <a:endParaRPr lang="de-AT"/>
        </a:p>
      </dgm:t>
    </dgm:pt>
    <dgm:pt modelId="{88B5FA89-57BF-46E7-96DC-CC0C665F5657}" type="pres">
      <dgm:prSet presAssocID="{429D8AC1-7A98-4858-9298-9FC1EDCF6987}" presName="quadrant2" presStyleLbl="node1" presStyleIdx="1" presStyleCnt="4">
        <dgm:presLayoutVars>
          <dgm:chMax val="1"/>
          <dgm:bulletEnabled val="1"/>
        </dgm:presLayoutVars>
      </dgm:prSet>
      <dgm:spPr/>
      <dgm:t>
        <a:bodyPr/>
        <a:lstStyle/>
        <a:p>
          <a:endParaRPr lang="de-AT"/>
        </a:p>
      </dgm:t>
    </dgm:pt>
    <dgm:pt modelId="{3247CC7B-AF64-47F8-9694-8B8AF95AC710}" type="pres">
      <dgm:prSet presAssocID="{429D8AC1-7A98-4858-9298-9FC1EDCF6987}" presName="quadrant3" presStyleLbl="node1" presStyleIdx="2" presStyleCnt="4">
        <dgm:presLayoutVars>
          <dgm:chMax val="1"/>
          <dgm:bulletEnabled val="1"/>
        </dgm:presLayoutVars>
      </dgm:prSet>
      <dgm:spPr/>
      <dgm:t>
        <a:bodyPr/>
        <a:lstStyle/>
        <a:p>
          <a:endParaRPr lang="de-AT"/>
        </a:p>
      </dgm:t>
    </dgm:pt>
    <dgm:pt modelId="{A546AF53-6E98-4866-BD82-E5930CCBADCF}" type="pres">
      <dgm:prSet presAssocID="{429D8AC1-7A98-4858-9298-9FC1EDCF6987}" presName="quadrant4" presStyleLbl="node1" presStyleIdx="3" presStyleCnt="4">
        <dgm:presLayoutVars>
          <dgm:chMax val="1"/>
          <dgm:bulletEnabled val="1"/>
        </dgm:presLayoutVars>
      </dgm:prSet>
      <dgm:spPr/>
      <dgm:t>
        <a:bodyPr/>
        <a:lstStyle/>
        <a:p>
          <a:endParaRPr lang="de-AT"/>
        </a:p>
      </dgm:t>
    </dgm:pt>
    <dgm:pt modelId="{9C43F5F4-6234-4081-8407-A8FBA3E73389}" type="pres">
      <dgm:prSet presAssocID="{429D8AC1-7A98-4858-9298-9FC1EDCF6987}" presName="quadrantPlaceholder" presStyleCnt="0"/>
      <dgm:spPr/>
    </dgm:pt>
    <dgm:pt modelId="{D2891B3E-E651-4339-ADA5-47692CA2966B}" type="pres">
      <dgm:prSet presAssocID="{429D8AC1-7A98-4858-9298-9FC1EDCF6987}" presName="center1" presStyleLbl="fgShp" presStyleIdx="0" presStyleCnt="2"/>
      <dgm:spPr>
        <a:solidFill>
          <a:srgbClr val="FF0000"/>
        </a:solidFill>
      </dgm:spPr>
      <dgm:t>
        <a:bodyPr/>
        <a:lstStyle/>
        <a:p>
          <a:endParaRPr lang="de-AT"/>
        </a:p>
      </dgm:t>
    </dgm:pt>
    <dgm:pt modelId="{685D9D09-CAA9-4AA8-8E75-3F5BB817AC3F}" type="pres">
      <dgm:prSet presAssocID="{429D8AC1-7A98-4858-9298-9FC1EDCF6987}" presName="center2" presStyleLbl="fgShp" presStyleIdx="1" presStyleCnt="2"/>
      <dgm:spPr>
        <a:solidFill>
          <a:srgbClr val="FF0000"/>
        </a:solidFill>
      </dgm:spPr>
      <dgm:t>
        <a:bodyPr/>
        <a:lstStyle/>
        <a:p>
          <a:endParaRPr lang="de-AT"/>
        </a:p>
      </dgm:t>
    </dgm:pt>
  </dgm:ptLst>
  <dgm:cxnLst>
    <dgm:cxn modelId="{8D7FA53A-8447-4653-92E6-A6B874935A9F}" type="presOf" srcId="{C51F64E1-07AF-4424-83E0-03E9CA823C8C}" destId="{3247CC7B-AF64-47F8-9694-8B8AF95AC710}" srcOrd="0" destOrd="0" presId="urn:microsoft.com/office/officeart/2005/8/layout/cycle4#1"/>
    <dgm:cxn modelId="{FFC2C53E-DEE8-4BE8-B23D-2C068C58A1F1}" type="presOf" srcId="{4F370B31-94BA-431B-B8B7-A88CA563A012}" destId="{6AB5D510-0A56-4827-BFF6-BC5DB11D61EA}" srcOrd="1" destOrd="0" presId="urn:microsoft.com/office/officeart/2005/8/layout/cycle4#1"/>
    <dgm:cxn modelId="{4CA5D42D-4192-45F9-804F-4EBF93BBA560}" srcId="{429D8AC1-7A98-4858-9298-9FC1EDCF6987}" destId="{1CBAC90C-0C53-4FA8-8515-1025BF973680}" srcOrd="1" destOrd="0" parTransId="{7DAE77A4-CF86-42E4-B4B5-2F1963EEAD06}" sibTransId="{E6BE9E6D-0047-41B0-8B6E-A734E3941B96}"/>
    <dgm:cxn modelId="{A62EB241-4951-492F-ABC2-EF8AC4364712}" type="presOf" srcId="{6D22D860-EEC5-4DFD-AA70-E6C39203F942}" destId="{E5E58322-64B9-423F-B4C6-1FEC5C91FF68}" srcOrd="0" destOrd="1" presId="urn:microsoft.com/office/officeart/2005/8/layout/cycle4#1"/>
    <dgm:cxn modelId="{8EBD3A75-08D5-44DB-9C46-17E7E29C01E8}" srcId="{1D96BB12-E287-4326-8D11-C733B896EAA4}" destId="{122FE7F1-19D5-4F3A-A3C2-3EA8935665EE}" srcOrd="0" destOrd="0" parTransId="{22807B8F-CE7A-4B48-80BE-25FCF2EE58A5}" sibTransId="{45526561-5E2D-43EC-82B9-0F0620714352}"/>
    <dgm:cxn modelId="{F55DA169-BE24-4E7F-A15A-DC24757C2E1F}" type="presOf" srcId="{20F05230-D467-4616-813B-DC0A4F6F8E48}" destId="{AC32FDA7-405D-43DA-A304-399BA08B1DAD}" srcOrd="0" destOrd="1" presId="urn:microsoft.com/office/officeart/2005/8/layout/cycle4#1"/>
    <dgm:cxn modelId="{177AB2A2-991C-4C87-A4C4-52F7444600F8}" type="presOf" srcId="{6BB470C6-A706-4D4A-BD93-5512DB0CE2E6}" destId="{8550AF2B-FEF1-43C7-9E54-D0938A999388}" srcOrd="0" destOrd="2" presId="urn:microsoft.com/office/officeart/2005/8/layout/cycle4#1"/>
    <dgm:cxn modelId="{1EA8547F-0CAD-449F-BAA9-484B53CE3920}" type="presOf" srcId="{1CBAC90C-0C53-4FA8-8515-1025BF973680}" destId="{88B5FA89-57BF-46E7-96DC-CC0C665F5657}" srcOrd="0" destOrd="0" presId="urn:microsoft.com/office/officeart/2005/8/layout/cycle4#1"/>
    <dgm:cxn modelId="{0A79156A-1DFD-4075-B06E-118083F93A99}" srcId="{1CBAC90C-0C53-4FA8-8515-1025BF973680}" destId="{4F370B31-94BA-431B-B8B7-A88CA563A012}" srcOrd="0" destOrd="0" parTransId="{A4674FC5-103D-452D-A56E-A853503DD8E9}" sibTransId="{80740D13-D186-49A7-81DC-8C1D55C87BB2}"/>
    <dgm:cxn modelId="{D9A9958B-4F86-4B3D-9340-BFB8BA498DF1}" srcId="{4195AE12-95CE-4077-82F4-F6688147D030}" destId="{872A8C84-4D51-4A9E-A6D2-EEE44A4949A6}" srcOrd="4" destOrd="0" parTransId="{F50F8AE5-26B2-4591-B46E-E053A27850DF}" sibTransId="{80F2B13F-4F79-4FE3-A551-F0C1D08587C7}"/>
    <dgm:cxn modelId="{A4561FBC-4DE6-4E09-A4CD-3838FEC70C6F}" srcId="{429D8AC1-7A98-4858-9298-9FC1EDCF6987}" destId="{4195AE12-95CE-4077-82F4-F6688147D030}" srcOrd="3" destOrd="0" parTransId="{869C4D4B-F5DA-42AA-8DDC-891A06F2D9A1}" sibTransId="{D81A146E-8822-471E-99E2-C47A667CD4B1}"/>
    <dgm:cxn modelId="{15F35860-CDE0-4691-B65D-DAB314F47B10}" srcId="{C51F64E1-07AF-4424-83E0-03E9CA823C8C}" destId="{6D22D860-EEC5-4DFD-AA70-E6C39203F942}" srcOrd="1" destOrd="0" parTransId="{F62E07E6-82D2-4E0A-9725-DF27EA160289}" sibTransId="{381D93F3-4748-4A22-A873-D51B643176C3}"/>
    <dgm:cxn modelId="{241C1E6A-839D-457A-8AE4-1FC8656BA3D4}" srcId="{C51F64E1-07AF-4424-83E0-03E9CA823C8C}" destId="{C68C6482-F827-42C5-9D07-0550F29AFB23}" srcOrd="2" destOrd="0" parTransId="{EAD659B4-2C07-41CF-9B59-676660239BD8}" sibTransId="{E1A10BF4-59E5-48AD-945D-5409A5ECBE9C}"/>
    <dgm:cxn modelId="{15037F86-8465-42F0-9E81-9891059138A0}" type="presOf" srcId="{581F23D8-3BF6-4C30-B655-59ADAC988FCA}" destId="{E5E58322-64B9-423F-B4C6-1FEC5C91FF68}" srcOrd="0" destOrd="0" presId="urn:microsoft.com/office/officeart/2005/8/layout/cycle4#1"/>
    <dgm:cxn modelId="{EE0D9E6A-D191-4FB1-B344-5110C0247069}" type="presOf" srcId="{20F05230-D467-4616-813B-DC0A4F6F8E48}" destId="{6AB5D510-0A56-4827-BFF6-BC5DB11D61EA}" srcOrd="1" destOrd="1" presId="urn:microsoft.com/office/officeart/2005/8/layout/cycle4#1"/>
    <dgm:cxn modelId="{1E0EFC7B-DC0C-415B-90A9-413A7E0F0369}" type="presOf" srcId="{122FE7F1-19D5-4F3A-A3C2-3EA8935665EE}" destId="{C984EF56-BC8D-4B2B-8236-71ED2E3E9559}" srcOrd="1" destOrd="0" presId="urn:microsoft.com/office/officeart/2005/8/layout/cycle4#1"/>
    <dgm:cxn modelId="{48754BF7-743C-402A-9B05-B67A3331ECC3}" type="presOf" srcId="{7EC29ADA-297E-4D85-860E-9FC0190212DC}" destId="{8267B62A-7E9F-4845-A214-9D4C9DC758CD}" srcOrd="0" destOrd="1" presId="urn:microsoft.com/office/officeart/2005/8/layout/cycle4#1"/>
    <dgm:cxn modelId="{296860E5-B9BA-4FBF-B326-AF22700F4E15}" type="presOf" srcId="{4195AE12-95CE-4077-82F4-F6688147D030}" destId="{A546AF53-6E98-4866-BD82-E5930CCBADCF}" srcOrd="0" destOrd="0" presId="urn:microsoft.com/office/officeart/2005/8/layout/cycle4#1"/>
    <dgm:cxn modelId="{ABAAF074-EA0B-4AF0-BE39-4286DEA48570}" type="presOf" srcId="{6D22D860-EEC5-4DFD-AA70-E6C39203F942}" destId="{F1B2ADCB-4BE3-4EC0-AF0B-18350E3B8A43}" srcOrd="1" destOrd="1" presId="urn:microsoft.com/office/officeart/2005/8/layout/cycle4#1"/>
    <dgm:cxn modelId="{F3B84268-B236-46EE-B0ED-7FA13569CF72}" type="presOf" srcId="{872A8C84-4D51-4A9E-A6D2-EEE44A4949A6}" destId="{8550AF2B-FEF1-43C7-9E54-D0938A999388}" srcOrd="0" destOrd="4" presId="urn:microsoft.com/office/officeart/2005/8/layout/cycle4#1"/>
    <dgm:cxn modelId="{367BCF6C-F723-4DA7-8D28-FD6E67FA8F31}" srcId="{4195AE12-95CE-4077-82F4-F6688147D030}" destId="{50193C2B-76B3-42A5-82A5-5D62A72418B8}" srcOrd="3" destOrd="0" parTransId="{F346B4EF-1B87-41B4-8772-EBAC8A7B20AA}" sibTransId="{DF8F521A-F08F-477C-9F0C-22DC0B50A6D0}"/>
    <dgm:cxn modelId="{8F3E1005-994A-416F-9BCF-524501B8F1F7}" srcId="{4195AE12-95CE-4077-82F4-F6688147D030}" destId="{2D6CE283-529C-4BF3-956E-276198BBB18F}" srcOrd="0" destOrd="0" parTransId="{284A9AE8-E074-49EC-8A04-1F5233D9440B}" sibTransId="{8CE41E65-8752-46A1-BF08-0B4E9162E0E2}"/>
    <dgm:cxn modelId="{95A4B6C6-DD0B-4F7C-A7C9-A878001250A6}" type="presOf" srcId="{C68C6482-F827-42C5-9D07-0550F29AFB23}" destId="{F1B2ADCB-4BE3-4EC0-AF0B-18350E3B8A43}" srcOrd="1" destOrd="2" presId="urn:microsoft.com/office/officeart/2005/8/layout/cycle4#1"/>
    <dgm:cxn modelId="{583FDE91-38A4-4BC5-87EB-3D63EEADC4EE}" srcId="{1D96BB12-E287-4326-8D11-C733B896EAA4}" destId="{21125FAB-96B6-414C-803E-51AD275AB3CE}" srcOrd="3" destOrd="0" parTransId="{9A3755EA-0279-4FF9-B685-1DEB12F701EC}" sibTransId="{01BC3DDA-EB02-494C-9012-06992C0DCD91}"/>
    <dgm:cxn modelId="{A15E6981-6BDA-4F7C-860A-DDD286B85173}" type="presOf" srcId="{2DF78B2E-63BA-4E88-B904-EAB733D0FC5D}" destId="{8267B62A-7E9F-4845-A214-9D4C9DC758CD}" srcOrd="0" destOrd="2" presId="urn:microsoft.com/office/officeart/2005/8/layout/cycle4#1"/>
    <dgm:cxn modelId="{25767EF6-C373-4E2D-B43F-314F43948C03}" type="presOf" srcId="{24EBD12C-FEBA-483C-942C-896684ECAE44}" destId="{D37F48A3-322F-4C5B-BB5F-647232AD2B58}" srcOrd="1" destOrd="1" presId="urn:microsoft.com/office/officeart/2005/8/layout/cycle4#1"/>
    <dgm:cxn modelId="{A54E1BD4-963D-49E9-9EF9-64F9C7546B74}" type="presOf" srcId="{2D6CE283-529C-4BF3-956E-276198BBB18F}" destId="{8550AF2B-FEF1-43C7-9E54-D0938A999388}" srcOrd="0" destOrd="0" presId="urn:microsoft.com/office/officeart/2005/8/layout/cycle4#1"/>
    <dgm:cxn modelId="{A2843C05-5C30-4784-AE51-1BF0FD0AD6C4}" srcId="{4195AE12-95CE-4077-82F4-F6688147D030}" destId="{24EBD12C-FEBA-483C-942C-896684ECAE44}" srcOrd="1" destOrd="0" parTransId="{F364CF7D-3382-4371-9ED5-0ED759AE4E87}" sibTransId="{D386CB61-5A33-4980-85E6-B319242341EC}"/>
    <dgm:cxn modelId="{81EA6138-0DBA-4A90-ABD5-C3D3CC6D7677}" type="presOf" srcId="{1D96BB12-E287-4326-8D11-C733B896EAA4}" destId="{4F8C3297-3299-4024-B184-B2F2DBFDEECE}" srcOrd="0" destOrd="0" presId="urn:microsoft.com/office/officeart/2005/8/layout/cycle4#1"/>
    <dgm:cxn modelId="{2DA308A4-7A3D-4C5F-BFE7-D50732457FF5}" type="presOf" srcId="{6BB470C6-A706-4D4A-BD93-5512DB0CE2E6}" destId="{D37F48A3-322F-4C5B-BB5F-647232AD2B58}" srcOrd="1" destOrd="2" presId="urn:microsoft.com/office/officeart/2005/8/layout/cycle4#1"/>
    <dgm:cxn modelId="{C3B8FFB8-ADD5-4B5E-BC11-7F250597CE57}" srcId="{1D96BB12-E287-4326-8D11-C733B896EAA4}" destId="{2DF78B2E-63BA-4E88-B904-EAB733D0FC5D}" srcOrd="2" destOrd="0" parTransId="{F8F44C62-6726-4D86-9C8D-75E07ECFF02E}" sibTransId="{44DF5F9B-87A6-4B67-8561-513D5643249A}"/>
    <dgm:cxn modelId="{60E25D42-4E8B-450C-970B-F69418DEC528}" type="presOf" srcId="{429D8AC1-7A98-4858-9298-9FC1EDCF6987}" destId="{6769BBDA-2925-42D0-9CCA-9C178437CE4B}" srcOrd="0" destOrd="0" presId="urn:microsoft.com/office/officeart/2005/8/layout/cycle4#1"/>
    <dgm:cxn modelId="{BDF13CDB-E296-4340-B78A-B419B9A238CD}" type="presOf" srcId="{581F23D8-3BF6-4C30-B655-59ADAC988FCA}" destId="{F1B2ADCB-4BE3-4EC0-AF0B-18350E3B8A43}" srcOrd="1" destOrd="0" presId="urn:microsoft.com/office/officeart/2005/8/layout/cycle4#1"/>
    <dgm:cxn modelId="{E0600552-B406-4B3D-B8E6-9CA04F71CC62}" srcId="{C51F64E1-07AF-4424-83E0-03E9CA823C8C}" destId="{581F23D8-3BF6-4C30-B655-59ADAC988FCA}" srcOrd="0" destOrd="0" parTransId="{CAEA3838-310F-42E9-994F-68B46F54F4EF}" sibTransId="{62CDFF3C-4C4E-4948-B10F-BB5BDE49AED5}"/>
    <dgm:cxn modelId="{AE28BBE1-9CDB-4DF7-8B2A-F77B16FA197D}" type="presOf" srcId="{21125FAB-96B6-414C-803E-51AD275AB3CE}" destId="{8267B62A-7E9F-4845-A214-9D4C9DC758CD}" srcOrd="0" destOrd="3" presId="urn:microsoft.com/office/officeart/2005/8/layout/cycle4#1"/>
    <dgm:cxn modelId="{47283866-A0BB-42A6-A55F-14BB4AA2ADDA}" type="presOf" srcId="{7EC29ADA-297E-4D85-860E-9FC0190212DC}" destId="{C984EF56-BC8D-4B2B-8236-71ED2E3E9559}" srcOrd="1" destOrd="1" presId="urn:microsoft.com/office/officeart/2005/8/layout/cycle4#1"/>
    <dgm:cxn modelId="{8D2D1BE3-2F28-4181-8AD6-AE0339BF1C23}" type="presOf" srcId="{C68C6482-F827-42C5-9D07-0550F29AFB23}" destId="{E5E58322-64B9-423F-B4C6-1FEC5C91FF68}" srcOrd="0" destOrd="2" presId="urn:microsoft.com/office/officeart/2005/8/layout/cycle4#1"/>
    <dgm:cxn modelId="{A1E3511E-5B8F-45C8-AE81-C517A19399A1}" type="presOf" srcId="{21125FAB-96B6-414C-803E-51AD275AB3CE}" destId="{C984EF56-BC8D-4B2B-8236-71ED2E3E9559}" srcOrd="1" destOrd="3" presId="urn:microsoft.com/office/officeart/2005/8/layout/cycle4#1"/>
    <dgm:cxn modelId="{AC87D9E0-D22D-4BA9-9B3D-4815B813EAC1}" type="presOf" srcId="{872A8C84-4D51-4A9E-A6D2-EEE44A4949A6}" destId="{D37F48A3-322F-4C5B-BB5F-647232AD2B58}" srcOrd="1" destOrd="4" presId="urn:microsoft.com/office/officeart/2005/8/layout/cycle4#1"/>
    <dgm:cxn modelId="{84F44DA5-3B45-4822-9E94-4425525195D1}" srcId="{1D96BB12-E287-4326-8D11-C733B896EAA4}" destId="{7EC29ADA-297E-4D85-860E-9FC0190212DC}" srcOrd="1" destOrd="0" parTransId="{EBB7C62B-F951-4760-ACE4-9196B15C2FAC}" sibTransId="{BEEB8198-4636-4EC7-A2AC-0C8947F8E3C5}"/>
    <dgm:cxn modelId="{2E99B376-0557-413A-8A67-A91DE9F2330B}" srcId="{429D8AC1-7A98-4858-9298-9FC1EDCF6987}" destId="{C51F64E1-07AF-4424-83E0-03E9CA823C8C}" srcOrd="2" destOrd="0" parTransId="{E84578DA-A5C0-4B02-99FE-0AE3AABF65C9}" sibTransId="{8A5620FB-9F0B-4B8F-A9E2-FA1CB71EA803}"/>
    <dgm:cxn modelId="{7AC5DC96-9832-4166-BA4B-13677381256E}" type="presOf" srcId="{2D6CE283-529C-4BF3-956E-276198BBB18F}" destId="{D37F48A3-322F-4C5B-BB5F-647232AD2B58}" srcOrd="1" destOrd="0" presId="urn:microsoft.com/office/officeart/2005/8/layout/cycle4#1"/>
    <dgm:cxn modelId="{C8C87AFD-2426-4597-9068-AAB30ED9C0A5}" type="presOf" srcId="{122FE7F1-19D5-4F3A-A3C2-3EA8935665EE}" destId="{8267B62A-7E9F-4845-A214-9D4C9DC758CD}" srcOrd="0" destOrd="0" presId="urn:microsoft.com/office/officeart/2005/8/layout/cycle4#1"/>
    <dgm:cxn modelId="{F7830750-D7B6-46F1-8C28-CDBF9DE481C6}" type="presOf" srcId="{4F370B31-94BA-431B-B8B7-A88CA563A012}" destId="{AC32FDA7-405D-43DA-A304-399BA08B1DAD}" srcOrd="0" destOrd="0" presId="urn:microsoft.com/office/officeart/2005/8/layout/cycle4#1"/>
    <dgm:cxn modelId="{D0BA4B27-F4F4-4CDB-8BBC-F8C978D3995F}" type="presOf" srcId="{50193C2B-76B3-42A5-82A5-5D62A72418B8}" destId="{D37F48A3-322F-4C5B-BB5F-647232AD2B58}" srcOrd="1" destOrd="3" presId="urn:microsoft.com/office/officeart/2005/8/layout/cycle4#1"/>
    <dgm:cxn modelId="{629B7655-2EA6-4697-8FCE-F701D8A5B190}" type="presOf" srcId="{2DF78B2E-63BA-4E88-B904-EAB733D0FC5D}" destId="{C984EF56-BC8D-4B2B-8236-71ED2E3E9559}" srcOrd="1" destOrd="2" presId="urn:microsoft.com/office/officeart/2005/8/layout/cycle4#1"/>
    <dgm:cxn modelId="{E009A53C-EC0D-4A4E-B685-5C48CC8A75DF}" srcId="{4195AE12-95CE-4077-82F4-F6688147D030}" destId="{6BB470C6-A706-4D4A-BD93-5512DB0CE2E6}" srcOrd="2" destOrd="0" parTransId="{0DE47EC3-0B7D-4553-BDC0-21366153DBF3}" sibTransId="{7CD7EF60-207F-4373-9807-77C6B026C051}"/>
    <dgm:cxn modelId="{5E44F212-0BC0-410B-9A5A-6AC0ABF56031}" srcId="{1CBAC90C-0C53-4FA8-8515-1025BF973680}" destId="{20F05230-D467-4616-813B-DC0A4F6F8E48}" srcOrd="1" destOrd="0" parTransId="{E94701B2-4F6D-4CF9-864C-DB0DFE35D233}" sibTransId="{EF72B7CD-C4CA-4A60-9ED0-9E03EDA24C4E}"/>
    <dgm:cxn modelId="{42812CBC-74FC-4095-8261-F4DED8A85444}" type="presOf" srcId="{50193C2B-76B3-42A5-82A5-5D62A72418B8}" destId="{8550AF2B-FEF1-43C7-9E54-D0938A999388}" srcOrd="0" destOrd="3" presId="urn:microsoft.com/office/officeart/2005/8/layout/cycle4#1"/>
    <dgm:cxn modelId="{683D0CBF-41A6-4FEF-8EEE-5CF4B3282234}" type="presOf" srcId="{24EBD12C-FEBA-483C-942C-896684ECAE44}" destId="{8550AF2B-FEF1-43C7-9E54-D0938A999388}" srcOrd="0" destOrd="1" presId="urn:microsoft.com/office/officeart/2005/8/layout/cycle4#1"/>
    <dgm:cxn modelId="{7AF3D648-42F7-4379-B0D0-88520767199A}" srcId="{429D8AC1-7A98-4858-9298-9FC1EDCF6987}" destId="{1D96BB12-E287-4326-8D11-C733B896EAA4}" srcOrd="0" destOrd="0" parTransId="{54F7F056-FBD4-475D-ABFC-139DF683B122}" sibTransId="{BC631861-D3F2-47E4-A1AA-D77F91790658}"/>
    <dgm:cxn modelId="{A0EAC4B4-B178-4E79-AE46-71A5F35F94D2}" type="presParOf" srcId="{6769BBDA-2925-42D0-9CCA-9C178437CE4B}" destId="{96ADCADA-445B-4127-92C0-1D7C972EECA8}" srcOrd="0" destOrd="0" presId="urn:microsoft.com/office/officeart/2005/8/layout/cycle4#1"/>
    <dgm:cxn modelId="{964681B9-3699-4EED-A438-F2FFAEF0E3AD}" type="presParOf" srcId="{96ADCADA-445B-4127-92C0-1D7C972EECA8}" destId="{19B68923-4916-4DCF-8EE9-B375B07E4C83}" srcOrd="0" destOrd="0" presId="urn:microsoft.com/office/officeart/2005/8/layout/cycle4#1"/>
    <dgm:cxn modelId="{30A1DD5B-3523-4086-BD05-46190C2AD448}" type="presParOf" srcId="{19B68923-4916-4DCF-8EE9-B375B07E4C83}" destId="{8267B62A-7E9F-4845-A214-9D4C9DC758CD}" srcOrd="0" destOrd="0" presId="urn:microsoft.com/office/officeart/2005/8/layout/cycle4#1"/>
    <dgm:cxn modelId="{C0B479F2-26F2-4281-B21E-79F3982B631C}" type="presParOf" srcId="{19B68923-4916-4DCF-8EE9-B375B07E4C83}" destId="{C984EF56-BC8D-4B2B-8236-71ED2E3E9559}" srcOrd="1" destOrd="0" presId="urn:microsoft.com/office/officeart/2005/8/layout/cycle4#1"/>
    <dgm:cxn modelId="{B5C2FA65-A801-4606-9EC2-88F997636F25}" type="presParOf" srcId="{96ADCADA-445B-4127-92C0-1D7C972EECA8}" destId="{BBF577AF-58F5-4980-9B14-31BAA601F21C}" srcOrd="1" destOrd="0" presId="urn:microsoft.com/office/officeart/2005/8/layout/cycle4#1"/>
    <dgm:cxn modelId="{22AA37A1-0EA9-48FB-AEFB-794944AF81AD}" type="presParOf" srcId="{BBF577AF-58F5-4980-9B14-31BAA601F21C}" destId="{AC32FDA7-405D-43DA-A304-399BA08B1DAD}" srcOrd="0" destOrd="0" presId="urn:microsoft.com/office/officeart/2005/8/layout/cycle4#1"/>
    <dgm:cxn modelId="{EFECD829-A5A1-4C31-8927-92D14F677448}" type="presParOf" srcId="{BBF577AF-58F5-4980-9B14-31BAA601F21C}" destId="{6AB5D510-0A56-4827-BFF6-BC5DB11D61EA}" srcOrd="1" destOrd="0" presId="urn:microsoft.com/office/officeart/2005/8/layout/cycle4#1"/>
    <dgm:cxn modelId="{E2F94CDA-A90D-4DD3-9F4B-E4CBF72E8A30}" type="presParOf" srcId="{96ADCADA-445B-4127-92C0-1D7C972EECA8}" destId="{C11B89F2-ABE9-4470-9611-B3737E99DDE7}" srcOrd="2" destOrd="0" presId="urn:microsoft.com/office/officeart/2005/8/layout/cycle4#1"/>
    <dgm:cxn modelId="{C7413E94-4EBE-41E7-9BCF-6CD1A7FB692B}" type="presParOf" srcId="{C11B89F2-ABE9-4470-9611-B3737E99DDE7}" destId="{E5E58322-64B9-423F-B4C6-1FEC5C91FF68}" srcOrd="0" destOrd="0" presId="urn:microsoft.com/office/officeart/2005/8/layout/cycle4#1"/>
    <dgm:cxn modelId="{D33A3FCE-B74C-4D51-8EDE-6660C3A62DBA}" type="presParOf" srcId="{C11B89F2-ABE9-4470-9611-B3737E99DDE7}" destId="{F1B2ADCB-4BE3-4EC0-AF0B-18350E3B8A43}" srcOrd="1" destOrd="0" presId="urn:microsoft.com/office/officeart/2005/8/layout/cycle4#1"/>
    <dgm:cxn modelId="{FE029011-1D52-490C-9367-55DD17BBC67C}" type="presParOf" srcId="{96ADCADA-445B-4127-92C0-1D7C972EECA8}" destId="{6716C3E6-3D93-40B2-A71F-CC86537BFB93}" srcOrd="3" destOrd="0" presId="urn:microsoft.com/office/officeart/2005/8/layout/cycle4#1"/>
    <dgm:cxn modelId="{9F5E6C5A-449C-4AF6-9771-1B9F917C6920}" type="presParOf" srcId="{6716C3E6-3D93-40B2-A71F-CC86537BFB93}" destId="{8550AF2B-FEF1-43C7-9E54-D0938A999388}" srcOrd="0" destOrd="0" presId="urn:microsoft.com/office/officeart/2005/8/layout/cycle4#1"/>
    <dgm:cxn modelId="{BEFBA726-CD22-460F-957A-6CE27F1DB617}" type="presParOf" srcId="{6716C3E6-3D93-40B2-A71F-CC86537BFB93}" destId="{D37F48A3-322F-4C5B-BB5F-647232AD2B58}" srcOrd="1" destOrd="0" presId="urn:microsoft.com/office/officeart/2005/8/layout/cycle4#1"/>
    <dgm:cxn modelId="{B1F6167F-C143-4844-B803-BEB2552D7A6F}" type="presParOf" srcId="{96ADCADA-445B-4127-92C0-1D7C972EECA8}" destId="{24955CF9-FDFB-43BF-970F-666E4C6D8C93}" srcOrd="4" destOrd="0" presId="urn:microsoft.com/office/officeart/2005/8/layout/cycle4#1"/>
    <dgm:cxn modelId="{7278D025-BDB5-446E-A70E-E758374AE306}" type="presParOf" srcId="{6769BBDA-2925-42D0-9CCA-9C178437CE4B}" destId="{D599D164-053F-4432-AB0D-C6D202997847}" srcOrd="1" destOrd="0" presId="urn:microsoft.com/office/officeart/2005/8/layout/cycle4#1"/>
    <dgm:cxn modelId="{9CFC925D-A791-4235-AC53-44F885B99063}" type="presParOf" srcId="{D599D164-053F-4432-AB0D-C6D202997847}" destId="{4F8C3297-3299-4024-B184-B2F2DBFDEECE}" srcOrd="0" destOrd="0" presId="urn:microsoft.com/office/officeart/2005/8/layout/cycle4#1"/>
    <dgm:cxn modelId="{A77EFE25-897E-43E4-8D05-DE773534F131}" type="presParOf" srcId="{D599D164-053F-4432-AB0D-C6D202997847}" destId="{88B5FA89-57BF-46E7-96DC-CC0C665F5657}" srcOrd="1" destOrd="0" presId="urn:microsoft.com/office/officeart/2005/8/layout/cycle4#1"/>
    <dgm:cxn modelId="{4BD3BF80-FF43-4360-AABC-32D3FA2C1D75}" type="presParOf" srcId="{D599D164-053F-4432-AB0D-C6D202997847}" destId="{3247CC7B-AF64-47F8-9694-8B8AF95AC710}" srcOrd="2" destOrd="0" presId="urn:microsoft.com/office/officeart/2005/8/layout/cycle4#1"/>
    <dgm:cxn modelId="{7B5AD33D-450E-4341-923B-85F009C53403}" type="presParOf" srcId="{D599D164-053F-4432-AB0D-C6D202997847}" destId="{A546AF53-6E98-4866-BD82-E5930CCBADCF}" srcOrd="3" destOrd="0" presId="urn:microsoft.com/office/officeart/2005/8/layout/cycle4#1"/>
    <dgm:cxn modelId="{6C525001-A363-46CB-BF82-7036C7F8257B}" type="presParOf" srcId="{D599D164-053F-4432-AB0D-C6D202997847}" destId="{9C43F5F4-6234-4081-8407-A8FBA3E73389}" srcOrd="4" destOrd="0" presId="urn:microsoft.com/office/officeart/2005/8/layout/cycle4#1"/>
    <dgm:cxn modelId="{18281CAC-E33A-4037-AE7E-3B943F1CE8C8}" type="presParOf" srcId="{6769BBDA-2925-42D0-9CCA-9C178437CE4B}" destId="{D2891B3E-E651-4339-ADA5-47692CA2966B}" srcOrd="2" destOrd="0" presId="urn:microsoft.com/office/officeart/2005/8/layout/cycle4#1"/>
    <dgm:cxn modelId="{5BCA2EBC-2B5C-4145-8EF6-11D06BB40D53}" type="presParOf" srcId="{6769BBDA-2925-42D0-9CCA-9C178437CE4B}" destId="{685D9D09-CAA9-4AA8-8E75-3F5BB817AC3F}" srcOrd="3" destOrd="0" presId="urn:microsoft.com/office/officeart/2005/8/layout/cycle4#1"/>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EABE-99D4-48C2-A1F6-82DFF503AE86}">
      <dsp:nvSpPr>
        <dsp:cNvPr id="0" name=""/>
        <dsp:cNvSpPr/>
      </dsp:nvSpPr>
      <dsp:spPr>
        <a:xfrm>
          <a:off x="3329679" y="1938121"/>
          <a:ext cx="1570240" cy="15702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de-AT" sz="3600" kern="1200" dirty="0" smtClean="0"/>
            <a:t>Schule als…</a:t>
          </a:r>
          <a:endParaRPr lang="de-AT" sz="3600" kern="1200" dirty="0"/>
        </a:p>
      </dsp:txBody>
      <dsp:txXfrm>
        <a:off x="3406332" y="2014774"/>
        <a:ext cx="1416934" cy="1416934"/>
      </dsp:txXfrm>
    </dsp:sp>
    <dsp:sp modelId="{040D4F6D-C013-498F-A9D4-23C79E3B9047}">
      <dsp:nvSpPr>
        <dsp:cNvPr id="0" name=""/>
        <dsp:cNvSpPr/>
      </dsp:nvSpPr>
      <dsp:spPr>
        <a:xfrm rot="16200000">
          <a:off x="3605909" y="1429231"/>
          <a:ext cx="1017780" cy="0"/>
        </a:xfrm>
        <a:custGeom>
          <a:avLst/>
          <a:gdLst/>
          <a:ahLst/>
          <a:cxnLst/>
          <a:rect l="0" t="0" r="0" b="0"/>
          <a:pathLst>
            <a:path>
              <a:moveTo>
                <a:pt x="0" y="0"/>
              </a:moveTo>
              <a:lnTo>
                <a:pt x="101778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90874-427B-42E6-8882-F7610910D0D7}">
      <dsp:nvSpPr>
        <dsp:cNvPr id="0" name=""/>
        <dsp:cNvSpPr/>
      </dsp:nvSpPr>
      <dsp:spPr>
        <a:xfrm>
          <a:off x="2966669" y="237627"/>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Organisation</a:t>
          </a:r>
          <a:endParaRPr lang="de-AT" sz="2400" kern="1200" dirty="0"/>
        </a:p>
      </dsp:txBody>
      <dsp:txXfrm>
        <a:off x="2999996" y="270954"/>
        <a:ext cx="2229606" cy="616060"/>
      </dsp:txXfrm>
    </dsp:sp>
    <dsp:sp modelId="{45B07696-B843-4D39-BCC8-90AA0F6DEBBB}">
      <dsp:nvSpPr>
        <dsp:cNvPr id="0" name=""/>
        <dsp:cNvSpPr/>
      </dsp:nvSpPr>
      <dsp:spPr>
        <a:xfrm rot="19285714">
          <a:off x="4835281" y="1912402"/>
          <a:ext cx="592556" cy="0"/>
        </a:xfrm>
        <a:custGeom>
          <a:avLst/>
          <a:gdLst/>
          <a:ahLst/>
          <a:cxnLst/>
          <a:rect l="0" t="0" r="0" b="0"/>
          <a:pathLst>
            <a:path>
              <a:moveTo>
                <a:pt x="0" y="0"/>
              </a:moveTo>
              <a:lnTo>
                <a:pt x="592556"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D4CD3-7313-4971-8EB2-7F922F63B034}">
      <dsp:nvSpPr>
        <dsp:cNvPr id="0" name=""/>
        <dsp:cNvSpPr/>
      </dsp:nvSpPr>
      <dsp:spPr>
        <a:xfrm>
          <a:off x="4643117" y="1044962"/>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Struktur</a:t>
          </a:r>
          <a:endParaRPr lang="de-AT" sz="2400" kern="1200" dirty="0"/>
        </a:p>
      </dsp:txBody>
      <dsp:txXfrm>
        <a:off x="4676444" y="1078289"/>
        <a:ext cx="2229606" cy="616060"/>
      </dsp:txXfrm>
    </dsp:sp>
    <dsp:sp modelId="{FF19C425-3D8A-4AE9-BDFF-C8F3D64A143C}">
      <dsp:nvSpPr>
        <dsp:cNvPr id="0" name=""/>
        <dsp:cNvSpPr/>
      </dsp:nvSpPr>
      <dsp:spPr>
        <a:xfrm rot="771429">
          <a:off x="4897898" y="2920385"/>
          <a:ext cx="161290" cy="0"/>
        </a:xfrm>
        <a:custGeom>
          <a:avLst/>
          <a:gdLst/>
          <a:ahLst/>
          <a:cxnLst/>
          <a:rect l="0" t="0" r="0" b="0"/>
          <a:pathLst>
            <a:path>
              <a:moveTo>
                <a:pt x="0" y="0"/>
              </a:moveTo>
              <a:lnTo>
                <a:pt x="16129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14B4B-BB1A-4909-9534-F10CEB1F6A13}">
      <dsp:nvSpPr>
        <dsp:cNvPr id="0" name=""/>
        <dsp:cNvSpPr/>
      </dsp:nvSpPr>
      <dsp:spPr>
        <a:xfrm>
          <a:off x="5057166" y="2859027"/>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Lebensraum</a:t>
          </a:r>
          <a:endParaRPr lang="de-AT" sz="2400" kern="1200" dirty="0"/>
        </a:p>
      </dsp:txBody>
      <dsp:txXfrm>
        <a:off x="5090493" y="2892354"/>
        <a:ext cx="2229606" cy="616060"/>
      </dsp:txXfrm>
    </dsp:sp>
    <dsp:sp modelId="{D5F5C725-820D-424F-A597-725100BBFAC6}">
      <dsp:nvSpPr>
        <dsp:cNvPr id="0" name=""/>
        <dsp:cNvSpPr/>
      </dsp:nvSpPr>
      <dsp:spPr>
        <a:xfrm rot="3282567">
          <a:off x="4458591" y="3917971"/>
          <a:ext cx="1003656" cy="0"/>
        </a:xfrm>
        <a:custGeom>
          <a:avLst/>
          <a:gdLst/>
          <a:ahLst/>
          <a:cxnLst/>
          <a:rect l="0" t="0" r="0" b="0"/>
          <a:pathLst>
            <a:path>
              <a:moveTo>
                <a:pt x="0" y="0"/>
              </a:moveTo>
              <a:lnTo>
                <a:pt x="1003656"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F8EC9-59C9-4718-9E8C-710466CB3026}">
      <dsp:nvSpPr>
        <dsp:cNvPr id="0" name=""/>
        <dsp:cNvSpPr/>
      </dsp:nvSpPr>
      <dsp:spPr>
        <a:xfrm>
          <a:off x="4343816" y="4327580"/>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Prüfstand</a:t>
          </a:r>
          <a:endParaRPr lang="de-AT" sz="2400" kern="1200" dirty="0"/>
        </a:p>
      </dsp:txBody>
      <dsp:txXfrm>
        <a:off x="4377143" y="4360907"/>
        <a:ext cx="2229606" cy="616060"/>
      </dsp:txXfrm>
    </dsp:sp>
    <dsp:sp modelId="{3F6B98E8-D350-47B1-896A-3333EE16DCAF}">
      <dsp:nvSpPr>
        <dsp:cNvPr id="0" name=""/>
        <dsp:cNvSpPr/>
      </dsp:nvSpPr>
      <dsp:spPr>
        <a:xfrm rot="7323310">
          <a:off x="2883354" y="3917972"/>
          <a:ext cx="966588" cy="0"/>
        </a:xfrm>
        <a:custGeom>
          <a:avLst/>
          <a:gdLst/>
          <a:ahLst/>
          <a:cxnLst/>
          <a:rect l="0" t="0" r="0" b="0"/>
          <a:pathLst>
            <a:path>
              <a:moveTo>
                <a:pt x="0" y="0"/>
              </a:moveTo>
              <a:lnTo>
                <a:pt x="96658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C1C66-2998-42D0-981F-00767CFDCF0D}">
      <dsp:nvSpPr>
        <dsp:cNvPr id="0" name=""/>
        <dsp:cNvSpPr/>
      </dsp:nvSpPr>
      <dsp:spPr>
        <a:xfrm>
          <a:off x="1748256" y="4327582"/>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Soziales Organ</a:t>
          </a:r>
          <a:endParaRPr lang="de-AT" sz="2400" kern="1200" dirty="0"/>
        </a:p>
      </dsp:txBody>
      <dsp:txXfrm>
        <a:off x="1781583" y="4360909"/>
        <a:ext cx="2229606" cy="616060"/>
      </dsp:txXfrm>
    </dsp:sp>
    <dsp:sp modelId="{111A072B-52BE-43F7-852C-CF2944FAFC47}">
      <dsp:nvSpPr>
        <dsp:cNvPr id="0" name=""/>
        <dsp:cNvSpPr/>
      </dsp:nvSpPr>
      <dsp:spPr>
        <a:xfrm rot="10028571">
          <a:off x="3170411" y="2920385"/>
          <a:ext cx="161290" cy="0"/>
        </a:xfrm>
        <a:custGeom>
          <a:avLst/>
          <a:gdLst/>
          <a:ahLst/>
          <a:cxnLst/>
          <a:rect l="0" t="0" r="0" b="0"/>
          <a:pathLst>
            <a:path>
              <a:moveTo>
                <a:pt x="0" y="0"/>
              </a:moveTo>
              <a:lnTo>
                <a:pt x="16129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FB41F-4A4C-4D3E-8644-641B86BF262C}">
      <dsp:nvSpPr>
        <dsp:cNvPr id="0" name=""/>
        <dsp:cNvSpPr/>
      </dsp:nvSpPr>
      <dsp:spPr>
        <a:xfrm>
          <a:off x="876172" y="2859027"/>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Bildungsstätte</a:t>
          </a:r>
          <a:endParaRPr lang="de-AT" sz="2400" kern="1200" dirty="0"/>
        </a:p>
      </dsp:txBody>
      <dsp:txXfrm>
        <a:off x="909499" y="2892354"/>
        <a:ext cx="2229606" cy="616060"/>
      </dsp:txXfrm>
    </dsp:sp>
    <dsp:sp modelId="{5BC49D73-B4C4-425C-AC50-B00EB6C42C42}">
      <dsp:nvSpPr>
        <dsp:cNvPr id="0" name=""/>
        <dsp:cNvSpPr/>
      </dsp:nvSpPr>
      <dsp:spPr>
        <a:xfrm rot="13114286">
          <a:off x="2801761" y="1912402"/>
          <a:ext cx="592556" cy="0"/>
        </a:xfrm>
        <a:custGeom>
          <a:avLst/>
          <a:gdLst/>
          <a:ahLst/>
          <a:cxnLst/>
          <a:rect l="0" t="0" r="0" b="0"/>
          <a:pathLst>
            <a:path>
              <a:moveTo>
                <a:pt x="0" y="0"/>
              </a:moveTo>
              <a:lnTo>
                <a:pt x="592556"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7D04A-4943-4575-B490-6DF7C3115F1F}">
      <dsp:nvSpPr>
        <dsp:cNvPr id="0" name=""/>
        <dsp:cNvSpPr/>
      </dsp:nvSpPr>
      <dsp:spPr>
        <a:xfrm>
          <a:off x="1290221" y="1044962"/>
          <a:ext cx="2296260" cy="6827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a:t>
          </a:r>
          <a:endParaRPr lang="de-AT" sz="2400" kern="1200" dirty="0"/>
        </a:p>
      </dsp:txBody>
      <dsp:txXfrm>
        <a:off x="1323548" y="1078289"/>
        <a:ext cx="2229606" cy="616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EABE-99D4-48C2-A1F6-82DFF503AE86}">
      <dsp:nvSpPr>
        <dsp:cNvPr id="0" name=""/>
        <dsp:cNvSpPr/>
      </dsp:nvSpPr>
      <dsp:spPr>
        <a:xfrm>
          <a:off x="3125403" y="1857150"/>
          <a:ext cx="1591843" cy="15918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AT" sz="3200" kern="1200" dirty="0" smtClean="0"/>
            <a:t>Wozu Schule?</a:t>
          </a:r>
          <a:endParaRPr lang="de-AT" sz="3200" kern="1200" dirty="0"/>
        </a:p>
      </dsp:txBody>
      <dsp:txXfrm>
        <a:off x="3203110" y="1934857"/>
        <a:ext cx="1436429" cy="1436429"/>
      </dsp:txXfrm>
    </dsp:sp>
    <dsp:sp modelId="{040D4F6D-C013-498F-A9D4-23C79E3B9047}">
      <dsp:nvSpPr>
        <dsp:cNvPr id="0" name=""/>
        <dsp:cNvSpPr/>
      </dsp:nvSpPr>
      <dsp:spPr>
        <a:xfrm rot="16200000">
          <a:off x="3432638" y="1368463"/>
          <a:ext cx="977373" cy="0"/>
        </a:xfrm>
        <a:custGeom>
          <a:avLst/>
          <a:gdLst/>
          <a:ahLst/>
          <a:cxnLst/>
          <a:rect l="0" t="0" r="0" b="0"/>
          <a:pathLst>
            <a:path>
              <a:moveTo>
                <a:pt x="0" y="0"/>
              </a:moveTo>
              <a:lnTo>
                <a:pt x="977373"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90874-427B-42E6-8882-F7610910D0D7}">
      <dsp:nvSpPr>
        <dsp:cNvPr id="0" name=""/>
        <dsp:cNvSpPr/>
      </dsp:nvSpPr>
      <dsp:spPr>
        <a:xfrm>
          <a:off x="2757399" y="187670"/>
          <a:ext cx="2327851" cy="6921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Lernen begünstigen</a:t>
          </a:r>
          <a:endParaRPr lang="de-AT" sz="2400" kern="1200" dirty="0"/>
        </a:p>
      </dsp:txBody>
      <dsp:txXfrm>
        <a:off x="2791185" y="221456"/>
        <a:ext cx="2260279" cy="624534"/>
      </dsp:txXfrm>
    </dsp:sp>
    <dsp:sp modelId="{45B07696-B843-4D39-BCC8-90AA0F6DEBBB}">
      <dsp:nvSpPr>
        <dsp:cNvPr id="0" name=""/>
        <dsp:cNvSpPr/>
      </dsp:nvSpPr>
      <dsp:spPr>
        <a:xfrm rot="19832274">
          <a:off x="4657823" y="1977447"/>
          <a:ext cx="919018" cy="0"/>
        </a:xfrm>
        <a:custGeom>
          <a:avLst/>
          <a:gdLst/>
          <a:ahLst/>
          <a:cxnLst/>
          <a:rect l="0" t="0" r="0" b="0"/>
          <a:pathLst>
            <a:path>
              <a:moveTo>
                <a:pt x="0" y="0"/>
              </a:moveTo>
              <a:lnTo>
                <a:pt x="91901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D4CD3-7313-4971-8EB2-7F922F63B034}">
      <dsp:nvSpPr>
        <dsp:cNvPr id="0" name=""/>
        <dsp:cNvSpPr/>
      </dsp:nvSpPr>
      <dsp:spPr>
        <a:xfrm>
          <a:off x="4579135" y="1059332"/>
          <a:ext cx="3101750" cy="6921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sozialisieren</a:t>
          </a:r>
          <a:endParaRPr lang="de-AT" sz="2400" kern="1200" dirty="0"/>
        </a:p>
      </dsp:txBody>
      <dsp:txXfrm>
        <a:off x="4612921" y="1093118"/>
        <a:ext cx="3034178" cy="624534"/>
      </dsp:txXfrm>
    </dsp:sp>
    <dsp:sp modelId="{FF19C425-3D8A-4AE9-BDFF-C8F3D64A143C}">
      <dsp:nvSpPr>
        <dsp:cNvPr id="0" name=""/>
        <dsp:cNvSpPr/>
      </dsp:nvSpPr>
      <dsp:spPr>
        <a:xfrm rot="1179144">
          <a:off x="4698926" y="3043082"/>
          <a:ext cx="629027" cy="0"/>
        </a:xfrm>
        <a:custGeom>
          <a:avLst/>
          <a:gdLst/>
          <a:ahLst/>
          <a:cxnLst/>
          <a:rect l="0" t="0" r="0" b="0"/>
          <a:pathLst>
            <a:path>
              <a:moveTo>
                <a:pt x="0" y="0"/>
              </a:moveTo>
              <a:lnTo>
                <a:pt x="629027"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14B4B-BB1A-4909-9534-F10CEB1F6A13}">
      <dsp:nvSpPr>
        <dsp:cNvPr id="0" name=""/>
        <dsp:cNvSpPr/>
      </dsp:nvSpPr>
      <dsp:spPr>
        <a:xfrm>
          <a:off x="5114733" y="3148857"/>
          <a:ext cx="2327851" cy="6921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disziplinieren</a:t>
          </a:r>
          <a:endParaRPr lang="de-AT" sz="2400" kern="1200" dirty="0"/>
        </a:p>
      </dsp:txBody>
      <dsp:txXfrm>
        <a:off x="5148519" y="3182643"/>
        <a:ext cx="2260279" cy="624534"/>
      </dsp:txXfrm>
    </dsp:sp>
    <dsp:sp modelId="{D5F5C725-820D-424F-A597-725100BBFAC6}">
      <dsp:nvSpPr>
        <dsp:cNvPr id="0" name=""/>
        <dsp:cNvSpPr/>
      </dsp:nvSpPr>
      <dsp:spPr>
        <a:xfrm rot="5341122">
          <a:off x="3473855" y="3918061"/>
          <a:ext cx="938273" cy="0"/>
        </a:xfrm>
        <a:custGeom>
          <a:avLst/>
          <a:gdLst/>
          <a:ahLst/>
          <a:cxnLst/>
          <a:rect l="0" t="0" r="0" b="0"/>
          <a:pathLst>
            <a:path>
              <a:moveTo>
                <a:pt x="0" y="0"/>
              </a:moveTo>
              <a:lnTo>
                <a:pt x="938273"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F8EC9-59C9-4718-9E8C-710466CB3026}">
      <dsp:nvSpPr>
        <dsp:cNvPr id="0" name=""/>
        <dsp:cNvSpPr/>
      </dsp:nvSpPr>
      <dsp:spPr>
        <a:xfrm>
          <a:off x="2412222" y="4387129"/>
          <a:ext cx="3089463" cy="6921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auf Erwerbsleben vorbereiten</a:t>
          </a:r>
          <a:endParaRPr lang="de-AT" sz="2400" kern="1200" dirty="0"/>
        </a:p>
      </dsp:txBody>
      <dsp:txXfrm>
        <a:off x="2446008" y="4420915"/>
        <a:ext cx="3021891" cy="624534"/>
      </dsp:txXfrm>
    </dsp:sp>
    <dsp:sp modelId="{3F6B98E8-D350-47B1-896A-3333EE16DCAF}">
      <dsp:nvSpPr>
        <dsp:cNvPr id="0" name=""/>
        <dsp:cNvSpPr/>
      </dsp:nvSpPr>
      <dsp:spPr>
        <a:xfrm rot="9617616">
          <a:off x="2431839" y="3058616"/>
          <a:ext cx="714487" cy="0"/>
        </a:xfrm>
        <a:custGeom>
          <a:avLst/>
          <a:gdLst/>
          <a:ahLst/>
          <a:cxnLst/>
          <a:rect l="0" t="0" r="0" b="0"/>
          <a:pathLst>
            <a:path>
              <a:moveTo>
                <a:pt x="0" y="0"/>
              </a:moveTo>
              <a:lnTo>
                <a:pt x="714487"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C1C66-2998-42D0-981F-00767CFDCF0D}">
      <dsp:nvSpPr>
        <dsp:cNvPr id="0" name=""/>
        <dsp:cNvSpPr/>
      </dsp:nvSpPr>
      <dsp:spPr>
        <a:xfrm>
          <a:off x="322687" y="3179078"/>
          <a:ext cx="2327851" cy="6921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Bildung sichern</a:t>
          </a:r>
          <a:endParaRPr lang="de-AT" sz="2400" kern="1200" dirty="0"/>
        </a:p>
      </dsp:txBody>
      <dsp:txXfrm>
        <a:off x="356473" y="3212864"/>
        <a:ext cx="2260279" cy="624534"/>
      </dsp:txXfrm>
    </dsp:sp>
    <dsp:sp modelId="{5BC49D73-B4C4-425C-AC50-B00EB6C42C42}">
      <dsp:nvSpPr>
        <dsp:cNvPr id="0" name=""/>
        <dsp:cNvSpPr/>
      </dsp:nvSpPr>
      <dsp:spPr>
        <a:xfrm rot="12625038">
          <a:off x="2326565" y="1968615"/>
          <a:ext cx="857877" cy="0"/>
        </a:xfrm>
        <a:custGeom>
          <a:avLst/>
          <a:gdLst/>
          <a:ahLst/>
          <a:cxnLst/>
          <a:rect l="0" t="0" r="0" b="0"/>
          <a:pathLst>
            <a:path>
              <a:moveTo>
                <a:pt x="0" y="0"/>
              </a:moveTo>
              <a:lnTo>
                <a:pt x="857877"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7D04A-4943-4575-B490-6DF7C3115F1F}">
      <dsp:nvSpPr>
        <dsp:cNvPr id="0" name=""/>
        <dsp:cNvSpPr/>
      </dsp:nvSpPr>
      <dsp:spPr>
        <a:xfrm>
          <a:off x="632252" y="1059339"/>
          <a:ext cx="2327851" cy="69210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de-AT" sz="2400" kern="1200" dirty="0" smtClean="0"/>
            <a:t>?</a:t>
          </a:r>
          <a:endParaRPr lang="de-AT" sz="2400" kern="1200" dirty="0"/>
        </a:p>
      </dsp:txBody>
      <dsp:txXfrm>
        <a:off x="666038" y="1093125"/>
        <a:ext cx="2260279" cy="624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8067-8225-4BB8-AF65-B9F4B01781D8}">
      <dsp:nvSpPr>
        <dsp:cNvPr id="0" name=""/>
        <dsp:cNvSpPr/>
      </dsp:nvSpPr>
      <dsp:spPr>
        <a:xfrm>
          <a:off x="3588511" y="74219"/>
          <a:ext cx="3562513" cy="3562513"/>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de-AT" sz="3000" kern="1200" dirty="0" smtClean="0"/>
            <a:t>Wie wir mit-einander arbeiten</a:t>
          </a:r>
          <a:endParaRPr lang="de-AT" sz="3000" kern="1200" dirty="0"/>
        </a:p>
      </dsp:txBody>
      <dsp:txXfrm>
        <a:off x="4063512" y="697658"/>
        <a:ext cx="2612510" cy="1603131"/>
      </dsp:txXfrm>
    </dsp:sp>
    <dsp:sp modelId="{8A740D4E-06DB-4B73-AF47-179C236E2023}">
      <dsp:nvSpPr>
        <dsp:cNvPr id="0" name=""/>
        <dsp:cNvSpPr/>
      </dsp:nvSpPr>
      <dsp:spPr>
        <a:xfrm>
          <a:off x="4996855" y="2304245"/>
          <a:ext cx="3562513" cy="3562513"/>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AT" sz="2900" kern="1200" dirty="0" smtClean="0"/>
            <a:t>Wie wir mit Schüler/innen arbeiten</a:t>
          </a:r>
          <a:endParaRPr lang="de-AT" sz="2900" kern="1200" dirty="0"/>
        </a:p>
      </dsp:txBody>
      <dsp:txXfrm>
        <a:off x="6086391" y="3224561"/>
        <a:ext cx="2137508" cy="1959382"/>
      </dsp:txXfrm>
    </dsp:sp>
    <dsp:sp modelId="{ED1A8EFD-899D-4E82-AE83-5D4AE6838D9E}">
      <dsp:nvSpPr>
        <dsp:cNvPr id="0" name=""/>
        <dsp:cNvSpPr/>
      </dsp:nvSpPr>
      <dsp:spPr>
        <a:xfrm>
          <a:off x="2303037" y="2300790"/>
          <a:ext cx="3562513" cy="3562513"/>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de-AT" sz="2900" kern="1200" dirty="0" smtClean="0"/>
            <a:t>Wie wir Probleme lösen</a:t>
          </a:r>
          <a:endParaRPr lang="de-AT" sz="2900" kern="1200" dirty="0"/>
        </a:p>
      </dsp:txBody>
      <dsp:txXfrm>
        <a:off x="2638507" y="3221106"/>
        <a:ext cx="2137508" cy="1959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8067-8225-4BB8-AF65-B9F4B01781D8}">
      <dsp:nvSpPr>
        <dsp:cNvPr id="0" name=""/>
        <dsp:cNvSpPr/>
      </dsp:nvSpPr>
      <dsp:spPr>
        <a:xfrm>
          <a:off x="3601549" y="0"/>
          <a:ext cx="3562513" cy="3562513"/>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de-AT" sz="3000" kern="1200" dirty="0" smtClean="0"/>
            <a:t>Wie wir mit-einander arbeiten</a:t>
          </a:r>
          <a:endParaRPr lang="de-AT" sz="3000" kern="1200" dirty="0"/>
        </a:p>
      </dsp:txBody>
      <dsp:txXfrm>
        <a:off x="4076551" y="623439"/>
        <a:ext cx="2612510" cy="1603131"/>
      </dsp:txXfrm>
    </dsp:sp>
    <dsp:sp modelId="{8A740D4E-06DB-4B73-AF47-179C236E2023}">
      <dsp:nvSpPr>
        <dsp:cNvPr id="0" name=""/>
        <dsp:cNvSpPr/>
      </dsp:nvSpPr>
      <dsp:spPr>
        <a:xfrm>
          <a:off x="6740528" y="2238125"/>
          <a:ext cx="3562513" cy="3562513"/>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tabLst>
              <a:tab pos="1703388" algn="l"/>
            </a:tabLst>
          </a:pPr>
          <a:endParaRPr lang="de-AT" sz="3500" b="1" kern="1200" dirty="0"/>
        </a:p>
      </dsp:txBody>
      <dsp:txXfrm>
        <a:off x="7830063" y="3158441"/>
        <a:ext cx="2137508" cy="1959382"/>
      </dsp:txXfrm>
    </dsp:sp>
    <dsp:sp modelId="{ED1A8EFD-899D-4E82-AE83-5D4AE6838D9E}">
      <dsp:nvSpPr>
        <dsp:cNvPr id="0" name=""/>
        <dsp:cNvSpPr/>
      </dsp:nvSpPr>
      <dsp:spPr>
        <a:xfrm>
          <a:off x="2303037" y="2300790"/>
          <a:ext cx="3562513" cy="3562513"/>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AT" sz="3000" kern="1200" dirty="0" smtClean="0"/>
            <a:t>Wie wir </a:t>
          </a:r>
          <a:r>
            <a:rPr lang="de-AT" sz="3000" kern="1200" dirty="0" smtClean="0"/>
            <a:t>Probleme lösen</a:t>
          </a:r>
        </a:p>
        <a:p>
          <a:pPr lvl="0" algn="ctr" defTabSz="1600200">
            <a:lnSpc>
              <a:spcPct val="90000"/>
            </a:lnSpc>
            <a:spcBef>
              <a:spcPct val="0"/>
            </a:spcBef>
            <a:spcAft>
              <a:spcPct val="35000"/>
            </a:spcAft>
          </a:pPr>
          <a:endParaRPr lang="de-AT" sz="3600" kern="1200" dirty="0"/>
        </a:p>
      </dsp:txBody>
      <dsp:txXfrm>
        <a:off x="2638507" y="3221106"/>
        <a:ext cx="2137508" cy="1959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C0B24-EF10-4F91-A6B9-217DE658AF19}">
      <dsp:nvSpPr>
        <dsp:cNvPr id="0" name=""/>
        <dsp:cNvSpPr/>
      </dsp:nvSpPr>
      <dsp:spPr>
        <a:xfrm>
          <a:off x="792079" y="1152114"/>
          <a:ext cx="5715000" cy="3073331"/>
        </a:xfrm>
        <a:prstGeom prst="round2DiagRect">
          <a:avLst>
            <a:gd name="adj1" fmla="val 0"/>
            <a:gd name="adj2"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191940F-35F9-4EFC-AE11-0A1229132C2A}">
      <dsp:nvSpPr>
        <dsp:cNvPr id="0" name=""/>
        <dsp:cNvSpPr/>
      </dsp:nvSpPr>
      <dsp:spPr>
        <a:xfrm>
          <a:off x="3809999" y="1389469"/>
          <a:ext cx="762" cy="2421412"/>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p3d prstMaterial="matte"/>
      </dsp:spPr>
      <dsp:style>
        <a:lnRef idx="2">
          <a:scrgbClr r="0" g="0" b="0"/>
        </a:lnRef>
        <a:fillRef idx="1">
          <a:scrgbClr r="0" g="0" b="0"/>
        </a:fillRef>
        <a:effectRef idx="0">
          <a:scrgbClr r="0" g="0" b="0"/>
        </a:effectRef>
        <a:fontRef idx="minor"/>
      </dsp:style>
    </dsp:sp>
    <dsp:sp modelId="{D0DA5BFD-B159-4B45-8E08-26416F6DED83}">
      <dsp:nvSpPr>
        <dsp:cNvPr id="0" name=""/>
        <dsp:cNvSpPr/>
      </dsp:nvSpPr>
      <dsp:spPr>
        <a:xfrm>
          <a:off x="1143000" y="1296338"/>
          <a:ext cx="2476499" cy="26076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sp3d extrusionH="28000" prstMaterial="matte"/>
        </a:bodyPr>
        <a:lstStyle/>
        <a:p>
          <a:pPr lvl="0" algn="l" defTabSz="1644650">
            <a:lnSpc>
              <a:spcPct val="90000"/>
            </a:lnSpc>
            <a:spcBef>
              <a:spcPct val="0"/>
            </a:spcBef>
            <a:spcAft>
              <a:spcPct val="35000"/>
            </a:spcAft>
          </a:pPr>
          <a:r>
            <a:rPr lang="de-AT" sz="3700" kern="1200" dirty="0" smtClean="0"/>
            <a:t>Hoher Anspruch</a:t>
          </a:r>
        </a:p>
        <a:p>
          <a:pPr lvl="0" algn="l" defTabSz="1644650">
            <a:lnSpc>
              <a:spcPct val="90000"/>
            </a:lnSpc>
            <a:spcBef>
              <a:spcPct val="0"/>
            </a:spcBef>
            <a:spcAft>
              <a:spcPct val="35000"/>
            </a:spcAft>
          </a:pPr>
          <a:r>
            <a:rPr lang="de-AT" sz="3700" kern="1200" dirty="0" smtClean="0"/>
            <a:t>(„</a:t>
          </a:r>
          <a:r>
            <a:rPr lang="de-AT" sz="3700" kern="1200" dirty="0" err="1" smtClean="0"/>
            <a:t>academic</a:t>
          </a:r>
          <a:r>
            <a:rPr lang="de-AT" sz="3700" kern="1200" dirty="0" smtClean="0"/>
            <a:t> press“)</a:t>
          </a:r>
          <a:endParaRPr lang="de-AT" sz="3700" kern="1200" dirty="0"/>
        </a:p>
      </dsp:txBody>
      <dsp:txXfrm>
        <a:off x="1143000" y="1296338"/>
        <a:ext cx="2476499" cy="2607675"/>
      </dsp:txXfrm>
    </dsp:sp>
    <dsp:sp modelId="{96D40015-45D7-4C81-A17E-57A712ACF080}">
      <dsp:nvSpPr>
        <dsp:cNvPr id="0" name=""/>
        <dsp:cNvSpPr/>
      </dsp:nvSpPr>
      <dsp:spPr>
        <a:xfrm>
          <a:off x="4000499" y="1296338"/>
          <a:ext cx="2476499" cy="26076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sp3d extrusionH="28000" prstMaterial="matte"/>
        </a:bodyPr>
        <a:lstStyle/>
        <a:p>
          <a:pPr lvl="0" algn="l" defTabSz="1644650">
            <a:lnSpc>
              <a:spcPct val="90000"/>
            </a:lnSpc>
            <a:spcBef>
              <a:spcPct val="0"/>
            </a:spcBef>
            <a:spcAft>
              <a:spcPct val="35000"/>
            </a:spcAft>
          </a:pPr>
          <a:r>
            <a:rPr lang="de-AT" sz="3700" kern="1200" dirty="0" smtClean="0"/>
            <a:t>Förderung</a:t>
          </a:r>
        </a:p>
        <a:p>
          <a:pPr lvl="0" algn="l" defTabSz="1644650">
            <a:lnSpc>
              <a:spcPct val="90000"/>
            </a:lnSpc>
            <a:spcBef>
              <a:spcPct val="0"/>
            </a:spcBef>
            <a:spcAft>
              <a:spcPct val="35000"/>
            </a:spcAft>
          </a:pPr>
          <a:r>
            <a:rPr lang="de-AT" sz="3700" kern="1200" dirty="0" smtClean="0"/>
            <a:t>(„</a:t>
          </a:r>
          <a:r>
            <a:rPr lang="de-AT" sz="3700" kern="1200" dirty="0" err="1" smtClean="0"/>
            <a:t>student</a:t>
          </a:r>
          <a:r>
            <a:rPr lang="de-AT" sz="3700" kern="1200" dirty="0" smtClean="0"/>
            <a:t> </a:t>
          </a:r>
          <a:r>
            <a:rPr lang="de-AT" sz="3700" kern="1200" dirty="0" err="1" smtClean="0"/>
            <a:t>support</a:t>
          </a:r>
          <a:r>
            <a:rPr lang="de-AT" sz="3700" kern="1200" dirty="0" smtClean="0"/>
            <a:t>“)</a:t>
          </a:r>
          <a:endParaRPr lang="de-AT" sz="3700" kern="1200" dirty="0"/>
        </a:p>
      </dsp:txBody>
      <dsp:txXfrm>
        <a:off x="4000499" y="1296338"/>
        <a:ext cx="2476499" cy="2607675"/>
      </dsp:txXfrm>
    </dsp:sp>
    <dsp:sp modelId="{AF672CAF-E988-4C2B-A6BD-845A23B10BA5}">
      <dsp:nvSpPr>
        <dsp:cNvPr id="0" name=""/>
        <dsp:cNvSpPr/>
      </dsp:nvSpPr>
      <dsp:spPr>
        <a:xfrm rot="16200000">
          <a:off x="-1200112" y="1472007"/>
          <a:ext cx="3352725" cy="952499"/>
        </a:xfrm>
        <a:prstGeom prst="rightArrow">
          <a:avLst>
            <a:gd name="adj1" fmla="val 49830"/>
            <a:gd name="adj2" fmla="val 60660"/>
          </a:avLst>
        </a:prstGeom>
        <a:solidFill>
          <a:schemeClr val="accent3">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lvl="0" algn="ctr" defTabSz="1600200">
            <a:lnSpc>
              <a:spcPct val="90000"/>
            </a:lnSpc>
            <a:spcBef>
              <a:spcPct val="0"/>
            </a:spcBef>
            <a:spcAft>
              <a:spcPct val="35000"/>
            </a:spcAft>
          </a:pPr>
          <a:r>
            <a:rPr lang="de-AT" sz="3600" kern="1200" dirty="0" smtClean="0"/>
            <a:t>   Sog    </a:t>
          </a:r>
          <a:endParaRPr lang="de-AT" sz="4800" kern="1200" dirty="0"/>
        </a:p>
      </dsp:txBody>
      <dsp:txXfrm>
        <a:off x="-1056157" y="1854897"/>
        <a:ext cx="3064814" cy="474631"/>
      </dsp:txXfrm>
    </dsp:sp>
    <dsp:sp modelId="{B17C852A-291D-4057-924B-66E74CEB9B6C}">
      <dsp:nvSpPr>
        <dsp:cNvPr id="0" name=""/>
        <dsp:cNvSpPr/>
      </dsp:nvSpPr>
      <dsp:spPr>
        <a:xfrm rot="5400000">
          <a:off x="5467387" y="2775844"/>
          <a:ext cx="3352725" cy="952499"/>
        </a:xfrm>
        <a:prstGeom prst="rightArrow">
          <a:avLst>
            <a:gd name="adj1" fmla="val 49830"/>
            <a:gd name="adj2" fmla="val 60660"/>
          </a:avLst>
        </a:prstGeom>
        <a:solidFill>
          <a:schemeClr val="accent3">
            <a:tint val="50000"/>
            <a:hueOff val="10718665"/>
            <a:satOff val="-15729"/>
            <a:lumOff val="1066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lvl="0" algn="ctr" defTabSz="1600200">
            <a:lnSpc>
              <a:spcPct val="90000"/>
            </a:lnSpc>
            <a:spcBef>
              <a:spcPct val="0"/>
            </a:spcBef>
            <a:spcAft>
              <a:spcPct val="35000"/>
            </a:spcAft>
          </a:pPr>
          <a:r>
            <a:rPr lang="de-AT" sz="3600" kern="1200" dirty="0" smtClean="0"/>
            <a:t>Halt</a:t>
          </a:r>
          <a:endParaRPr lang="de-AT" sz="3600" kern="1200" dirty="0"/>
        </a:p>
      </dsp:txBody>
      <dsp:txXfrm>
        <a:off x="5611343" y="2870823"/>
        <a:ext cx="3064814" cy="474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A7939-A43A-44F2-814D-3496CEF98134}">
      <dsp:nvSpPr>
        <dsp:cNvPr id="0" name=""/>
        <dsp:cNvSpPr/>
      </dsp:nvSpPr>
      <dsp:spPr>
        <a:xfrm>
          <a:off x="1357337" y="481083"/>
          <a:ext cx="4080538" cy="4080538"/>
        </a:xfrm>
        <a:prstGeom prst="pie">
          <a:avLst>
            <a:gd name="adj1" fmla="val 16200000"/>
            <a:gd name="adj2" fmla="val 1800000"/>
          </a:avLst>
        </a:prstGeom>
        <a:solidFill>
          <a:schemeClr val="accent6">
            <a:lumMod val="7500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AT" sz="2000" b="1" i="1" kern="1200" dirty="0" smtClean="0">
              <a:latin typeface="Trebuchet MS" pitchFamily="34" charset="0"/>
            </a:rPr>
            <a:t>als</a:t>
          </a:r>
          <a:r>
            <a:rPr lang="de-AT" sz="2000" b="1" kern="1200" dirty="0" smtClean="0">
              <a:latin typeface="Trebuchet MS" pitchFamily="34" charset="0"/>
            </a:rPr>
            <a:t> Lernen</a:t>
          </a:r>
          <a:br>
            <a:rPr lang="de-AT" sz="2000" b="1" kern="1200" dirty="0" smtClean="0">
              <a:latin typeface="Trebuchet MS" pitchFamily="34" charset="0"/>
            </a:rPr>
          </a:br>
          <a:r>
            <a:rPr lang="de-AT" sz="2000" b="1" kern="1200" dirty="0" smtClean="0">
              <a:latin typeface="Trebuchet MS" pitchFamily="34" charset="0"/>
            </a:rPr>
            <a:t>(</a:t>
          </a:r>
          <a:r>
            <a:rPr lang="de-AT" sz="2400" b="1" kern="1200" spc="-150" dirty="0" smtClean="0">
              <a:latin typeface="+mn-lt"/>
            </a:rPr>
            <a:t>konstitutiv</a:t>
          </a:r>
          <a:r>
            <a:rPr lang="de-AT" sz="2000" b="1" kern="1200" dirty="0" smtClean="0">
              <a:latin typeface="Trebuchet MS" pitchFamily="34" charset="0"/>
            </a:rPr>
            <a:t>)</a:t>
          </a:r>
          <a:endParaRPr lang="de-AT" sz="2000" b="1" kern="1200" dirty="0"/>
        </a:p>
      </dsp:txBody>
      <dsp:txXfrm>
        <a:off x="3575887" y="1234040"/>
        <a:ext cx="1384468" cy="1360179"/>
      </dsp:txXfrm>
    </dsp:sp>
    <dsp:sp modelId="{E0FEB5A0-C01D-489E-91DB-436AD9BACDDC}">
      <dsp:nvSpPr>
        <dsp:cNvPr id="0" name=""/>
        <dsp:cNvSpPr/>
      </dsp:nvSpPr>
      <dsp:spPr>
        <a:xfrm>
          <a:off x="1355021" y="449345"/>
          <a:ext cx="4080538" cy="4080538"/>
        </a:xfrm>
        <a:prstGeom prst="pie">
          <a:avLst>
            <a:gd name="adj1" fmla="val 1800000"/>
            <a:gd name="adj2" fmla="val 9000000"/>
          </a:avLst>
        </a:prstGeom>
        <a:solidFill>
          <a:schemeClr val="accent5">
            <a:lumMod val="7500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de-AT" sz="2700" b="1" i="1" kern="1200" dirty="0" smtClean="0">
              <a:latin typeface="Trebuchet MS" pitchFamily="34" charset="0"/>
            </a:rPr>
            <a:t>für</a:t>
          </a:r>
          <a:r>
            <a:rPr lang="de-AT" sz="2700" b="1" kern="1200" dirty="0" smtClean="0">
              <a:latin typeface="Trebuchet MS" pitchFamily="34" charset="0"/>
            </a:rPr>
            <a:t> Lernen</a:t>
          </a:r>
        </a:p>
        <a:p>
          <a:pPr lvl="0" algn="ctr" defTabSz="1200150">
            <a:lnSpc>
              <a:spcPct val="90000"/>
            </a:lnSpc>
            <a:spcBef>
              <a:spcPct val="0"/>
            </a:spcBef>
            <a:spcAft>
              <a:spcPct val="35000"/>
            </a:spcAft>
          </a:pPr>
          <a:r>
            <a:rPr lang="de-AT" sz="2700" b="1" kern="1200" dirty="0" smtClean="0">
              <a:latin typeface="Trebuchet MS" pitchFamily="34" charset="0"/>
            </a:rPr>
            <a:t>(formativ)</a:t>
          </a:r>
          <a:endParaRPr lang="de-AT" sz="2700" b="1" kern="1200" dirty="0">
            <a:latin typeface="Trebuchet MS" pitchFamily="34" charset="0"/>
          </a:endParaRPr>
        </a:p>
      </dsp:txBody>
      <dsp:txXfrm>
        <a:off x="2472312" y="3023970"/>
        <a:ext cx="1845957" cy="1263023"/>
      </dsp:txXfrm>
    </dsp:sp>
    <dsp:sp modelId="{207056DA-C4E8-4EE0-9C64-E16576FFACC4}">
      <dsp:nvSpPr>
        <dsp:cNvPr id="0" name=""/>
        <dsp:cNvSpPr/>
      </dsp:nvSpPr>
      <dsp:spPr>
        <a:xfrm>
          <a:off x="1355021" y="449345"/>
          <a:ext cx="4080538" cy="4080538"/>
        </a:xfrm>
        <a:prstGeom prst="pie">
          <a:avLst>
            <a:gd name="adj1" fmla="val 9000000"/>
            <a:gd name="adj2" fmla="val 16200000"/>
          </a:avLst>
        </a:prstGeom>
        <a:solidFill>
          <a:schemeClr val="accent1">
            <a:lumMod val="7500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AT" sz="2000" b="1" i="1" kern="1200" dirty="0" smtClean="0">
              <a:latin typeface="Trebuchet MS" pitchFamily="34" charset="0"/>
            </a:rPr>
            <a:t>von</a:t>
          </a:r>
          <a:r>
            <a:rPr lang="de-AT" sz="2000" b="1" kern="1200" dirty="0" smtClean="0">
              <a:latin typeface="Trebuchet MS" pitchFamily="34" charset="0"/>
            </a:rPr>
            <a:t> Lernen </a:t>
          </a:r>
        </a:p>
        <a:p>
          <a:pPr lvl="0" algn="ctr" defTabSz="889000">
            <a:lnSpc>
              <a:spcPct val="90000"/>
            </a:lnSpc>
            <a:spcBef>
              <a:spcPct val="0"/>
            </a:spcBef>
            <a:spcAft>
              <a:spcPct val="35000"/>
            </a:spcAft>
          </a:pPr>
          <a:r>
            <a:rPr lang="de-AT" sz="2000" b="1" kern="1200" dirty="0" smtClean="0">
              <a:latin typeface="Trebuchet MS" pitchFamily="34" charset="0"/>
            </a:rPr>
            <a:t>(</a:t>
          </a:r>
          <a:r>
            <a:rPr lang="de-AT" sz="2000" b="1" kern="1200" dirty="0" err="1" smtClean="0">
              <a:latin typeface="Trebuchet MS" pitchFamily="34" charset="0"/>
            </a:rPr>
            <a:t>summativ</a:t>
          </a:r>
          <a:r>
            <a:rPr lang="de-AT" sz="2000" b="1" kern="1200" dirty="0" smtClean="0">
              <a:latin typeface="Trebuchet MS" pitchFamily="34" charset="0"/>
            </a:rPr>
            <a:t>)</a:t>
          </a:r>
          <a:endParaRPr lang="de-AT" sz="2000" b="1" kern="1200" dirty="0">
            <a:latin typeface="Trebuchet MS" pitchFamily="34" charset="0"/>
          </a:endParaRPr>
        </a:p>
      </dsp:txBody>
      <dsp:txXfrm>
        <a:off x="1792222" y="1250879"/>
        <a:ext cx="1384468" cy="13601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83173-C784-4BE5-977E-E9AF27F27A4A}">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2EB54F-7427-4243-B195-472739E9A3E2}">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kern="1200" dirty="0" smtClean="0"/>
            <a:t>formativ</a:t>
          </a:r>
          <a:endParaRPr lang="de-AT" sz="1800" kern="1200" dirty="0"/>
        </a:p>
      </dsp:txBody>
      <dsp:txXfrm>
        <a:off x="2773960" y="706323"/>
        <a:ext cx="1086973" cy="543356"/>
      </dsp:txXfrm>
    </dsp:sp>
    <dsp:sp modelId="{C2422BA7-7CD7-4CF1-96A1-6EED328CF1B7}">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1BAD4D-725C-4843-AB72-1950588EAA11}">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kern="1200" dirty="0" err="1" smtClean="0"/>
            <a:t>summativ</a:t>
          </a:r>
          <a:endParaRPr lang="de-AT" sz="1800" kern="1200" dirty="0"/>
        </a:p>
      </dsp:txBody>
      <dsp:txXfrm>
        <a:off x="2232861" y="1836927"/>
        <a:ext cx="1086973" cy="543356"/>
      </dsp:txXfrm>
    </dsp:sp>
    <dsp:sp modelId="{AA49A3C1-15CB-489B-9FEC-BEDB4208014A}">
      <dsp:nvSpPr>
        <dsp:cNvPr id="0" name=""/>
        <dsp:cNvSpPr/>
      </dsp:nvSpPr>
      <dsp:spPr>
        <a:xfrm>
          <a:off x="2480819" y="2382723"/>
          <a:ext cx="1680603" cy="1681276"/>
        </a:xfrm>
        <a:prstGeom prst="blockArc">
          <a:avLst>
            <a:gd name="adj1" fmla="val 13500000"/>
            <a:gd name="adj2" fmla="val 10800000"/>
            <a:gd name="adj3" fmla="val 1274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981936-C5A2-4D5D-9CD5-060D3B41F5F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kern="1200" dirty="0" smtClean="0"/>
            <a:t>Noten-</a:t>
          </a:r>
          <a:br>
            <a:rPr lang="de-AT" sz="1800" kern="1200" dirty="0" smtClean="0"/>
          </a:br>
          <a:r>
            <a:rPr lang="de-AT" sz="1800" kern="1200" dirty="0" err="1" smtClean="0"/>
            <a:t>findung</a:t>
          </a:r>
          <a:endParaRPr lang="de-AT" sz="1800" kern="1200" dirty="0"/>
        </a:p>
      </dsp:txBody>
      <dsp:txXfrm>
        <a:off x="2776532" y="2969158"/>
        <a:ext cx="1086973" cy="543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D085A-3164-4B20-A7BD-A3A4F2BAB69A}">
      <dsp:nvSpPr>
        <dsp:cNvPr id="0" name=""/>
        <dsp:cNvSpPr/>
      </dsp:nvSpPr>
      <dsp:spPr>
        <a:xfrm>
          <a:off x="2724388" y="2781596"/>
          <a:ext cx="2256078" cy="225607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AT" sz="2400" kern="1200" dirty="0" smtClean="0"/>
            <a:t>Leistungs-beurteilung</a:t>
          </a:r>
          <a:endParaRPr lang="de-AT" sz="2400" kern="1200" dirty="0"/>
        </a:p>
      </dsp:txBody>
      <dsp:txXfrm>
        <a:off x="3054783" y="3111991"/>
        <a:ext cx="1595288" cy="1595288"/>
      </dsp:txXfrm>
    </dsp:sp>
    <dsp:sp modelId="{4C612375-DF40-49A3-BBD5-E8165710F771}">
      <dsp:nvSpPr>
        <dsp:cNvPr id="0" name=""/>
        <dsp:cNvSpPr/>
      </dsp:nvSpPr>
      <dsp:spPr>
        <a:xfrm rot="12900000">
          <a:off x="1190287" y="2359785"/>
          <a:ext cx="1815724" cy="6429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9927BB-F834-42C5-9DDC-DC3C8CF98E84}">
      <dsp:nvSpPr>
        <dsp:cNvPr id="0" name=""/>
        <dsp:cNvSpPr/>
      </dsp:nvSpPr>
      <dsp:spPr>
        <a:xfrm>
          <a:off x="282835" y="1303238"/>
          <a:ext cx="2143274" cy="171461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de-AT" sz="2400" kern="1200" dirty="0" smtClean="0"/>
            <a:t>Kompetenzen</a:t>
          </a:r>
          <a:endParaRPr lang="de-AT" sz="2400" kern="1200" dirty="0"/>
        </a:p>
      </dsp:txBody>
      <dsp:txXfrm>
        <a:off x="333054" y="1353457"/>
        <a:ext cx="2042836" cy="1614181"/>
      </dsp:txXfrm>
    </dsp:sp>
    <dsp:sp modelId="{0B6FFDEF-F3A5-4B4F-8FED-9DDD882B5FF9}">
      <dsp:nvSpPr>
        <dsp:cNvPr id="0" name=""/>
        <dsp:cNvSpPr/>
      </dsp:nvSpPr>
      <dsp:spPr>
        <a:xfrm rot="16200000">
          <a:off x="2944565" y="1446566"/>
          <a:ext cx="1815724" cy="6429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7382F5-264E-444E-AD5B-06B5EA77B52C}">
      <dsp:nvSpPr>
        <dsp:cNvPr id="0" name=""/>
        <dsp:cNvSpPr/>
      </dsp:nvSpPr>
      <dsp:spPr>
        <a:xfrm>
          <a:off x="2780790" y="2885"/>
          <a:ext cx="2143274" cy="171461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de-AT" sz="2400" kern="1200" dirty="0" smtClean="0"/>
            <a:t>Komplexitäts-grad</a:t>
          </a:r>
          <a:endParaRPr lang="de-AT" sz="2400" kern="1200" dirty="0"/>
        </a:p>
      </dsp:txBody>
      <dsp:txXfrm>
        <a:off x="2831009" y="53104"/>
        <a:ext cx="2042836" cy="1614181"/>
      </dsp:txXfrm>
    </dsp:sp>
    <dsp:sp modelId="{E1526F6D-CE2C-4E81-BFC1-F2CA564CEA0A}">
      <dsp:nvSpPr>
        <dsp:cNvPr id="0" name=""/>
        <dsp:cNvSpPr/>
      </dsp:nvSpPr>
      <dsp:spPr>
        <a:xfrm rot="19500000">
          <a:off x="4698844" y="2359785"/>
          <a:ext cx="1815724" cy="6429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59AD8B-BAEE-4284-A11B-D8C486884A4C}">
      <dsp:nvSpPr>
        <dsp:cNvPr id="0" name=""/>
        <dsp:cNvSpPr/>
      </dsp:nvSpPr>
      <dsp:spPr>
        <a:xfrm>
          <a:off x="5278746" y="1303238"/>
          <a:ext cx="2143274" cy="171461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de-AT" sz="2400" kern="1200" dirty="0" smtClean="0"/>
            <a:t>Kriterien</a:t>
          </a:r>
          <a:endParaRPr lang="de-AT" sz="2400" kern="1200" dirty="0"/>
        </a:p>
      </dsp:txBody>
      <dsp:txXfrm>
        <a:off x="5328965" y="1353457"/>
        <a:ext cx="2042836" cy="1614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58322-64B9-423F-B4C6-1FEC5C91FF68}">
      <dsp:nvSpPr>
        <dsp:cNvPr id="0" name=""/>
        <dsp:cNvSpPr/>
      </dsp:nvSpPr>
      <dsp:spPr>
        <a:xfrm>
          <a:off x="4122263" y="2911581"/>
          <a:ext cx="4534461" cy="2585941"/>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a:lnSpc>
              <a:spcPct val="90000"/>
            </a:lnSpc>
            <a:spcBef>
              <a:spcPct val="0"/>
            </a:spcBef>
            <a:spcAft>
              <a:spcPct val="15000"/>
            </a:spcAft>
            <a:buChar char="••"/>
          </a:pPr>
          <a:r>
            <a:rPr lang="de-AT" sz="1800" kern="1200" dirty="0" smtClean="0"/>
            <a:t>Info bzw. Schlüsselkonzepte anwenden</a:t>
          </a:r>
          <a:endParaRPr lang="de-AT" sz="1800" kern="1200" dirty="0"/>
        </a:p>
        <a:p>
          <a:pPr marL="171450" lvl="1" indent="-171450" algn="r" defTabSz="800100">
            <a:lnSpc>
              <a:spcPct val="90000"/>
            </a:lnSpc>
            <a:spcBef>
              <a:spcPct val="0"/>
            </a:spcBef>
            <a:spcAft>
              <a:spcPct val="15000"/>
            </a:spcAft>
            <a:buChar char="••"/>
          </a:pPr>
          <a:r>
            <a:rPr lang="de-AT" sz="1800" kern="1200" dirty="0" smtClean="0"/>
            <a:t>zwei oder mehrere Schritte durchführen</a:t>
          </a:r>
          <a:endParaRPr lang="de-AT" sz="1800" kern="1200" dirty="0"/>
        </a:p>
        <a:p>
          <a:pPr marL="171450" lvl="1" indent="-171450" algn="r" defTabSz="800100">
            <a:lnSpc>
              <a:spcPct val="90000"/>
            </a:lnSpc>
            <a:spcBef>
              <a:spcPct val="0"/>
            </a:spcBef>
            <a:spcAft>
              <a:spcPct val="15000"/>
            </a:spcAft>
            <a:buChar char="••"/>
          </a:pPr>
          <a:r>
            <a:rPr lang="de-AT" sz="1800" kern="1200" dirty="0" smtClean="0"/>
            <a:t>Lösungswege überlegen</a:t>
          </a:r>
          <a:endParaRPr lang="de-AT" sz="1800" kern="1200" dirty="0"/>
        </a:p>
      </dsp:txBody>
      <dsp:txXfrm>
        <a:off x="5539406" y="3614871"/>
        <a:ext cx="3060512" cy="1825846"/>
      </dsp:txXfrm>
    </dsp:sp>
    <dsp:sp modelId="{8550AF2B-FEF1-43C7-9E54-D0938A999388}">
      <dsp:nvSpPr>
        <dsp:cNvPr id="0" name=""/>
        <dsp:cNvSpPr/>
      </dsp:nvSpPr>
      <dsp:spPr>
        <a:xfrm>
          <a:off x="-93131" y="2992817"/>
          <a:ext cx="4322518" cy="2466497"/>
        </a:xfrm>
        <a:prstGeom prst="roundRect">
          <a:avLst>
            <a:gd name="adj" fmla="val 10000"/>
          </a:avLst>
        </a:prstGeom>
        <a:solidFill>
          <a:schemeClr val="accent6">
            <a:lumMod val="20000"/>
            <a:lumOff val="8000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de-AT" sz="1800" kern="1200" dirty="0" smtClean="0"/>
            <a:t>Logisch denken</a:t>
          </a:r>
          <a:endParaRPr lang="de-AT" sz="1800" kern="1200" dirty="0"/>
        </a:p>
        <a:p>
          <a:pPr marL="171450" lvl="1" indent="-171450" algn="l" defTabSz="800100">
            <a:lnSpc>
              <a:spcPct val="90000"/>
            </a:lnSpc>
            <a:spcBef>
              <a:spcPct val="0"/>
            </a:spcBef>
            <a:spcAft>
              <a:spcPct val="15000"/>
            </a:spcAft>
            <a:buChar char="••"/>
          </a:pPr>
          <a:r>
            <a:rPr lang="de-AT" sz="1800" kern="1200" dirty="0" smtClean="0"/>
            <a:t>Plan entwickeln</a:t>
          </a:r>
          <a:endParaRPr lang="de-AT" sz="1800" kern="1200" dirty="0"/>
        </a:p>
        <a:p>
          <a:pPr marL="171450" lvl="1" indent="-171450" algn="l" defTabSz="800100">
            <a:lnSpc>
              <a:spcPct val="90000"/>
            </a:lnSpc>
            <a:spcBef>
              <a:spcPct val="0"/>
            </a:spcBef>
            <a:spcAft>
              <a:spcPct val="15000"/>
            </a:spcAft>
            <a:buChar char="••"/>
          </a:pPr>
          <a:r>
            <a:rPr lang="de-AT" sz="1800" kern="1200" dirty="0" smtClean="0"/>
            <a:t>Belege/Daten, begründen</a:t>
          </a:r>
          <a:endParaRPr lang="de-AT" sz="1800" kern="1200" dirty="0"/>
        </a:p>
        <a:p>
          <a:pPr marL="171450" lvl="1" indent="-171450" algn="l" defTabSz="800100">
            <a:lnSpc>
              <a:spcPct val="90000"/>
            </a:lnSpc>
            <a:spcBef>
              <a:spcPct val="0"/>
            </a:spcBef>
            <a:spcAft>
              <a:spcPct val="15000"/>
            </a:spcAft>
            <a:buChar char="••"/>
          </a:pPr>
          <a:r>
            <a:rPr lang="de-AT" sz="1800" kern="1200" dirty="0" smtClean="0"/>
            <a:t>mehrere Lösungswege</a:t>
          </a:r>
          <a:endParaRPr lang="de-AT" sz="1800" kern="1200" dirty="0"/>
        </a:p>
        <a:p>
          <a:pPr marL="171450" lvl="1" indent="-171450" algn="l" defTabSz="800100">
            <a:lnSpc>
              <a:spcPct val="90000"/>
            </a:lnSpc>
            <a:spcBef>
              <a:spcPct val="0"/>
            </a:spcBef>
            <a:spcAft>
              <a:spcPct val="15000"/>
            </a:spcAft>
            <a:buChar char="••"/>
          </a:pPr>
          <a:r>
            <a:rPr lang="de-AT" sz="1800" kern="1200" dirty="0" smtClean="0"/>
            <a:t>Abstraktion</a:t>
          </a:r>
          <a:endParaRPr lang="de-AT" sz="1800" kern="1200" dirty="0"/>
        </a:p>
      </dsp:txBody>
      <dsp:txXfrm>
        <a:off x="-38950" y="3663622"/>
        <a:ext cx="2917400" cy="1741511"/>
      </dsp:txXfrm>
    </dsp:sp>
    <dsp:sp modelId="{AC32FDA7-405D-43DA-A304-399BA08B1DAD}">
      <dsp:nvSpPr>
        <dsp:cNvPr id="0" name=""/>
        <dsp:cNvSpPr/>
      </dsp:nvSpPr>
      <dsp:spPr>
        <a:xfrm>
          <a:off x="4350139" y="32511"/>
          <a:ext cx="4287680" cy="2607528"/>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de-AT" sz="1800" kern="1200" dirty="0" smtClean="0"/>
            <a:t>Fakten, Informationen, Begriffe, einfache Verfahren wiedergeben</a:t>
          </a:r>
          <a:endParaRPr lang="de-AT" sz="1800" kern="1200" dirty="0"/>
        </a:p>
        <a:p>
          <a:pPr marL="171450" lvl="1" indent="-171450" algn="l" defTabSz="800100">
            <a:lnSpc>
              <a:spcPct val="90000"/>
            </a:lnSpc>
            <a:spcBef>
              <a:spcPct val="0"/>
            </a:spcBef>
            <a:spcAft>
              <a:spcPct val="15000"/>
            </a:spcAft>
            <a:buChar char="••"/>
          </a:pPr>
          <a:r>
            <a:rPr lang="de-AT" sz="1800" kern="1200" dirty="0" smtClean="0"/>
            <a:t>vertraute Prozesse oder Formeln verwenden</a:t>
          </a:r>
          <a:endParaRPr lang="de-AT" sz="1800" kern="1200" dirty="0"/>
        </a:p>
      </dsp:txBody>
      <dsp:txXfrm>
        <a:off x="5693722" y="89790"/>
        <a:ext cx="2886818" cy="1841088"/>
      </dsp:txXfrm>
    </dsp:sp>
    <dsp:sp modelId="{8267B62A-7E9F-4845-A214-9D4C9DC758CD}">
      <dsp:nvSpPr>
        <dsp:cNvPr id="0" name=""/>
        <dsp:cNvSpPr/>
      </dsp:nvSpPr>
      <dsp:spPr>
        <a:xfrm>
          <a:off x="-206866" y="-79897"/>
          <a:ext cx="4561479" cy="263979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de-AT" sz="1800" kern="1200" dirty="0" smtClean="0"/>
            <a:t>Untersuchen, erkunden</a:t>
          </a:r>
          <a:endParaRPr lang="de-AT" sz="1800" kern="1200" dirty="0"/>
        </a:p>
        <a:p>
          <a:pPr marL="171450" lvl="1" indent="-171450" algn="l" defTabSz="800100">
            <a:lnSpc>
              <a:spcPct val="90000"/>
            </a:lnSpc>
            <a:spcBef>
              <a:spcPct val="0"/>
            </a:spcBef>
            <a:spcAft>
              <a:spcPct val="15000"/>
            </a:spcAft>
            <a:buChar char="••"/>
          </a:pPr>
          <a:r>
            <a:rPr lang="de-AT" sz="1800" kern="1200" dirty="0" smtClean="0"/>
            <a:t>Nachdenken, mehrere Faktoren berücksichtigen</a:t>
          </a:r>
          <a:endParaRPr lang="de-AT" sz="1800" kern="1200" dirty="0"/>
        </a:p>
        <a:p>
          <a:pPr marL="171450" lvl="1" indent="-171450" algn="l" defTabSz="800100">
            <a:lnSpc>
              <a:spcPct val="90000"/>
            </a:lnSpc>
            <a:spcBef>
              <a:spcPct val="0"/>
            </a:spcBef>
            <a:spcAft>
              <a:spcPct val="15000"/>
            </a:spcAft>
            <a:buChar char="••"/>
          </a:pPr>
          <a:r>
            <a:rPr lang="de-AT" sz="1800" kern="1200" dirty="0" smtClean="0"/>
            <a:t>Vernetzen, in Beziehung setzen</a:t>
          </a:r>
          <a:endParaRPr lang="de-AT" sz="1800" kern="1200" dirty="0"/>
        </a:p>
        <a:p>
          <a:pPr marL="171450" lvl="1" indent="-171450" algn="l" defTabSz="800100">
            <a:lnSpc>
              <a:spcPct val="90000"/>
            </a:lnSpc>
            <a:spcBef>
              <a:spcPct val="0"/>
            </a:spcBef>
            <a:spcAft>
              <a:spcPct val="15000"/>
            </a:spcAft>
            <a:buChar char="••"/>
          </a:pPr>
          <a:r>
            <a:rPr lang="de-AT" sz="1800" kern="1200" dirty="0" smtClean="0"/>
            <a:t>eine Lösungsstrategie aus vielen entwickeln und anwenden</a:t>
          </a:r>
          <a:endParaRPr lang="de-AT" sz="1800" kern="1200" dirty="0"/>
        </a:p>
      </dsp:txBody>
      <dsp:txXfrm>
        <a:off x="-148878" y="-21909"/>
        <a:ext cx="3077059" cy="1863866"/>
      </dsp:txXfrm>
    </dsp:sp>
    <dsp:sp modelId="{4F8C3297-3299-4024-B184-B2F2DBFDEECE}">
      <dsp:nvSpPr>
        <dsp:cNvPr id="0" name=""/>
        <dsp:cNvSpPr/>
      </dsp:nvSpPr>
      <dsp:spPr>
        <a:xfrm>
          <a:off x="1834431" y="330123"/>
          <a:ext cx="2456648" cy="2456648"/>
        </a:xfrm>
        <a:prstGeom prst="pieWedg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AT" sz="1800" b="1" kern="1200" dirty="0" smtClean="0"/>
            <a:t>Erweitertes Denken</a:t>
          </a:r>
          <a:endParaRPr lang="de-AT" sz="1800" b="1" kern="1200" dirty="0"/>
        </a:p>
      </dsp:txBody>
      <dsp:txXfrm>
        <a:off x="2553967" y="1049659"/>
        <a:ext cx="1737112" cy="1737112"/>
      </dsp:txXfrm>
    </dsp:sp>
    <dsp:sp modelId="{88B5FA89-57BF-46E7-96DC-CC0C665F5657}">
      <dsp:nvSpPr>
        <dsp:cNvPr id="0" name=""/>
        <dsp:cNvSpPr/>
      </dsp:nvSpPr>
      <dsp:spPr>
        <a:xfrm rot="5400000">
          <a:off x="4404550" y="330123"/>
          <a:ext cx="2456648" cy="2456648"/>
        </a:xfrm>
        <a:prstGeom prst="pieWedg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AT" sz="1800" b="1" kern="1200" dirty="0" smtClean="0"/>
            <a:t>Erinnern</a:t>
          </a:r>
          <a:endParaRPr lang="de-AT" sz="1800" b="1" kern="1200" dirty="0"/>
        </a:p>
      </dsp:txBody>
      <dsp:txXfrm rot="-5400000">
        <a:off x="4404550" y="1049659"/>
        <a:ext cx="1737112" cy="1737112"/>
      </dsp:txXfrm>
    </dsp:sp>
    <dsp:sp modelId="{3247CC7B-AF64-47F8-9694-8B8AF95AC710}">
      <dsp:nvSpPr>
        <dsp:cNvPr id="0" name=""/>
        <dsp:cNvSpPr/>
      </dsp:nvSpPr>
      <dsp:spPr>
        <a:xfrm rot="10800000">
          <a:off x="4404550" y="2900243"/>
          <a:ext cx="2456648" cy="2456648"/>
        </a:xfrm>
        <a:prstGeom prst="pieWedg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AT" sz="1800" b="1" kern="1200" dirty="0" smtClean="0"/>
            <a:t>Fertigkeit/</a:t>
          </a:r>
        </a:p>
        <a:p>
          <a:pPr lvl="0" algn="ctr" defTabSz="800100">
            <a:lnSpc>
              <a:spcPct val="90000"/>
            </a:lnSpc>
            <a:spcBef>
              <a:spcPct val="0"/>
            </a:spcBef>
            <a:spcAft>
              <a:spcPct val="35000"/>
            </a:spcAft>
          </a:pPr>
          <a:r>
            <a:rPr lang="de-AT" sz="1800" b="1" kern="1200" dirty="0" smtClean="0"/>
            <a:t>Konzept</a:t>
          </a:r>
          <a:endParaRPr lang="de-AT" sz="1800" b="1" kern="1200" dirty="0"/>
        </a:p>
      </dsp:txBody>
      <dsp:txXfrm rot="10800000">
        <a:off x="4404550" y="2900243"/>
        <a:ext cx="1737112" cy="1737112"/>
      </dsp:txXfrm>
    </dsp:sp>
    <dsp:sp modelId="{A546AF53-6E98-4866-BD82-E5930CCBADCF}">
      <dsp:nvSpPr>
        <dsp:cNvPr id="0" name=""/>
        <dsp:cNvSpPr/>
      </dsp:nvSpPr>
      <dsp:spPr>
        <a:xfrm rot="16200000">
          <a:off x="1834431" y="2900243"/>
          <a:ext cx="2456648" cy="2456648"/>
        </a:xfrm>
        <a:prstGeom prst="pieWedg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28016" rIns="36000" bIns="128016" numCol="1" spcCol="1270" anchor="ctr" anchorCtr="0">
          <a:noAutofit/>
        </a:bodyPr>
        <a:lstStyle/>
        <a:p>
          <a:pPr lvl="0" algn="ctr" defTabSz="800100">
            <a:lnSpc>
              <a:spcPct val="90000"/>
            </a:lnSpc>
            <a:spcBef>
              <a:spcPct val="0"/>
            </a:spcBef>
            <a:spcAft>
              <a:spcPct val="35000"/>
            </a:spcAft>
          </a:pPr>
          <a:r>
            <a:rPr lang="de-AT" sz="1800" b="1" kern="1200" dirty="0" smtClean="0"/>
            <a:t>Strategisches Denken</a:t>
          </a:r>
          <a:endParaRPr lang="de-AT" sz="1800" b="1" kern="1200" dirty="0"/>
        </a:p>
      </dsp:txBody>
      <dsp:txXfrm rot="5400000">
        <a:off x="2553967" y="2900243"/>
        <a:ext cx="1737112" cy="1737112"/>
      </dsp:txXfrm>
    </dsp:sp>
    <dsp:sp modelId="{D2891B3E-E651-4339-ADA5-47692CA2966B}">
      <dsp:nvSpPr>
        <dsp:cNvPr id="0" name=""/>
        <dsp:cNvSpPr/>
      </dsp:nvSpPr>
      <dsp:spPr>
        <a:xfrm>
          <a:off x="3923716" y="2332887"/>
          <a:ext cx="848196" cy="737561"/>
        </a:xfrm>
        <a:prstGeom prst="circular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D9D09-CAA9-4AA8-8E75-3F5BB817AC3F}">
      <dsp:nvSpPr>
        <dsp:cNvPr id="0" name=""/>
        <dsp:cNvSpPr/>
      </dsp:nvSpPr>
      <dsp:spPr>
        <a:xfrm rot="10800000">
          <a:off x="3923716" y="2616565"/>
          <a:ext cx="848196" cy="737561"/>
        </a:xfrm>
        <a:prstGeom prst="circular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E55ADF-7824-48BD-9D0D-DDE2F558E36A}" type="datetimeFigureOut">
              <a:rPr lang="de-AT"/>
              <a:pPr>
                <a:defRPr/>
              </a:pPr>
              <a:t>05.03.2014</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488EE8-4CB2-4957-840C-142C87DA49BC}" type="slidenum">
              <a:rPr lang="de-AT"/>
              <a:pPr>
                <a:defRPr/>
              </a:pPr>
              <a:t>‹Nr.›</a:t>
            </a:fld>
            <a:endParaRPr lang="de-AT"/>
          </a:p>
        </p:txBody>
      </p:sp>
    </p:spTree>
    <p:extLst>
      <p:ext uri="{BB962C8B-B14F-4D97-AF65-F5344CB8AC3E}">
        <p14:creationId xmlns:p14="http://schemas.microsoft.com/office/powerpoint/2010/main" val="1739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D58CA98-A5AD-4E08-B72B-7E15400CF9B4}" type="datetimeFigureOut">
              <a:rPr lang="de-AT"/>
              <a:pPr>
                <a:defRPr/>
              </a:pPr>
              <a:t>05.03.2014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3217C7A-F850-4F17-AE62-F956DF249615}" type="slidenum">
              <a:rPr lang="de-AT"/>
              <a:pPr>
                <a:defRPr/>
              </a:pPr>
              <a:t>‹Nr.›</a:t>
            </a:fld>
            <a:endParaRPr lang="de-AT"/>
          </a:p>
        </p:txBody>
      </p:sp>
    </p:spTree>
    <p:extLst>
      <p:ext uri="{BB962C8B-B14F-4D97-AF65-F5344CB8AC3E}">
        <p14:creationId xmlns:p14="http://schemas.microsoft.com/office/powerpoint/2010/main" val="2692325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arzanoresearch.com/research/strategy20_trackingprogress.aspx"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bwMode="auto">
          <a:noFill/>
          <a:ln>
            <a:solidFill>
              <a:srgbClr val="000000"/>
            </a:solidFill>
            <a:miter lim="800000"/>
            <a:headEnd/>
            <a:tailEnd/>
          </a:ln>
        </p:spPr>
      </p:sp>
      <p:sp>
        <p:nvSpPr>
          <p:cNvPr id="113667"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dirty="0" smtClean="0"/>
              <a:t>Bekannt ist nicht genug: wir müssen erkennen, wie gleicher Unterricht für alle (Gleichbehandlung) auf die Lerngemeinschaft auswirkt. Gleicher Unterricht für alle kann Chancengleichheit nicht sichern. Gleicher Unterricht für alle ist im Grunde Standardisierung, die schon längst im Schulsystem verankert ist.</a:t>
            </a:r>
          </a:p>
        </p:txBody>
      </p:sp>
      <p:sp>
        <p:nvSpPr>
          <p:cNvPr id="1136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95A23E-2F1E-42A2-8741-55A31A278979}" type="slidenum">
              <a:rPr lang="de-AT" smtClean="0"/>
              <a:pPr/>
              <a:t>11</a:t>
            </a:fld>
            <a:endParaRPr lang="de-A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http://vimeo.com/41465488</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50</a:t>
            </a:fld>
            <a:endParaRPr lang="de-AT"/>
          </a:p>
        </p:txBody>
      </p:sp>
    </p:spTree>
    <p:extLst>
      <p:ext uri="{BB962C8B-B14F-4D97-AF65-F5344CB8AC3E}">
        <p14:creationId xmlns:p14="http://schemas.microsoft.com/office/powerpoint/2010/main" val="219334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Accuracy of Self</a:t>
            </a:r>
          </a:p>
          <a:p>
            <a:pPr rtl="0"/>
            <a:r>
              <a:rPr lang="en-US" sz="1200" kern="1200" dirty="0" smtClean="0">
                <a:solidFill>
                  <a:schemeClr val="tx1"/>
                </a:solidFill>
                <a:effectLst/>
                <a:latin typeface="+mn-lt"/>
                <a:ea typeface="+mn-ea"/>
                <a:cs typeface="+mn-cs"/>
              </a:rPr>
              <a:t>-</a:t>
            </a:r>
          </a:p>
          <a:p>
            <a:pPr rtl="0"/>
            <a:r>
              <a:rPr lang="en-US" sz="1200" kern="1200" dirty="0" smtClean="0">
                <a:solidFill>
                  <a:schemeClr val="tx1"/>
                </a:solidFill>
                <a:effectLst/>
                <a:latin typeface="+mn-lt"/>
                <a:ea typeface="+mn-ea"/>
                <a:cs typeface="+mn-cs"/>
              </a:rPr>
              <a:t>Reported Grades: Implications for Research. </a:t>
            </a:r>
          </a:p>
          <a:p>
            <a:pPr rtl="0"/>
            <a:r>
              <a:rPr lang="en-US" sz="1200" kern="1200" dirty="0" smtClean="0">
                <a:solidFill>
                  <a:schemeClr val="tx1"/>
                </a:solidFill>
                <a:effectLst/>
                <a:latin typeface="+mn-lt"/>
                <a:ea typeface="+mn-ea"/>
                <a:cs typeface="+mn-cs"/>
              </a:rPr>
              <a:t>James Cole, Louis </a:t>
            </a:r>
            <a:r>
              <a:rPr lang="en-US" sz="1200" kern="1200" dirty="0" err="1" smtClean="0">
                <a:solidFill>
                  <a:schemeClr val="tx1"/>
                </a:solidFill>
                <a:effectLst/>
                <a:latin typeface="+mn-lt"/>
                <a:ea typeface="+mn-ea"/>
                <a:cs typeface="+mn-cs"/>
              </a:rPr>
              <a:t>Rocconi</a:t>
            </a:r>
            <a:r>
              <a:rPr lang="en-US" sz="1200" kern="1200" dirty="0" smtClean="0">
                <a:solidFill>
                  <a:schemeClr val="tx1"/>
                </a:solidFill>
                <a:effectLst/>
                <a:latin typeface="+mn-lt"/>
                <a:ea typeface="+mn-ea"/>
                <a:cs typeface="+mn-cs"/>
              </a:rPr>
              <a:t>, &amp; Robert </a:t>
            </a:r>
            <a:r>
              <a:rPr lang="en-US" sz="1200" kern="1200" dirty="0" err="1" smtClean="0">
                <a:solidFill>
                  <a:schemeClr val="tx1"/>
                </a:solidFill>
                <a:effectLst/>
                <a:latin typeface="+mn-lt"/>
                <a:ea typeface="+mn-ea"/>
                <a:cs typeface="+mn-cs"/>
              </a:rPr>
              <a:t>Gonyea</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Indiana University, Center for Postsecondary Research</a:t>
            </a:r>
          </a:p>
          <a:p>
            <a:pPr rtl="0"/>
            <a:r>
              <a:rPr lang="en-US" sz="1200" kern="1200" dirty="0" smtClean="0">
                <a:solidFill>
                  <a:schemeClr val="tx1"/>
                </a:solidFill>
                <a:effectLst/>
                <a:latin typeface="+mn-lt"/>
                <a:ea typeface="+mn-ea"/>
                <a:cs typeface="+mn-cs"/>
              </a:rPr>
              <a:t>52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Annual Forum, Association for Institutional Research</a:t>
            </a:r>
          </a:p>
          <a:p>
            <a:pPr rtl="0"/>
            <a:r>
              <a:rPr lang="en-US" sz="1200" kern="1200" dirty="0" smtClean="0">
                <a:solidFill>
                  <a:schemeClr val="tx1"/>
                </a:solidFill>
                <a:effectLst/>
                <a:latin typeface="+mn-lt"/>
                <a:ea typeface="+mn-ea"/>
                <a:cs typeface="+mn-cs"/>
              </a:rPr>
              <a:t>June 5, 2012</a:t>
            </a:r>
          </a:p>
          <a:p>
            <a:r>
              <a:rPr lang="de-AT" dirty="0" smtClean="0"/>
              <a:t>http://cpr.iub.edu/uploads/2012_AIR_Cole-Rocconi-Gonyea.pdf</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53</a:t>
            </a:fld>
            <a:endParaRPr lang="de-AT"/>
          </a:p>
        </p:txBody>
      </p:sp>
    </p:spTree>
    <p:extLst>
      <p:ext uri="{BB962C8B-B14F-4D97-AF65-F5344CB8AC3E}">
        <p14:creationId xmlns:p14="http://schemas.microsoft.com/office/powerpoint/2010/main" val="329668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Sebba</a:t>
            </a:r>
            <a:r>
              <a:rPr lang="en-US" dirty="0" smtClean="0"/>
              <a:t> J, Crick RD, Yu, G, Lawson H, </a:t>
            </a:r>
            <a:r>
              <a:rPr lang="en-US" dirty="0" err="1" smtClean="0"/>
              <a:t>Harlen</a:t>
            </a:r>
            <a:r>
              <a:rPr lang="en-US" dirty="0" smtClean="0"/>
              <a:t> W, Durant K (2008). Systematic review of research evidence of the impact on students in secondary schools of self and peer assessment. Technical report. In: </a:t>
            </a:r>
            <a:r>
              <a:rPr lang="en-US" i="1" dirty="0" smtClean="0"/>
              <a:t>Research Evidence in Education Library</a:t>
            </a:r>
            <a:r>
              <a:rPr lang="en-US" dirty="0" smtClean="0"/>
              <a:t>. London: EPPI-Centre, Social Science Research Unit, Institute of Education, University of London.</a:t>
            </a:r>
            <a:endParaRPr lang="de-AT" dirty="0" smtClean="0"/>
          </a:p>
          <a:p>
            <a:r>
              <a:rPr lang="de-AT" dirty="0" smtClean="0"/>
              <a:t>http://eppi.ioe.ac.uk/cms/Default.aspx?tabid=2415 </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54</a:t>
            </a:fld>
            <a:endParaRPr lang="de-AT"/>
          </a:p>
        </p:txBody>
      </p:sp>
    </p:spTree>
    <p:extLst>
      <p:ext uri="{BB962C8B-B14F-4D97-AF65-F5344CB8AC3E}">
        <p14:creationId xmlns:p14="http://schemas.microsoft.com/office/powerpoint/2010/main" val="794845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Sebba</a:t>
            </a:r>
            <a:r>
              <a:rPr lang="en-US" dirty="0" smtClean="0"/>
              <a:t> J, Crick RD, Yu, G, Lawson H, </a:t>
            </a:r>
            <a:r>
              <a:rPr lang="en-US" dirty="0" err="1" smtClean="0"/>
              <a:t>Harlen</a:t>
            </a:r>
            <a:r>
              <a:rPr lang="en-US" dirty="0" smtClean="0"/>
              <a:t> W, Durant K (2008). Systematic review of research evidence of the impact on students in secondary schools of self and peer assessment. Technical report. In: </a:t>
            </a:r>
            <a:r>
              <a:rPr lang="en-US" i="1" dirty="0" smtClean="0"/>
              <a:t>Research Evidence in Education Library</a:t>
            </a:r>
            <a:r>
              <a:rPr lang="en-US" dirty="0" smtClean="0"/>
              <a:t>. London: EPPI-Centre, Social Science Research Unit, Institute of Education, University of London.</a:t>
            </a:r>
            <a:endParaRPr lang="de-AT" dirty="0" smtClean="0"/>
          </a:p>
          <a:p>
            <a:r>
              <a:rPr lang="de-AT" smtClean="0"/>
              <a:t>http://eppi.ioe.ac.uk/cms/Default.aspx?tabid=2415 </a:t>
            </a:r>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55</a:t>
            </a:fld>
            <a:endParaRPr lang="de-AT"/>
          </a:p>
        </p:txBody>
      </p:sp>
    </p:spTree>
    <p:extLst>
      <p:ext uri="{BB962C8B-B14F-4D97-AF65-F5344CB8AC3E}">
        <p14:creationId xmlns:p14="http://schemas.microsoft.com/office/powerpoint/2010/main" val="79484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Sebba</a:t>
            </a:r>
            <a:r>
              <a:rPr lang="en-US" dirty="0" smtClean="0"/>
              <a:t> J, Crick RD, Yu, G, Lawson H, </a:t>
            </a:r>
            <a:r>
              <a:rPr lang="en-US" dirty="0" err="1" smtClean="0"/>
              <a:t>Harlen</a:t>
            </a:r>
            <a:r>
              <a:rPr lang="en-US" dirty="0" smtClean="0"/>
              <a:t> W, Durant K (2008). Systematic review of research evidence of the impact on students in secondary schools of self and peer assessment. Technical report. In: </a:t>
            </a:r>
            <a:r>
              <a:rPr lang="en-US" i="1" dirty="0" smtClean="0"/>
              <a:t>Research Evidence in Education Library</a:t>
            </a:r>
            <a:r>
              <a:rPr lang="en-US" dirty="0" smtClean="0"/>
              <a:t>. London: EPPI-Centre, Social Science Research Unit, Institute of Education, University of London.</a:t>
            </a:r>
            <a:endParaRPr lang="de-AT" dirty="0" smtClean="0"/>
          </a:p>
          <a:p>
            <a:r>
              <a:rPr lang="de-AT" smtClean="0"/>
              <a:t>http://eppi.ioe.ac.uk/cms/Default.aspx?tabid=2415 </a:t>
            </a:r>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56</a:t>
            </a:fld>
            <a:endParaRPr lang="de-AT"/>
          </a:p>
        </p:txBody>
      </p:sp>
    </p:spTree>
    <p:extLst>
      <p:ext uri="{BB962C8B-B14F-4D97-AF65-F5344CB8AC3E}">
        <p14:creationId xmlns:p14="http://schemas.microsoft.com/office/powerpoint/2010/main" val="79484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http://www.ascd.org/ASCD/images/publications/books/marzano2007_fig1.12.gif </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57</a:t>
            </a:fld>
            <a:endParaRPr lang="de-AT"/>
          </a:p>
        </p:txBody>
      </p:sp>
    </p:spTree>
    <p:extLst>
      <p:ext uri="{BB962C8B-B14F-4D97-AF65-F5344CB8AC3E}">
        <p14:creationId xmlns:p14="http://schemas.microsoft.com/office/powerpoint/2010/main" val="55250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Erfolgsfaktoren</a:t>
            </a:r>
            <a:r>
              <a:rPr lang="en-US" dirty="0" smtClean="0"/>
              <a:t>:</a:t>
            </a:r>
          </a:p>
          <a:p>
            <a:r>
              <a:rPr lang="en-US" sz="1200" dirty="0" err="1" smtClean="0"/>
              <a:t>Nur</a:t>
            </a:r>
            <a:r>
              <a:rPr lang="en-US" sz="1200" dirty="0" smtClean="0"/>
              <a:t> </a:t>
            </a:r>
            <a:r>
              <a:rPr lang="en-US" sz="1200" dirty="0" err="1" smtClean="0"/>
              <a:t>ein</a:t>
            </a:r>
            <a:r>
              <a:rPr lang="en-US" sz="1200" dirty="0" smtClean="0"/>
              <a:t> </a:t>
            </a:r>
            <a:r>
              <a:rPr lang="en-US" sz="1200" dirty="0" err="1" smtClean="0"/>
              <a:t>Kompetenzziel</a:t>
            </a:r>
            <a:r>
              <a:rPr lang="en-US" sz="1200" dirty="0" smtClean="0"/>
              <a:t> </a:t>
            </a:r>
            <a:r>
              <a:rPr lang="en-US" sz="1200" dirty="0" err="1" smtClean="0"/>
              <a:t>wird</a:t>
            </a:r>
            <a:r>
              <a:rPr lang="en-US" sz="1200" dirty="0" smtClean="0"/>
              <a:t> in der </a:t>
            </a:r>
            <a:r>
              <a:rPr lang="en-US" sz="1200" dirty="0" err="1" smtClean="0"/>
              <a:t>Grafik</a:t>
            </a:r>
            <a:r>
              <a:rPr lang="en-US" sz="1200" dirty="0" smtClean="0"/>
              <a:t> </a:t>
            </a:r>
            <a:r>
              <a:rPr lang="en-US" sz="1200" dirty="0" err="1" smtClean="0"/>
              <a:t>dargestellt</a:t>
            </a:r>
            <a:r>
              <a:rPr lang="en-US" sz="1200" dirty="0" smtClean="0"/>
              <a:t>.</a:t>
            </a:r>
          </a:p>
          <a:p>
            <a:r>
              <a:rPr lang="en-US" sz="1200" dirty="0" smtClean="0"/>
              <a:t>Die </a:t>
            </a:r>
            <a:r>
              <a:rPr lang="en-US" sz="1200" dirty="0" err="1" smtClean="0"/>
              <a:t>Aufgaben</a:t>
            </a:r>
            <a:r>
              <a:rPr lang="en-US" sz="1200" dirty="0" smtClean="0"/>
              <a:t> </a:t>
            </a:r>
            <a:r>
              <a:rPr lang="en-US" sz="1200" dirty="0" err="1" smtClean="0"/>
              <a:t>zur</a:t>
            </a:r>
            <a:r>
              <a:rPr lang="en-US" sz="1200" dirty="0" smtClean="0"/>
              <a:t> </a:t>
            </a:r>
            <a:r>
              <a:rPr lang="en-US" sz="1200" dirty="0" err="1" smtClean="0"/>
              <a:t>Leistungsfeststellung</a:t>
            </a:r>
            <a:r>
              <a:rPr lang="en-US" sz="1200" dirty="0" smtClean="0"/>
              <a:t> </a:t>
            </a:r>
            <a:r>
              <a:rPr lang="en-US" sz="1200" dirty="0" err="1" smtClean="0"/>
              <a:t>sind</a:t>
            </a:r>
            <a:r>
              <a:rPr lang="en-US" sz="1200" dirty="0" smtClean="0"/>
              <a:t> </a:t>
            </a:r>
            <a:r>
              <a:rPr lang="en-US" sz="1200" dirty="0" err="1" smtClean="0"/>
              <a:t>unterschiedlich</a:t>
            </a:r>
            <a:r>
              <a:rPr lang="en-US" sz="1200" dirty="0" smtClean="0"/>
              <a:t> (Transfer) und </a:t>
            </a:r>
            <a:r>
              <a:rPr lang="en-US" sz="1200" dirty="0" err="1" smtClean="0"/>
              <a:t>stellen</a:t>
            </a:r>
            <a:r>
              <a:rPr lang="en-US" sz="1200" dirty="0" smtClean="0"/>
              <a:t> den </a:t>
            </a:r>
            <a:r>
              <a:rPr lang="en-US" sz="1200" dirty="0" err="1" smtClean="0"/>
              <a:t>gleichen</a:t>
            </a:r>
            <a:r>
              <a:rPr lang="en-US" sz="1200" dirty="0" smtClean="0"/>
              <a:t> </a:t>
            </a:r>
            <a:r>
              <a:rPr lang="en-US" sz="1200" dirty="0" err="1" smtClean="0"/>
              <a:t>Anspruch</a:t>
            </a:r>
            <a:r>
              <a:rPr lang="en-US" sz="1200" dirty="0" smtClean="0"/>
              <a:t> an </a:t>
            </a:r>
            <a:r>
              <a:rPr lang="en-US" sz="1200" dirty="0" err="1" smtClean="0"/>
              <a:t>Komplexität</a:t>
            </a:r>
            <a:r>
              <a:rPr lang="en-US" sz="1200" dirty="0" smtClean="0"/>
              <a:t>, </a:t>
            </a:r>
            <a:r>
              <a:rPr lang="en-US" sz="1200" dirty="0" err="1" smtClean="0"/>
              <a:t>damit</a:t>
            </a:r>
            <a:r>
              <a:rPr lang="en-US" sz="1200" dirty="0" smtClean="0"/>
              <a:t> </a:t>
            </a:r>
            <a:r>
              <a:rPr lang="en-US" sz="1200" dirty="0" err="1" smtClean="0"/>
              <a:t>Ergebnisse</a:t>
            </a:r>
            <a:r>
              <a:rPr lang="en-US" sz="1200" dirty="0" smtClean="0"/>
              <a:t> </a:t>
            </a:r>
            <a:r>
              <a:rPr lang="en-US" sz="1200" dirty="0" err="1" smtClean="0"/>
              <a:t>vergleichbar</a:t>
            </a:r>
            <a:r>
              <a:rPr lang="en-US" sz="1200" dirty="0" smtClean="0"/>
              <a:t> </a:t>
            </a:r>
            <a:r>
              <a:rPr lang="en-US" sz="1200" dirty="0" err="1" smtClean="0"/>
              <a:t>sind</a:t>
            </a:r>
            <a:r>
              <a:rPr lang="en-US" sz="1200" dirty="0" smtClean="0"/>
              <a:t>, und </a:t>
            </a:r>
            <a:r>
              <a:rPr lang="en-US" sz="1200" dirty="0" err="1" smtClean="0"/>
              <a:t>machen</a:t>
            </a:r>
            <a:r>
              <a:rPr lang="en-US" sz="1200" dirty="0" smtClean="0"/>
              <a:t> die </a:t>
            </a:r>
            <a:r>
              <a:rPr lang="en-US" sz="1200" dirty="0" err="1" smtClean="0"/>
              <a:t>erzielte</a:t>
            </a:r>
            <a:r>
              <a:rPr lang="en-US" sz="1200" dirty="0" smtClean="0"/>
              <a:t> </a:t>
            </a:r>
            <a:r>
              <a:rPr lang="en-US" sz="1200" dirty="0" err="1" smtClean="0"/>
              <a:t>Kompetenz</a:t>
            </a:r>
            <a:r>
              <a:rPr lang="en-US" sz="1200" dirty="0" smtClean="0"/>
              <a:t> </a:t>
            </a:r>
            <a:r>
              <a:rPr lang="en-US" sz="1200" dirty="0" err="1" smtClean="0"/>
              <a:t>sichtbar</a:t>
            </a:r>
            <a:r>
              <a:rPr lang="en-US" sz="1200" dirty="0" smtClean="0"/>
              <a:t>. </a:t>
            </a:r>
          </a:p>
          <a:p>
            <a:r>
              <a:rPr lang="en-US" sz="1200" dirty="0" smtClean="0"/>
              <a:t>Der </a:t>
            </a:r>
            <a:r>
              <a:rPr lang="en-US" sz="1200" dirty="0" err="1" smtClean="0"/>
              <a:t>gleiche</a:t>
            </a:r>
            <a:r>
              <a:rPr lang="en-US" sz="1200" dirty="0" smtClean="0"/>
              <a:t> </a:t>
            </a:r>
            <a:r>
              <a:rPr lang="en-US" sz="1200" dirty="0" err="1" smtClean="0"/>
              <a:t>Beurteilungsraster</a:t>
            </a:r>
            <a:r>
              <a:rPr lang="en-US" sz="1200" dirty="0" smtClean="0"/>
              <a:t> </a:t>
            </a:r>
            <a:r>
              <a:rPr lang="en-US" sz="1200" dirty="0" err="1" smtClean="0"/>
              <a:t>wird</a:t>
            </a:r>
            <a:r>
              <a:rPr lang="en-US" sz="1200" dirty="0" smtClean="0"/>
              <a:t> </a:t>
            </a:r>
            <a:r>
              <a:rPr lang="en-US" sz="1200" dirty="0" err="1" smtClean="0"/>
              <a:t>konsequent</a:t>
            </a:r>
            <a:r>
              <a:rPr lang="en-US" sz="1200" dirty="0" smtClean="0"/>
              <a:t> </a:t>
            </a:r>
            <a:r>
              <a:rPr lang="en-US" sz="1200" dirty="0" err="1" smtClean="0"/>
              <a:t>als</a:t>
            </a:r>
            <a:r>
              <a:rPr lang="en-US" sz="1200" dirty="0" smtClean="0"/>
              <a:t> </a:t>
            </a:r>
            <a:r>
              <a:rPr lang="en-US" sz="1200" dirty="0" err="1" smtClean="0"/>
              <a:t>Maßstab</a:t>
            </a:r>
            <a:r>
              <a:rPr lang="en-US" sz="1200" dirty="0" smtClean="0"/>
              <a:t> für </a:t>
            </a:r>
            <a:r>
              <a:rPr lang="en-US" sz="1200" dirty="0" err="1" smtClean="0"/>
              <a:t>alle</a:t>
            </a:r>
            <a:r>
              <a:rPr lang="en-US" sz="1200" dirty="0" smtClean="0"/>
              <a:t> </a:t>
            </a:r>
            <a:r>
              <a:rPr lang="en-US" sz="1200" dirty="0" err="1" smtClean="0"/>
              <a:t>Leistungsfeststellungen</a:t>
            </a:r>
            <a:r>
              <a:rPr lang="en-US" sz="1200" dirty="0" smtClean="0"/>
              <a:t> </a:t>
            </a:r>
            <a:r>
              <a:rPr lang="en-US" sz="1200" dirty="0" err="1" smtClean="0"/>
              <a:t>verwendet</a:t>
            </a:r>
            <a:r>
              <a:rPr lang="en-US" sz="1200" dirty="0" smtClean="0"/>
              <a:t>.</a:t>
            </a:r>
          </a:p>
          <a:p>
            <a:r>
              <a:rPr lang="en-US" sz="1200" dirty="0" err="1" smtClean="0"/>
              <a:t>Beurteilungsraster</a:t>
            </a:r>
            <a:r>
              <a:rPr lang="en-US" sz="1200" dirty="0" smtClean="0"/>
              <a:t> </a:t>
            </a:r>
            <a:r>
              <a:rPr lang="en-US" sz="1200" dirty="0" err="1" smtClean="0"/>
              <a:t>statt</a:t>
            </a:r>
            <a:r>
              <a:rPr lang="en-US" sz="1200" dirty="0" smtClean="0"/>
              <a:t> </a:t>
            </a:r>
            <a:r>
              <a:rPr lang="en-US" sz="1200" dirty="0" err="1" smtClean="0"/>
              <a:t>Punktesystem</a:t>
            </a:r>
            <a:r>
              <a:rPr lang="en-US" sz="1200" dirty="0" smtClean="0"/>
              <a:t>! In 2 </a:t>
            </a:r>
            <a:r>
              <a:rPr lang="en-US" sz="1200" dirty="0" err="1" smtClean="0"/>
              <a:t>aus</a:t>
            </a:r>
            <a:r>
              <a:rPr lang="en-US" sz="1200" dirty="0" smtClean="0"/>
              <a:t> 14 </a:t>
            </a:r>
            <a:r>
              <a:rPr lang="en-US" sz="1200" dirty="0" err="1" smtClean="0"/>
              <a:t>Studien</a:t>
            </a:r>
            <a:r>
              <a:rPr lang="en-US" sz="1200" dirty="0" smtClean="0"/>
              <a:t>, die </a:t>
            </a:r>
            <a:r>
              <a:rPr lang="en-US" sz="1200" dirty="0" err="1" smtClean="0"/>
              <a:t>die</a:t>
            </a:r>
            <a:r>
              <a:rPr lang="en-US" sz="1200" dirty="0" smtClean="0"/>
              <a:t> </a:t>
            </a:r>
            <a:r>
              <a:rPr lang="en-US" sz="1200" dirty="0" err="1" smtClean="0"/>
              <a:t>Wirksamkeit</a:t>
            </a:r>
            <a:r>
              <a:rPr lang="en-US" sz="1200" dirty="0" smtClean="0"/>
              <a:t> des </a:t>
            </a:r>
            <a:r>
              <a:rPr lang="en-US" sz="1200" dirty="0" err="1" smtClean="0"/>
              <a:t>Kompetenzdiagramms</a:t>
            </a:r>
            <a:r>
              <a:rPr lang="en-US" sz="1200" dirty="0" smtClean="0"/>
              <a:t> </a:t>
            </a:r>
            <a:r>
              <a:rPr lang="en-US" sz="1200" dirty="0" err="1" smtClean="0"/>
              <a:t>untersuchten</a:t>
            </a:r>
            <a:r>
              <a:rPr lang="en-US" sz="1200" dirty="0" smtClean="0"/>
              <a:t>, gab </a:t>
            </a:r>
            <a:r>
              <a:rPr lang="en-US" sz="1200" dirty="0" err="1" smtClean="0"/>
              <a:t>es</a:t>
            </a:r>
            <a:r>
              <a:rPr lang="en-US" sz="1200" dirty="0" smtClean="0"/>
              <a:t> </a:t>
            </a:r>
            <a:r>
              <a:rPr lang="en-US" sz="1200" dirty="0" err="1" smtClean="0"/>
              <a:t>keine</a:t>
            </a:r>
            <a:r>
              <a:rPr lang="en-US" sz="1200" dirty="0" smtClean="0"/>
              <a:t> positive </a:t>
            </a:r>
            <a:r>
              <a:rPr lang="en-US" sz="1200" dirty="0" err="1" smtClean="0"/>
              <a:t>Wirkung</a:t>
            </a:r>
            <a:r>
              <a:rPr lang="en-US" sz="1200" dirty="0" smtClean="0"/>
              <a:t>. Die L/L </a:t>
            </a:r>
            <a:r>
              <a:rPr lang="en-US" sz="1200" dirty="0" err="1" smtClean="0"/>
              <a:t>benutzten</a:t>
            </a:r>
            <a:r>
              <a:rPr lang="en-US" sz="1200" dirty="0" smtClean="0"/>
              <a:t> </a:t>
            </a:r>
            <a:r>
              <a:rPr lang="en-US" sz="1200" dirty="0" err="1" smtClean="0"/>
              <a:t>hier</a:t>
            </a:r>
            <a:r>
              <a:rPr lang="en-US" sz="1200" dirty="0" smtClean="0"/>
              <a:t> </a:t>
            </a:r>
            <a:r>
              <a:rPr lang="en-US" sz="1200" dirty="0" err="1" smtClean="0"/>
              <a:t>Punktesystem</a:t>
            </a:r>
            <a:r>
              <a:rPr lang="en-US" sz="1200" dirty="0" smtClean="0"/>
              <a:t> </a:t>
            </a:r>
            <a:r>
              <a:rPr lang="en-US" sz="1200" dirty="0" err="1" smtClean="0"/>
              <a:t>statt</a:t>
            </a:r>
            <a:r>
              <a:rPr lang="en-US" sz="1200" dirty="0" smtClean="0"/>
              <a:t> </a:t>
            </a:r>
            <a:r>
              <a:rPr lang="en-US" sz="1200" dirty="0" err="1" smtClean="0"/>
              <a:t>Ergebnisse</a:t>
            </a:r>
            <a:r>
              <a:rPr lang="en-US" sz="1200" dirty="0" smtClean="0"/>
              <a:t> </a:t>
            </a:r>
            <a:r>
              <a:rPr lang="en-US" sz="1200" dirty="0" err="1" smtClean="0"/>
              <a:t>nach</a:t>
            </a:r>
            <a:r>
              <a:rPr lang="en-US" sz="1200" dirty="0" smtClean="0"/>
              <a:t> </a:t>
            </a:r>
            <a:r>
              <a:rPr lang="en-US" sz="1200" dirty="0" err="1" smtClean="0"/>
              <a:t>einem</a:t>
            </a:r>
            <a:r>
              <a:rPr lang="en-US" sz="1200" dirty="0" smtClean="0"/>
              <a:t> </a:t>
            </a:r>
            <a:r>
              <a:rPr lang="en-US" sz="1200" dirty="0" err="1" smtClean="0"/>
              <a:t>Beurteilungsraster</a:t>
            </a:r>
            <a:r>
              <a:rPr lang="en-US" sz="1200" dirty="0" smtClean="0"/>
              <a:t>.</a:t>
            </a:r>
            <a:endParaRPr lang="de-AT"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Marzano</a:t>
            </a:r>
            <a:r>
              <a:rPr lang="en-US" dirty="0" smtClean="0"/>
              <a:t> In 14 different studies, teachers had students in one class track their progress on assessments; in a second class, these teachers taught the same content for the same length of time without having students track their progress (see </a:t>
            </a:r>
            <a:r>
              <a:rPr lang="en-US" dirty="0" smtClean="0">
                <a:hlinkClick r:id="rId3"/>
              </a:rPr>
              <a:t>www.marzanoresearch.com/research/strategy20_trackingprogress.aspx</a:t>
            </a:r>
            <a:r>
              <a:rPr lang="en-US" dirty="0" smtClean="0"/>
              <a:t>). On average, the practice of having students track their own progress was associated with a 32 percentile point gain in their achievement.</a:t>
            </a:r>
            <a:endParaRPr lang="de-AT" dirty="0" smtClean="0"/>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59</a:t>
            </a:fld>
            <a:endParaRPr lang="de-AT"/>
          </a:p>
        </p:txBody>
      </p:sp>
    </p:spTree>
    <p:extLst>
      <p:ext uri="{BB962C8B-B14F-4D97-AF65-F5344CB8AC3E}">
        <p14:creationId xmlns:p14="http://schemas.microsoft.com/office/powerpoint/2010/main" val="296493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Beurteilung und Benotung ist die Aufgabe der Lehrperson</a:t>
            </a:r>
          </a:p>
          <a:p>
            <a:r>
              <a:rPr lang="de-AT" dirty="0" smtClean="0"/>
              <a:t>Berechtigung ist die Aufgabe des Gesetzgebers</a:t>
            </a:r>
          </a:p>
          <a:p>
            <a:r>
              <a:rPr lang="de-AT" b="1" i="1" dirty="0" smtClean="0">
                <a:solidFill>
                  <a:srgbClr val="FF0000"/>
                </a:solidFill>
              </a:rPr>
              <a:t>Achtung! Irrtum: </a:t>
            </a:r>
            <a:r>
              <a:rPr lang="de-AT" dirty="0" smtClean="0">
                <a:solidFill>
                  <a:srgbClr val="FF0000"/>
                </a:solidFill>
              </a:rPr>
              <a:t>Berechtigungsfragen werden bei der Beurteilung bzw. Benotung immer wieder und immer noch</a:t>
            </a:r>
            <a:r>
              <a:rPr lang="de-AT" baseline="0" dirty="0" smtClean="0">
                <a:solidFill>
                  <a:srgbClr val="FF0000"/>
                </a:solidFill>
              </a:rPr>
              <a:t> </a:t>
            </a:r>
            <a:r>
              <a:rPr lang="de-AT" dirty="0" smtClean="0">
                <a:solidFill>
                  <a:srgbClr val="FF0000"/>
                </a:solidFill>
              </a:rPr>
              <a:t>herangezogen!</a:t>
            </a:r>
          </a:p>
          <a:p>
            <a:r>
              <a:rPr lang="de-AT" dirty="0" smtClean="0"/>
              <a:t>Hinsichtlich Berechtigungsregelungen:</a:t>
            </a:r>
          </a:p>
          <a:p>
            <a:pPr lvl="1"/>
            <a:r>
              <a:rPr lang="de-AT" dirty="0" smtClean="0"/>
              <a:t>Die 5.-6. Schulstufen sind eine Verlängerung der Volksschule</a:t>
            </a:r>
          </a:p>
          <a:p>
            <a:pPr lvl="1"/>
            <a:r>
              <a:rPr lang="de-AT" dirty="0" smtClean="0"/>
              <a:t>In 7.-8. Schulstufen gibt es eine Angleichung AHS-“vertieft“, NMS-Schüler/innen können sich eine 4er „leisten“</a:t>
            </a:r>
          </a:p>
          <a:p>
            <a:pPr lvl="1"/>
            <a:endParaRPr lang="de-AT" dirty="0" smtClean="0">
              <a:solidFill>
                <a:srgbClr val="FF0000"/>
              </a:solidFill>
            </a:endParaRP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77</a:t>
            </a:fld>
            <a:endParaRPr lang="de-AT"/>
          </a:p>
        </p:txBody>
      </p:sp>
    </p:spTree>
    <p:extLst>
      <p:ext uri="{BB962C8B-B14F-4D97-AF65-F5344CB8AC3E}">
        <p14:creationId xmlns:p14="http://schemas.microsoft.com/office/powerpoint/2010/main" val="42218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81</a:t>
            </a:fld>
            <a:endParaRPr lang="de-AT"/>
          </a:p>
        </p:txBody>
      </p:sp>
    </p:spTree>
    <p:extLst>
      <p:ext uri="{BB962C8B-B14F-4D97-AF65-F5344CB8AC3E}">
        <p14:creationId xmlns:p14="http://schemas.microsoft.com/office/powerpoint/2010/main" val="1643610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dirty="0" smtClean="0"/>
              <a:t>Webbs Modell orientiert sich an Aufgabenstellung und wird somit von </a:t>
            </a:r>
            <a:r>
              <a:rPr lang="de-AT" dirty="0" err="1" smtClean="0"/>
              <a:t>Testing</a:t>
            </a:r>
            <a:r>
              <a:rPr lang="de-AT" dirty="0" smtClean="0"/>
              <a:t>-Firmen zunehmend verwendet. Achtung: die Aufgabe kann eine Vorwegnahme der tatsächlichen Kompetenz sein! Wenn ich mich bloß erinnern muss, dann zeige ich nur das Erinnern. Die Anforderungen bestimmen das Produkt.</a:t>
            </a:r>
          </a:p>
          <a:p>
            <a:r>
              <a:rPr lang="de-AT" dirty="0" smtClean="0"/>
              <a:t>Herausforderung: entsprechend dem Lernziel anspruchsvolle, d.h. komplexe, Aufgaben stellen (etwa „argumentieren“ in Deutsch oder Mathematik), und nötige Hilfsmittel bzw. Unterstützung bereit stellen, für diejenige, die nicht eigenständig handeln können.</a:t>
            </a: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C1E7ED37-2391-4EDE-BA3E-4199DD727ACE}" type="slidenum">
              <a:rPr lang="de-AT" smtClean="0"/>
              <a:pPr eaLnBrk="1" hangingPunct="1"/>
              <a:t>85</a:t>
            </a:fld>
            <a:endParaRPr lang="de-A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wrap="square" numCol="1" anchor="t" anchorCtr="0" compatLnSpc="1">
            <a:prstTxWarp prst="textNoShape">
              <a:avLst/>
            </a:prstTxWarp>
          </a:bodyPr>
          <a:lstStyle/>
          <a:p>
            <a:r>
              <a:rPr lang="de-AT" smtClean="0"/>
              <a:t>Summativ</a:t>
            </a:r>
            <a:r>
              <a:rPr lang="de-AT" dirty="0" smtClean="0"/>
              <a:t> = Feststellung der erreichten Kompetenz für die Benotung</a:t>
            </a:r>
          </a:p>
          <a:p>
            <a:r>
              <a:rPr lang="de-AT" dirty="0" smtClean="0"/>
              <a:t>Formativ = lernförderliche Rückmeldung für Lernberatung und Unterrichtsgestaltung in der Lernphase</a:t>
            </a:r>
          </a:p>
          <a:p>
            <a:r>
              <a:rPr lang="de-AT" dirty="0" smtClean="0"/>
              <a:t>Konstitutiv = von S/S (mit)bestimmt.</a:t>
            </a:r>
          </a:p>
          <a:p>
            <a:r>
              <a:rPr lang="de-AT" dirty="0" smtClean="0"/>
              <a:t>Derzeit international gesehen bekommt </a:t>
            </a:r>
            <a:r>
              <a:rPr lang="de-AT" dirty="0" err="1" smtClean="0"/>
              <a:t>summative</a:t>
            </a:r>
            <a:r>
              <a:rPr lang="de-AT" dirty="0" smtClean="0"/>
              <a:t> Leistungsbeurteilung überwiegend unsere Aufmerksamkeit im Unterricht. Ziel wäre, die formative Leistungsbeurteilung konsequent in die Praxis zu integrieren, damit während Lernphasen die Lücke zwischen Gelehrtem und Gelernten erschlossen und Next Practice auf Basis des Lernbedarfs bestimmt werden kann. Die Handreichung zur „Förderlichen Leistungsbewertung“ von Thomas Stern ist die Grundlage unserer Arbeit im Lernatelier und kann unter www.oezeps.at heruntergeladen werden.</a:t>
            </a:r>
          </a:p>
          <a:p>
            <a:r>
              <a:rPr lang="de-AT" dirty="0" smtClean="0"/>
              <a:t>s. Thomas Stern, Lorna Earl, Black &amp; </a:t>
            </a:r>
            <a:r>
              <a:rPr lang="de-AT" dirty="0" err="1" smtClean="0"/>
              <a:t>Wiliam</a:t>
            </a:r>
            <a:endParaRPr lang="de-AT" dirty="0" smtClean="0"/>
          </a:p>
          <a:p>
            <a:endParaRPr lang="de-AT" dirty="0" smtClean="0"/>
          </a:p>
          <a:p>
            <a:endParaRPr lang="de-AT" dirty="0" smtClean="0"/>
          </a:p>
        </p:txBody>
      </p:sp>
      <p:sp>
        <p:nvSpPr>
          <p:cNvPr id="450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81EAA-B803-448C-A100-544E8860AB3E}" type="slidenum">
              <a:rPr lang="de-AT" smtClean="0"/>
              <a:pPr/>
              <a:t>16</a:t>
            </a:fld>
            <a:endParaRPr lang="de-A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dirty="0" smtClean="0"/>
              <a:t>Webbs Modell orientiert sich an Aufgabenstellung und wird somit von </a:t>
            </a:r>
            <a:r>
              <a:rPr lang="de-AT" dirty="0" err="1" smtClean="0"/>
              <a:t>Testing</a:t>
            </a:r>
            <a:r>
              <a:rPr lang="de-AT" dirty="0" smtClean="0"/>
              <a:t>-Firmen zunehmend verwendet. Achtung: die Aufgabe kann eine Vorwegnahme der tatsächlichen Kompetenz sein! Wenn ich mich bloß erinnern muss, dann zeige ich nur das Erinnern. Die Anforderungen bestimmen das Produkt.</a:t>
            </a:r>
          </a:p>
          <a:p>
            <a:r>
              <a:rPr lang="de-AT" dirty="0" smtClean="0"/>
              <a:t>Herausforderung: entsprechend dem Lernziel anspruchsvolle, d.h. komplexe, Aufgaben stellen (etwa „argumentieren“ in Deutsch oder Mathematik), und nötige Hilfsmittel bzw. Unterstützung bereit stellen, für diejenige, die nicht eigenständig handeln können.</a:t>
            </a: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C1E7ED37-2391-4EDE-BA3E-4199DD727ACE}" type="slidenum">
              <a:rPr lang="de-AT" smtClean="0"/>
              <a:pPr eaLnBrk="1" hangingPunct="1"/>
              <a:t>87</a:t>
            </a:fld>
            <a:endParaRPr lang="de-A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92</a:t>
            </a:fld>
            <a:endParaRPr lang="de-AT"/>
          </a:p>
        </p:txBody>
      </p:sp>
    </p:spTree>
    <p:extLst>
      <p:ext uri="{BB962C8B-B14F-4D97-AF65-F5344CB8AC3E}">
        <p14:creationId xmlns:p14="http://schemas.microsoft.com/office/powerpoint/2010/main" val="169342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 meta-analysis by </a:t>
            </a:r>
            <a:r>
              <a:rPr lang="en-US" dirty="0" err="1" smtClean="0"/>
              <a:t>Kluger</a:t>
            </a:r>
            <a:r>
              <a:rPr lang="en-US" dirty="0" smtClean="0"/>
              <a:t> and </a:t>
            </a:r>
            <a:r>
              <a:rPr lang="en-US" dirty="0" err="1" smtClean="0"/>
              <a:t>DeNisi</a:t>
            </a:r>
            <a:r>
              <a:rPr lang="en-US" dirty="0" smtClean="0"/>
              <a:t> (1996), which looked at the findings of 131 studies related to the effects of feedback across a variety of settings and populations, found that feedback is most effective when directed to a learner’s motivation or toward the specific task, and not toward the self. They found, in fact, that no praise at all was more effective in promoting learning than praise directed toward the person, or “self” of the learner. </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34</a:t>
            </a:fld>
            <a:endParaRPr lang="de-AT"/>
          </a:p>
        </p:txBody>
      </p:sp>
    </p:spTree>
    <p:extLst>
      <p:ext uri="{BB962C8B-B14F-4D97-AF65-F5344CB8AC3E}">
        <p14:creationId xmlns:p14="http://schemas.microsoft.com/office/powerpoint/2010/main" val="23724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Hattie, J.</a:t>
            </a:r>
            <a:r>
              <a:rPr lang="en-US" baseline="0" dirty="0" smtClean="0"/>
              <a:t> (2011). Visible Learning: Maximizing Impact on Learning. London: </a:t>
            </a:r>
            <a:r>
              <a:rPr lang="en-US" baseline="0" dirty="0" err="1" smtClean="0"/>
              <a:t>Routledge</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Dweck</a:t>
            </a:r>
            <a:r>
              <a:rPr lang="en-US" dirty="0" smtClean="0"/>
              <a:t>, C. (2008). </a:t>
            </a:r>
            <a:r>
              <a:rPr lang="en-US" i="1" dirty="0" smtClean="0"/>
              <a:t>Mindsets and math/science achievement. </a:t>
            </a:r>
            <a:r>
              <a:rPr lang="en-US" dirty="0" smtClean="0"/>
              <a:t>New York: Carnegie Corporation of New York, Institute for Advanced Study, Commission on Mathematics and Science Education</a:t>
            </a:r>
            <a:endParaRPr lang="de-AT" dirty="0" smtClean="0"/>
          </a:p>
          <a:p>
            <a:r>
              <a:rPr lang="en-US" dirty="0" smtClean="0"/>
              <a:t>Hattie, J. &amp; </a:t>
            </a:r>
            <a:r>
              <a:rPr lang="en-US" dirty="0" err="1" smtClean="0"/>
              <a:t>Timperley</a:t>
            </a:r>
            <a:r>
              <a:rPr lang="en-US" dirty="0" smtClean="0"/>
              <a:t>, H. (2007). The power of feedback. </a:t>
            </a:r>
            <a:r>
              <a:rPr lang="en-US" i="1" dirty="0" smtClean="0"/>
              <a:t>Review of Educational Research, 77</a:t>
            </a:r>
            <a:r>
              <a:rPr lang="en-US" dirty="0" smtClean="0"/>
              <a:t>, 81-112.</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36</a:t>
            </a:fld>
            <a:endParaRPr lang="de-AT"/>
          </a:p>
        </p:txBody>
      </p:sp>
    </p:spTree>
    <p:extLst>
      <p:ext uri="{BB962C8B-B14F-4D97-AF65-F5344CB8AC3E}">
        <p14:creationId xmlns:p14="http://schemas.microsoft.com/office/powerpoint/2010/main" val="376449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Dweck</a:t>
            </a:r>
            <a:r>
              <a:rPr lang="en-US" dirty="0" smtClean="0"/>
              <a:t>,</a:t>
            </a:r>
            <a:r>
              <a:rPr lang="en-US" baseline="0" dirty="0" smtClean="0"/>
              <a:t> C. (2007). </a:t>
            </a:r>
            <a:r>
              <a:rPr lang="en-US" baseline="0" dirty="0" err="1" smtClean="0"/>
              <a:t>Selbstbild</a:t>
            </a:r>
            <a:r>
              <a:rPr lang="en-US" baseline="0" dirty="0" smtClean="0"/>
              <a:t>: </a:t>
            </a:r>
            <a:r>
              <a:rPr lang="en-US" baseline="0" dirty="0" err="1" smtClean="0"/>
              <a:t>Wir</a:t>
            </a:r>
            <a:r>
              <a:rPr lang="en-US" baseline="0" dirty="0" smtClean="0"/>
              <a:t> </a:t>
            </a:r>
            <a:r>
              <a:rPr lang="en-US" baseline="0" dirty="0" err="1" smtClean="0"/>
              <a:t>unser</a:t>
            </a:r>
            <a:r>
              <a:rPr lang="en-US" baseline="0" dirty="0" smtClean="0"/>
              <a:t> </a:t>
            </a:r>
            <a:r>
              <a:rPr lang="en-US" baseline="0" dirty="0" err="1" smtClean="0"/>
              <a:t>Denken</a:t>
            </a:r>
            <a:r>
              <a:rPr lang="en-US" baseline="0" dirty="0" smtClean="0"/>
              <a:t> </a:t>
            </a:r>
            <a:r>
              <a:rPr lang="en-US" baseline="0" dirty="0" err="1" smtClean="0"/>
              <a:t>Erfolge</a:t>
            </a:r>
            <a:r>
              <a:rPr lang="en-US" baseline="0" dirty="0" smtClean="0"/>
              <a:t> </a:t>
            </a:r>
            <a:r>
              <a:rPr lang="en-US" baseline="0" dirty="0" err="1" smtClean="0"/>
              <a:t>oder</a:t>
            </a:r>
            <a:r>
              <a:rPr lang="en-US" baseline="0" dirty="0" smtClean="0"/>
              <a:t> </a:t>
            </a:r>
            <a:r>
              <a:rPr lang="en-US" baseline="0" dirty="0" err="1" smtClean="0"/>
              <a:t>Niederlagen</a:t>
            </a:r>
            <a:r>
              <a:rPr lang="en-US" baseline="0" dirty="0" smtClean="0"/>
              <a:t> </a:t>
            </a:r>
            <a:r>
              <a:rPr lang="en-US" baseline="0" dirty="0" err="1" smtClean="0"/>
              <a:t>bewirkt</a:t>
            </a:r>
            <a:r>
              <a:rPr lang="en-US" baseline="0" dirty="0" smtClean="0"/>
              <a:t>. Piper Verlag. </a:t>
            </a:r>
            <a:r>
              <a:rPr lang="en-US" baseline="0" dirty="0" err="1" smtClean="0"/>
              <a:t>Auch</a:t>
            </a:r>
            <a:r>
              <a:rPr lang="en-US" baseline="0" dirty="0" smtClean="0"/>
              <a:t> Campus Verlag.</a:t>
            </a:r>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42</a:t>
            </a:fld>
            <a:endParaRPr lang="de-AT"/>
          </a:p>
        </p:txBody>
      </p:sp>
    </p:spTree>
    <p:extLst>
      <p:ext uri="{BB962C8B-B14F-4D97-AF65-F5344CB8AC3E}">
        <p14:creationId xmlns:p14="http://schemas.microsoft.com/office/powerpoint/2010/main" val="256725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Kulhavy</a:t>
            </a:r>
            <a:r>
              <a:rPr lang="en-US" dirty="0" smtClean="0"/>
              <a:t>, R. &amp; Stock, W. (1989). Feedback in written instruction: The place of response certitude. </a:t>
            </a:r>
            <a:r>
              <a:rPr lang="en-US" i="1" dirty="0" smtClean="0"/>
              <a:t>Educational Psychology Review, 1</a:t>
            </a:r>
            <a:r>
              <a:rPr lang="en-US" dirty="0" smtClean="0"/>
              <a:t>, 279-308.</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43</a:t>
            </a:fld>
            <a:endParaRPr lang="de-AT"/>
          </a:p>
        </p:txBody>
      </p:sp>
    </p:spTree>
    <p:extLst>
      <p:ext uri="{BB962C8B-B14F-4D97-AF65-F5344CB8AC3E}">
        <p14:creationId xmlns:p14="http://schemas.microsoft.com/office/powerpoint/2010/main" val="85018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lvl="0" indent="-514350">
              <a:buFont typeface="+mj-lt"/>
              <a:buAutoNum type="arabicPeriod"/>
            </a:pPr>
            <a:r>
              <a:rPr lang="de-AT" dirty="0" smtClean="0"/>
              <a:t>Zielorientiert</a:t>
            </a:r>
          </a:p>
          <a:p>
            <a:pPr marL="514350" lvl="0" indent="-514350">
              <a:buFont typeface="+mj-lt"/>
              <a:buAutoNum type="arabicPeriod"/>
            </a:pPr>
            <a:r>
              <a:rPr lang="de-AT" dirty="0" smtClean="0"/>
              <a:t>Konkret und transparent (spezifisch, orientiert an Kriterien)</a:t>
            </a:r>
          </a:p>
          <a:p>
            <a:pPr marL="514350" lvl="0" indent="-514350">
              <a:buFont typeface="+mj-lt"/>
              <a:buAutoNum type="arabicPeriod"/>
            </a:pPr>
            <a:r>
              <a:rPr lang="de-AT" dirty="0" smtClean="0"/>
              <a:t>Machbar (herausfordernd</a:t>
            </a:r>
            <a:r>
              <a:rPr lang="de-AT" baseline="0" dirty="0" smtClean="0"/>
              <a:t> statt über- oder unterfordernd)</a:t>
            </a:r>
            <a:endParaRPr lang="de-AT" dirty="0" smtClean="0"/>
          </a:p>
          <a:p>
            <a:pPr marL="514350" lvl="0" indent="-514350">
              <a:buFont typeface="+mj-lt"/>
              <a:buAutoNum type="arabicPeriod"/>
            </a:pPr>
            <a:r>
              <a:rPr lang="de-AT" dirty="0" smtClean="0"/>
              <a:t>Benutzerfreundlich (sprachlich anschlussfähig)</a:t>
            </a:r>
          </a:p>
          <a:p>
            <a:pPr marL="514350" lvl="0" indent="-514350">
              <a:buFont typeface="+mj-lt"/>
              <a:buAutoNum type="arabicPeriod"/>
            </a:pPr>
            <a:r>
              <a:rPr lang="de-AT" dirty="0" smtClean="0"/>
              <a:t>Zeitgerecht (unmittelbar bei einfachen Aufgaben, mittelbar bei komplexen Aufgaben)</a:t>
            </a:r>
          </a:p>
          <a:p>
            <a:pPr marL="514350" lvl="0" indent="-514350">
              <a:buFont typeface="+mj-lt"/>
              <a:buAutoNum type="arabicPeriod"/>
            </a:pPr>
            <a:r>
              <a:rPr lang="de-AT" dirty="0" smtClean="0"/>
              <a:t>Kontinuierlich</a:t>
            </a:r>
            <a:r>
              <a:rPr lang="de-AT" baseline="0" dirty="0" smtClean="0"/>
              <a:t> (gehört zur Lernkultur)</a:t>
            </a:r>
            <a:endParaRPr lang="de-AT" dirty="0" smtClean="0"/>
          </a:p>
          <a:p>
            <a:pPr marL="514350" lvl="0" indent="-514350">
              <a:buFont typeface="+mj-lt"/>
              <a:buAutoNum type="arabicPeriod"/>
            </a:pPr>
            <a:r>
              <a:rPr lang="de-AT" dirty="0" smtClean="0"/>
              <a:t>Konsequent (stets an Kriterien orientiert, Gleichberechtigung &amp; gleichwertig)</a:t>
            </a: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44</a:t>
            </a:fld>
            <a:endParaRPr lang="de-AT"/>
          </a:p>
        </p:txBody>
      </p:sp>
    </p:spTree>
    <p:extLst>
      <p:ext uri="{BB962C8B-B14F-4D97-AF65-F5344CB8AC3E}">
        <p14:creationId xmlns:p14="http://schemas.microsoft.com/office/powerpoint/2010/main" val="50413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Es liegt auf der Hand, dass die Lehrperson mit pädagogischem Takt das Geschehen leitet und begleitet. Darin verbirgt sich eine gewisse Kunst der Erziehung: die Intimität des Schülers zu respektieren und dabei sich von Zuschreibungen zurück zu halten. Die Grenzen für Feedback müssen klar sein.</a:t>
            </a:r>
          </a:p>
          <a:p>
            <a:r>
              <a:rPr lang="de-DE" dirty="0" smtClean="0"/>
              <a:t>Rückmeldung ist immer persönlich im Sinne von zwischenmenschlich, aber wirksames Feedback bezieht sich nie auf die Person bzw. Zuschreibungen. </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45</a:t>
            </a:fld>
            <a:endParaRPr lang="de-AT"/>
          </a:p>
        </p:txBody>
      </p:sp>
    </p:spTree>
    <p:extLst>
      <p:ext uri="{BB962C8B-B14F-4D97-AF65-F5344CB8AC3E}">
        <p14:creationId xmlns:p14="http://schemas.microsoft.com/office/powerpoint/2010/main" val="67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http://vimeo.com/41465488</a:t>
            </a:r>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49</a:t>
            </a:fld>
            <a:endParaRPr lang="de-AT"/>
          </a:p>
        </p:txBody>
      </p:sp>
    </p:spTree>
    <p:extLst>
      <p:ext uri="{BB962C8B-B14F-4D97-AF65-F5344CB8AC3E}">
        <p14:creationId xmlns:p14="http://schemas.microsoft.com/office/powerpoint/2010/main" val="219334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Foliennummernplatzhalter 5"/>
          <p:cNvSpPr>
            <a:spLocks noGrp="1"/>
          </p:cNvSpPr>
          <p:nvPr>
            <p:ph type="sldNum" sz="quarter" idx="10"/>
          </p:nvPr>
        </p:nvSpPr>
        <p:spPr/>
        <p:txBody>
          <a:bodyPr/>
          <a:lstStyle>
            <a:lvl1pPr>
              <a:defRPr/>
            </a:lvl1pPr>
          </a:lstStyle>
          <a:p>
            <a:pPr>
              <a:defRPr/>
            </a:pPr>
            <a:fld id="{17B59147-E17F-407A-ACD8-2200BF4193A8}" type="slidenum">
              <a:rPr lang="de-AT"/>
              <a:pPr>
                <a:defRPr/>
              </a:pPr>
              <a:t>‹Nr.›</a:t>
            </a:fld>
            <a:endParaRPr lang="de-AT"/>
          </a:p>
        </p:txBody>
      </p:sp>
    </p:spTree>
    <p:extLst>
      <p:ext uri="{BB962C8B-B14F-4D97-AF65-F5344CB8AC3E}">
        <p14:creationId xmlns:p14="http://schemas.microsoft.com/office/powerpoint/2010/main" val="40499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a:defRPr/>
            </a:lvl1pPr>
          </a:lstStyle>
          <a:p>
            <a:pPr>
              <a:defRPr/>
            </a:pPr>
            <a:fld id="{6C94B1B2-7D51-4BE1-B590-B623FEAE0C32}" type="slidenum">
              <a:rPr lang="de-AT"/>
              <a:pPr>
                <a:defRPr/>
              </a:pPr>
              <a:t>‹Nr.›</a:t>
            </a:fld>
            <a:endParaRPr lang="de-AT"/>
          </a:p>
        </p:txBody>
      </p:sp>
    </p:spTree>
    <p:extLst>
      <p:ext uri="{BB962C8B-B14F-4D97-AF65-F5344CB8AC3E}">
        <p14:creationId xmlns:p14="http://schemas.microsoft.com/office/powerpoint/2010/main" val="263111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a:defRPr/>
            </a:lvl1pPr>
          </a:lstStyle>
          <a:p>
            <a:pPr>
              <a:defRPr/>
            </a:pPr>
            <a:fld id="{8A810B39-80D5-46A7-ADE8-402BBCB2AD7F}" type="slidenum">
              <a:rPr lang="de-AT"/>
              <a:pPr>
                <a:defRPr/>
              </a:pPr>
              <a:t>‹Nr.›</a:t>
            </a:fld>
            <a:endParaRPr lang="de-AT"/>
          </a:p>
        </p:txBody>
      </p:sp>
    </p:spTree>
    <p:extLst>
      <p:ext uri="{BB962C8B-B14F-4D97-AF65-F5344CB8AC3E}">
        <p14:creationId xmlns:p14="http://schemas.microsoft.com/office/powerpoint/2010/main" val="151702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12C6D3D1-FE7E-4667-98C5-E8D174B7169B}"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B24D092-74FD-4B4D-8879-38410823660A}" type="slidenum">
              <a:rPr lang="de-AT"/>
              <a:pPr>
                <a:defRPr/>
              </a:pPr>
              <a:t>‹Nr.›</a:t>
            </a:fld>
            <a:endParaRPr lang="de-AT"/>
          </a:p>
        </p:txBody>
      </p:sp>
    </p:spTree>
    <p:extLst>
      <p:ext uri="{BB962C8B-B14F-4D97-AF65-F5344CB8AC3E}">
        <p14:creationId xmlns:p14="http://schemas.microsoft.com/office/powerpoint/2010/main" val="68508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863E0E25-8BE8-4131-947D-563916C06DF5}"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5445F8A-33B5-479D-BFFF-E231D461FCD2}" type="slidenum">
              <a:rPr lang="de-AT"/>
              <a:pPr>
                <a:defRPr/>
              </a:pPr>
              <a:t>‹Nr.›</a:t>
            </a:fld>
            <a:endParaRPr lang="de-AT"/>
          </a:p>
        </p:txBody>
      </p:sp>
    </p:spTree>
    <p:extLst>
      <p:ext uri="{BB962C8B-B14F-4D97-AF65-F5344CB8AC3E}">
        <p14:creationId xmlns:p14="http://schemas.microsoft.com/office/powerpoint/2010/main" val="188191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B4A4C317-6ED1-4E73-97F6-2CF8F5EE70E2}"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3B57EBD-401B-449B-A5B6-609CF453CF80}" type="slidenum">
              <a:rPr lang="de-AT"/>
              <a:pPr>
                <a:defRPr/>
              </a:pPr>
              <a:t>‹Nr.›</a:t>
            </a:fld>
            <a:endParaRPr lang="de-AT"/>
          </a:p>
        </p:txBody>
      </p:sp>
    </p:spTree>
    <p:extLst>
      <p:ext uri="{BB962C8B-B14F-4D97-AF65-F5344CB8AC3E}">
        <p14:creationId xmlns:p14="http://schemas.microsoft.com/office/powerpoint/2010/main" val="119458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9FDC141E-A9E0-44AD-8F16-21101E4B5A70}" type="datetimeFigureOut">
              <a:rPr lang="de-AT"/>
              <a:pPr>
                <a:defRPr/>
              </a:pPr>
              <a:t>05.03.2014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2B1FF367-B0CC-44B8-901D-F0D03EE6EEFF}" type="slidenum">
              <a:rPr lang="de-AT"/>
              <a:pPr>
                <a:defRPr/>
              </a:pPr>
              <a:t>‹Nr.›</a:t>
            </a:fld>
            <a:endParaRPr lang="de-AT"/>
          </a:p>
        </p:txBody>
      </p:sp>
    </p:spTree>
    <p:extLst>
      <p:ext uri="{BB962C8B-B14F-4D97-AF65-F5344CB8AC3E}">
        <p14:creationId xmlns:p14="http://schemas.microsoft.com/office/powerpoint/2010/main" val="394836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70DA5F50-7E94-43CD-BC0B-EB5E581E3D5B}" type="datetimeFigureOut">
              <a:rPr lang="de-AT"/>
              <a:pPr>
                <a:defRPr/>
              </a:pPr>
              <a:t>05.03.2014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D67718C3-AEE5-470F-88D3-10864DB8EB18}" type="slidenum">
              <a:rPr lang="de-AT"/>
              <a:pPr>
                <a:defRPr/>
              </a:pPr>
              <a:t>‹Nr.›</a:t>
            </a:fld>
            <a:endParaRPr lang="de-AT"/>
          </a:p>
        </p:txBody>
      </p:sp>
    </p:spTree>
    <p:extLst>
      <p:ext uri="{BB962C8B-B14F-4D97-AF65-F5344CB8AC3E}">
        <p14:creationId xmlns:p14="http://schemas.microsoft.com/office/powerpoint/2010/main" val="268745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84B9E492-877F-4E76-9A82-36CC1EFB2F60}" type="datetimeFigureOut">
              <a:rPr lang="de-AT"/>
              <a:pPr>
                <a:defRPr/>
              </a:pPr>
              <a:t>05.03.2014</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503AD05D-7F4B-4BD4-8364-0888A7A49F01}" type="slidenum">
              <a:rPr lang="de-AT"/>
              <a:pPr>
                <a:defRPr/>
              </a:pPr>
              <a:t>‹Nr.›</a:t>
            </a:fld>
            <a:endParaRPr lang="de-AT"/>
          </a:p>
        </p:txBody>
      </p:sp>
    </p:spTree>
    <p:extLst>
      <p:ext uri="{BB962C8B-B14F-4D97-AF65-F5344CB8AC3E}">
        <p14:creationId xmlns:p14="http://schemas.microsoft.com/office/powerpoint/2010/main" val="12175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BD4186E-CC84-4476-9C7C-C231D01A23F5}" type="datetimeFigureOut">
              <a:rPr lang="de-AT"/>
              <a:pPr>
                <a:defRPr/>
              </a:pPr>
              <a:t>05.03.2014</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4DF6B004-06C6-46F7-8F1B-C07A547709D2}" type="slidenum">
              <a:rPr lang="de-AT"/>
              <a:pPr>
                <a:defRPr/>
              </a:pPr>
              <a:t>‹Nr.›</a:t>
            </a:fld>
            <a:endParaRPr lang="de-AT"/>
          </a:p>
        </p:txBody>
      </p:sp>
    </p:spTree>
    <p:extLst>
      <p:ext uri="{BB962C8B-B14F-4D97-AF65-F5344CB8AC3E}">
        <p14:creationId xmlns:p14="http://schemas.microsoft.com/office/powerpoint/2010/main" val="24418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8AEEC49-5A4E-4BEA-83DA-59C67768DA5B}" type="datetimeFigureOut">
              <a:rPr lang="de-AT"/>
              <a:pPr>
                <a:defRPr/>
              </a:pPr>
              <a:t>05.03.2014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F42EA4D1-D000-4092-B683-CC9D00D88CB9}" type="slidenum">
              <a:rPr lang="de-AT"/>
              <a:pPr>
                <a:defRPr/>
              </a:pPr>
              <a:t>‹Nr.›</a:t>
            </a:fld>
            <a:endParaRPr lang="de-AT"/>
          </a:p>
        </p:txBody>
      </p:sp>
    </p:spTree>
    <p:extLst>
      <p:ext uri="{BB962C8B-B14F-4D97-AF65-F5344CB8AC3E}">
        <p14:creationId xmlns:p14="http://schemas.microsoft.com/office/powerpoint/2010/main" val="364800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oliennummernplatzhalter 5"/>
          <p:cNvSpPr>
            <a:spLocks noGrp="1"/>
          </p:cNvSpPr>
          <p:nvPr>
            <p:ph type="sldNum" sz="quarter" idx="10"/>
          </p:nvPr>
        </p:nvSpPr>
        <p:spPr/>
        <p:txBody>
          <a:bodyPr/>
          <a:lstStyle>
            <a:lvl1pPr>
              <a:defRPr/>
            </a:lvl1pPr>
          </a:lstStyle>
          <a:p>
            <a:pPr>
              <a:defRPr/>
            </a:pPr>
            <a:fld id="{49781440-0F2E-4AFB-9E00-795DAFFCF1D1}" type="slidenum">
              <a:rPr lang="de-AT"/>
              <a:pPr>
                <a:defRPr/>
              </a:pPr>
              <a:t>‹Nr.›</a:t>
            </a:fld>
            <a:endParaRPr lang="de-AT"/>
          </a:p>
        </p:txBody>
      </p:sp>
    </p:spTree>
    <p:extLst>
      <p:ext uri="{BB962C8B-B14F-4D97-AF65-F5344CB8AC3E}">
        <p14:creationId xmlns:p14="http://schemas.microsoft.com/office/powerpoint/2010/main" val="882425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FBBE516-2DBA-44CB-98CE-77E6DCE2E199}" type="datetimeFigureOut">
              <a:rPr lang="de-AT"/>
              <a:pPr>
                <a:defRPr/>
              </a:pPr>
              <a:t>05.03.2014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12E9A13-2804-47BD-AABC-10E39B6A1B19}" type="slidenum">
              <a:rPr lang="de-AT"/>
              <a:pPr>
                <a:defRPr/>
              </a:pPr>
              <a:t>‹Nr.›</a:t>
            </a:fld>
            <a:endParaRPr lang="de-AT"/>
          </a:p>
        </p:txBody>
      </p:sp>
    </p:spTree>
    <p:extLst>
      <p:ext uri="{BB962C8B-B14F-4D97-AF65-F5344CB8AC3E}">
        <p14:creationId xmlns:p14="http://schemas.microsoft.com/office/powerpoint/2010/main" val="191472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AA862001-71CA-41B6-8609-6ED99CB76169}"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6DF06A2-5D18-4B97-97DB-ACA85A555880}" type="slidenum">
              <a:rPr lang="de-AT"/>
              <a:pPr>
                <a:defRPr/>
              </a:pPr>
              <a:t>‹Nr.›</a:t>
            </a:fld>
            <a:endParaRPr lang="de-AT"/>
          </a:p>
        </p:txBody>
      </p:sp>
    </p:spTree>
    <p:extLst>
      <p:ext uri="{BB962C8B-B14F-4D97-AF65-F5344CB8AC3E}">
        <p14:creationId xmlns:p14="http://schemas.microsoft.com/office/powerpoint/2010/main" val="324898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6361933B-3EDC-43BA-B8D4-7F92BDA2B853}"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D32514FF-F719-44EE-BFA5-759D1512C552}" type="slidenum">
              <a:rPr lang="de-AT"/>
              <a:pPr>
                <a:defRPr/>
              </a:pPr>
              <a:t>‹Nr.›</a:t>
            </a:fld>
            <a:endParaRPr lang="de-AT"/>
          </a:p>
        </p:txBody>
      </p:sp>
    </p:spTree>
    <p:extLst>
      <p:ext uri="{BB962C8B-B14F-4D97-AF65-F5344CB8AC3E}">
        <p14:creationId xmlns:p14="http://schemas.microsoft.com/office/powerpoint/2010/main" val="37775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Foliennummernplatzhalter 5"/>
          <p:cNvSpPr>
            <a:spLocks noGrp="1"/>
          </p:cNvSpPr>
          <p:nvPr>
            <p:ph type="sldNum" sz="quarter" idx="10"/>
          </p:nvPr>
        </p:nvSpPr>
        <p:spPr/>
        <p:txBody>
          <a:bodyPr/>
          <a:lstStyle>
            <a:lvl1pPr>
              <a:defRPr/>
            </a:lvl1pPr>
          </a:lstStyle>
          <a:p>
            <a:pPr>
              <a:defRPr/>
            </a:pPr>
            <a:fld id="{CBBD3DBD-BD6F-4302-918D-0D78E277501A}" type="slidenum">
              <a:rPr lang="de-AT"/>
              <a:pPr>
                <a:defRPr/>
              </a:pPr>
              <a:t>‹Nr.›</a:t>
            </a:fld>
            <a:endParaRPr lang="de-AT"/>
          </a:p>
        </p:txBody>
      </p:sp>
    </p:spTree>
    <p:extLst>
      <p:ext uri="{BB962C8B-B14F-4D97-AF65-F5344CB8AC3E}">
        <p14:creationId xmlns:p14="http://schemas.microsoft.com/office/powerpoint/2010/main" val="264039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oliennummernplatzhalter 5"/>
          <p:cNvSpPr>
            <a:spLocks noGrp="1"/>
          </p:cNvSpPr>
          <p:nvPr>
            <p:ph type="sldNum" sz="quarter" idx="10"/>
          </p:nvPr>
        </p:nvSpPr>
        <p:spPr/>
        <p:txBody>
          <a:bodyPr/>
          <a:lstStyle>
            <a:lvl1pPr>
              <a:defRPr/>
            </a:lvl1pPr>
          </a:lstStyle>
          <a:p>
            <a:pPr>
              <a:defRPr/>
            </a:pPr>
            <a:fld id="{3EB89FBF-8209-42E7-8FDF-1870A2A65B2C}" type="slidenum">
              <a:rPr lang="de-AT"/>
              <a:pPr>
                <a:defRPr/>
              </a:pPr>
              <a:t>‹Nr.›</a:t>
            </a:fld>
            <a:endParaRPr lang="de-AT"/>
          </a:p>
        </p:txBody>
      </p:sp>
    </p:spTree>
    <p:extLst>
      <p:ext uri="{BB962C8B-B14F-4D97-AF65-F5344CB8AC3E}">
        <p14:creationId xmlns:p14="http://schemas.microsoft.com/office/powerpoint/2010/main" val="222445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35F79A-25F7-4C4F-9E21-35A9F393FB60}" type="datetimeFigureOut">
              <a:rPr lang="de-AT"/>
              <a:pPr>
                <a:defRPr/>
              </a:pPr>
              <a:t>05.03.2014</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AT"/>
          </a:p>
        </p:txBody>
      </p:sp>
      <p:sp>
        <p:nvSpPr>
          <p:cNvPr id="9" name="Foliennummernplatzhalter 8"/>
          <p:cNvSpPr>
            <a:spLocks noGrp="1"/>
          </p:cNvSpPr>
          <p:nvPr>
            <p:ph type="sldNum" sz="quarter" idx="12"/>
          </p:nvPr>
        </p:nvSpPr>
        <p:spPr/>
        <p:txBody>
          <a:bodyPr/>
          <a:lstStyle>
            <a:lvl1pPr>
              <a:defRPr/>
            </a:lvl1pPr>
          </a:lstStyle>
          <a:p>
            <a:pPr>
              <a:defRPr/>
            </a:pPr>
            <a:fld id="{6231C14B-D01E-438E-BEEC-E39C695BFE53}" type="slidenum">
              <a:rPr lang="de-AT"/>
              <a:pPr>
                <a:defRPr/>
              </a:pPr>
              <a:t>‹Nr.›</a:t>
            </a:fld>
            <a:endParaRPr lang="de-AT"/>
          </a:p>
        </p:txBody>
      </p:sp>
    </p:spTree>
    <p:extLst>
      <p:ext uri="{BB962C8B-B14F-4D97-AF65-F5344CB8AC3E}">
        <p14:creationId xmlns:p14="http://schemas.microsoft.com/office/powerpoint/2010/main" val="354473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Foliennummernplatzhalter 5"/>
          <p:cNvSpPr>
            <a:spLocks noGrp="1"/>
          </p:cNvSpPr>
          <p:nvPr>
            <p:ph type="sldNum" sz="quarter" idx="10"/>
          </p:nvPr>
        </p:nvSpPr>
        <p:spPr/>
        <p:txBody>
          <a:bodyPr/>
          <a:lstStyle>
            <a:lvl1pPr>
              <a:defRPr/>
            </a:lvl1pPr>
          </a:lstStyle>
          <a:p>
            <a:pPr>
              <a:defRPr/>
            </a:pPr>
            <a:fld id="{725A3B0F-DD87-4280-A688-1EF61CFCFC7B}" type="slidenum">
              <a:rPr lang="de-AT"/>
              <a:pPr>
                <a:defRPr/>
              </a:pPr>
              <a:t>‹Nr.›</a:t>
            </a:fld>
            <a:endParaRPr lang="de-AT"/>
          </a:p>
        </p:txBody>
      </p:sp>
    </p:spTree>
    <p:extLst>
      <p:ext uri="{BB962C8B-B14F-4D97-AF65-F5344CB8AC3E}">
        <p14:creationId xmlns:p14="http://schemas.microsoft.com/office/powerpoint/2010/main" val="32672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A07B41C0-864C-483C-902A-C5A9176FAF17}" type="slidenum">
              <a:rPr lang="de-AT"/>
              <a:pPr>
                <a:defRPr/>
              </a:pPr>
              <a:t>‹Nr.›</a:t>
            </a:fld>
            <a:endParaRPr lang="de-AT"/>
          </a:p>
        </p:txBody>
      </p:sp>
    </p:spTree>
    <p:extLst>
      <p:ext uri="{BB962C8B-B14F-4D97-AF65-F5344CB8AC3E}">
        <p14:creationId xmlns:p14="http://schemas.microsoft.com/office/powerpoint/2010/main" val="174398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400" b="1"/>
            </a:lvl1pPr>
          </a:lstStyle>
          <a:p>
            <a:r>
              <a:rPr lang="de-DE" smtClean="0"/>
              <a:t>Titelmasterformat durch Klicken bearbeiten</a:t>
            </a:r>
            <a:endParaRPr lang="de-AT" dirty="0"/>
          </a:p>
        </p:txBody>
      </p:sp>
      <p:sp>
        <p:nvSpPr>
          <p:cNvPr id="3" name="Inhaltsplatzhalt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Foliennummernplatzhalter 5"/>
          <p:cNvSpPr>
            <a:spLocks noGrp="1"/>
          </p:cNvSpPr>
          <p:nvPr>
            <p:ph type="sldNum" sz="quarter" idx="10"/>
          </p:nvPr>
        </p:nvSpPr>
        <p:spPr/>
        <p:txBody>
          <a:bodyPr/>
          <a:lstStyle>
            <a:lvl1pPr>
              <a:defRPr/>
            </a:lvl1pPr>
          </a:lstStyle>
          <a:p>
            <a:pPr>
              <a:defRPr/>
            </a:pPr>
            <a:fld id="{9E27FCCE-DE91-4D09-9470-706ACEA873F1}" type="slidenum">
              <a:rPr lang="de-AT"/>
              <a:pPr>
                <a:defRPr/>
              </a:pPr>
              <a:t>‹Nr.›</a:t>
            </a:fld>
            <a:endParaRPr lang="de-AT"/>
          </a:p>
        </p:txBody>
      </p:sp>
    </p:spTree>
    <p:extLst>
      <p:ext uri="{BB962C8B-B14F-4D97-AF65-F5344CB8AC3E}">
        <p14:creationId xmlns:p14="http://schemas.microsoft.com/office/powerpoint/2010/main" val="191573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oliennummernplatzhalter 6"/>
          <p:cNvSpPr>
            <a:spLocks noGrp="1"/>
          </p:cNvSpPr>
          <p:nvPr>
            <p:ph type="sldNum" sz="quarter" idx="12"/>
          </p:nvPr>
        </p:nvSpPr>
        <p:spPr/>
        <p:txBody>
          <a:bodyPr/>
          <a:lstStyle>
            <a:lvl1pPr>
              <a:defRPr/>
            </a:lvl1pPr>
          </a:lstStyle>
          <a:p>
            <a:pPr>
              <a:defRPr/>
            </a:pPr>
            <a:fld id="{2D9174CB-F702-4277-9B2B-6D74A48F5333}" type="slidenum">
              <a:rPr lang="de-AT"/>
              <a:pPr>
                <a:defRPr/>
              </a:pPr>
              <a:t>‹Nr.›</a:t>
            </a:fld>
            <a:endParaRPr lang="de-AT"/>
          </a:p>
        </p:txBody>
      </p:sp>
    </p:spTree>
    <p:extLst>
      <p:ext uri="{BB962C8B-B14F-4D97-AF65-F5344CB8AC3E}">
        <p14:creationId xmlns:p14="http://schemas.microsoft.com/office/powerpoint/2010/main" val="268409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endParaRPr lang="de-AT" dirty="0" smtClean="0"/>
          </a:p>
        </p:txBody>
      </p:sp>
      <p:sp>
        <p:nvSpPr>
          <p:cNvPr id="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313FB63-F5CF-44AF-9994-F9084A3135DE}" type="slidenum">
              <a:rPr lang="de-AT"/>
              <a:pPr>
                <a:defRPr/>
              </a:pPr>
              <a:t>‹Nr.›</a:t>
            </a:fld>
            <a:endParaRPr lang="de-AT"/>
          </a:p>
        </p:txBody>
      </p:sp>
      <p:pic>
        <p:nvPicPr>
          <p:cNvPr id="1029" name="Picture 9" descr="Logo Neue Mittelschule"/>
          <p:cNvPicPr>
            <a:picLocks noChangeAspect="1" noChangeArrowheads="1"/>
          </p:cNvPicPr>
          <p:nvPr/>
        </p:nvPicPr>
        <p:blipFill>
          <a:blip r:embed="rId13">
            <a:extLst>
              <a:ext uri="{28A0092B-C50C-407E-A947-70E740481C1C}">
                <a14:useLocalDpi xmlns:a14="http://schemas.microsoft.com/office/drawing/2010/main" val="0"/>
              </a:ext>
            </a:extLst>
          </a:blip>
          <a:srcRect t="13857"/>
          <a:stretch>
            <a:fillRect/>
          </a:stretch>
        </p:blipFill>
        <p:spPr bwMode="auto">
          <a:xfrm>
            <a:off x="7215188" y="152400"/>
            <a:ext cx="17573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4696" y="6165304"/>
            <a:ext cx="3377224" cy="71341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94" r:id="rId5"/>
    <p:sldLayoutId id="2147483678" r:id="rId6"/>
    <p:sldLayoutId id="2147483679" r:id="rId7"/>
    <p:sldLayoutId id="2147483680" r:id="rId8"/>
    <p:sldLayoutId id="2147483695"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rtl="0" eaLnBrk="1" fontAlgn="base" hangingPunct="1">
        <a:spcBef>
          <a:spcPct val="0"/>
        </a:spcBef>
        <a:spcAft>
          <a:spcPct val="0"/>
        </a:spcAft>
        <a:defRPr sz="3600" kern="1200">
          <a:solidFill>
            <a:schemeClr val="tx1"/>
          </a:solidFill>
          <a:latin typeface="+mn-lt"/>
          <a:ea typeface="+mj-ea"/>
          <a:cs typeface="+mj-cs"/>
        </a:defRPr>
      </a:lvl1pPr>
      <a:lvl2pPr algn="l" rtl="0" eaLnBrk="1" fontAlgn="base" hangingPunct="1">
        <a:spcBef>
          <a:spcPct val="0"/>
        </a:spcBef>
        <a:spcAft>
          <a:spcPct val="0"/>
        </a:spcAft>
        <a:defRPr sz="3600">
          <a:solidFill>
            <a:schemeClr val="tx1"/>
          </a:solidFill>
          <a:latin typeface="Calibri" pitchFamily="34" charset="0"/>
        </a:defRPr>
      </a:lvl2pPr>
      <a:lvl3pPr algn="l" rtl="0" eaLnBrk="1" fontAlgn="base" hangingPunct="1">
        <a:spcBef>
          <a:spcPct val="0"/>
        </a:spcBef>
        <a:spcAft>
          <a:spcPct val="0"/>
        </a:spcAft>
        <a:defRPr sz="3600">
          <a:solidFill>
            <a:schemeClr val="tx1"/>
          </a:solidFill>
          <a:latin typeface="Calibri" pitchFamily="34" charset="0"/>
        </a:defRPr>
      </a:lvl3pPr>
      <a:lvl4pPr algn="l" rtl="0" eaLnBrk="1" fontAlgn="base" hangingPunct="1">
        <a:spcBef>
          <a:spcPct val="0"/>
        </a:spcBef>
        <a:spcAft>
          <a:spcPct val="0"/>
        </a:spcAft>
        <a:defRPr sz="3600">
          <a:solidFill>
            <a:schemeClr val="tx1"/>
          </a:solidFill>
          <a:latin typeface="Calibri" pitchFamily="34" charset="0"/>
        </a:defRPr>
      </a:lvl4pPr>
      <a:lvl5pPr algn="l" rtl="0" eaLnBrk="1" fontAlgn="base" hangingPunct="1">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A31A7E"/>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heSansCorrespondence"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heSansCorrespondenc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A9BCBC6-B319-47B8-9017-52DDD0F31A5A}" type="datetimeFigureOut">
              <a:rPr lang="de-AT"/>
              <a:pPr>
                <a:defRPr/>
              </a:pPr>
              <a:t>05.03.2014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636016-A4FF-4976-91C2-730ED9C0C755}"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4.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42.jpe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4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14.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hyperlink" Target="https://www.bifie.at/buch/1024/b/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hyperlink" Target="http://vimeo.com/41465488"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1.jpg"/></Relationships>
</file>

<file path=ppt/slides/_rels/slide5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3566" y="276032"/>
            <a:ext cx="7772400" cy="1470025"/>
          </a:xfrm>
        </p:spPr>
        <p:txBody>
          <a:bodyPr/>
          <a:lstStyle/>
          <a:p>
            <a:r>
              <a:rPr lang="de-AT" dirty="0" smtClean="0"/>
              <a:t>2. Ringvorlesung   </a:t>
            </a:r>
            <a:br>
              <a:rPr lang="de-AT" dirty="0" smtClean="0"/>
            </a:br>
            <a:r>
              <a:rPr lang="de-AT" dirty="0" smtClean="0"/>
              <a:t>„</a:t>
            </a:r>
            <a:r>
              <a:rPr lang="de-AT" dirty="0"/>
              <a:t>Formative Feedback-Kultur“</a:t>
            </a:r>
          </a:p>
        </p:txBody>
      </p:sp>
      <p:sp>
        <p:nvSpPr>
          <p:cNvPr id="3" name="Untertitel 2"/>
          <p:cNvSpPr>
            <a:spLocks noGrp="1"/>
          </p:cNvSpPr>
          <p:nvPr>
            <p:ph type="subTitle" idx="1"/>
          </p:nvPr>
        </p:nvSpPr>
        <p:spPr>
          <a:xfrm>
            <a:off x="4533106" y="5492750"/>
            <a:ext cx="3995936" cy="1752600"/>
          </a:xfrm>
        </p:spPr>
        <p:txBody>
          <a:bodyPr/>
          <a:lstStyle/>
          <a:p>
            <a:r>
              <a:rPr lang="de-AT" sz="2000" dirty="0" smtClean="0"/>
              <a:t>Christoph Hofbauer</a:t>
            </a:r>
          </a:p>
          <a:p>
            <a:r>
              <a:rPr lang="de-AT" sz="2000" dirty="0" smtClean="0"/>
              <a:t>Zentrum für lernende Schulen – </a:t>
            </a:r>
            <a:r>
              <a:rPr lang="de-AT" sz="2000" dirty="0" smtClean="0"/>
              <a:t> NMS-Entwicklungsbegleitung</a:t>
            </a:r>
            <a:endParaRPr lang="de-AT" sz="2000" dirty="0" smtClean="0"/>
          </a:p>
        </p:txBody>
      </p:sp>
      <p:sp>
        <p:nvSpPr>
          <p:cNvPr id="4" name="Inhaltsplatzhalter 2"/>
          <p:cNvSpPr txBox="1">
            <a:spLocks/>
          </p:cNvSpPr>
          <p:nvPr/>
        </p:nvSpPr>
        <p:spPr bwMode="auto">
          <a:xfrm>
            <a:off x="468313" y="1773238"/>
            <a:ext cx="8129587"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Clr>
                <a:srgbClr val="A31A7E"/>
              </a:buClr>
              <a:buFont typeface="Wingdings" pitchFamily="2" charset="2"/>
              <a:buNone/>
              <a:defRPr sz="28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TheSansCorrespondence" pitchFamily="34" charset="0"/>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TheSansCorrespondenc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de-AT" dirty="0" smtClean="0">
                <a:solidFill>
                  <a:srgbClr val="A31A7E"/>
                </a:solidFill>
              </a:rPr>
              <a:t>Mittwoch, 5.3.2014, 14:00 – 17:30</a:t>
            </a:r>
          </a:p>
          <a:p>
            <a:pPr marL="457200" indent="-457200" algn="l">
              <a:buFont typeface="Arial" panose="020B0604020202020204" pitchFamily="34" charset="0"/>
              <a:buChar char="•"/>
              <a:defRPr/>
            </a:pPr>
            <a:r>
              <a:rPr lang="de-AT" dirty="0" smtClean="0">
                <a:solidFill>
                  <a:schemeClr val="tx1"/>
                </a:solidFill>
              </a:rPr>
              <a:t>Ein Blick </a:t>
            </a:r>
            <a:r>
              <a:rPr lang="de-AT" dirty="0" smtClean="0">
                <a:solidFill>
                  <a:schemeClr val="tx1"/>
                </a:solidFill>
              </a:rPr>
              <a:t>auf </a:t>
            </a:r>
            <a:r>
              <a:rPr lang="de-AT" dirty="0" smtClean="0">
                <a:solidFill>
                  <a:schemeClr val="tx1"/>
                </a:solidFill>
              </a:rPr>
              <a:t>die Schulkultur</a:t>
            </a:r>
          </a:p>
          <a:p>
            <a:pPr marL="457200" indent="-457200" algn="l">
              <a:buFont typeface="Arial" panose="020B0604020202020204" pitchFamily="34" charset="0"/>
              <a:buChar char="•"/>
              <a:defRPr/>
            </a:pPr>
            <a:r>
              <a:rPr lang="de-AT" dirty="0">
                <a:solidFill>
                  <a:schemeClr val="tx1"/>
                </a:solidFill>
              </a:rPr>
              <a:t>Ziele der </a:t>
            </a:r>
            <a:r>
              <a:rPr lang="de-AT" dirty="0" smtClean="0">
                <a:solidFill>
                  <a:schemeClr val="tx1"/>
                </a:solidFill>
              </a:rPr>
              <a:t>Leistungsbeurteilung</a:t>
            </a:r>
          </a:p>
          <a:p>
            <a:pPr marL="457200" indent="-457200" algn="l">
              <a:buFont typeface="Arial" panose="020B0604020202020204" pitchFamily="34" charset="0"/>
              <a:buChar char="•"/>
              <a:defRPr/>
            </a:pPr>
            <a:r>
              <a:rPr lang="de-AT" dirty="0" smtClean="0">
                <a:solidFill>
                  <a:schemeClr val="tx1"/>
                </a:solidFill>
              </a:rPr>
              <a:t>Exkurs: Mitarbeitsfeststellung</a:t>
            </a:r>
          </a:p>
          <a:p>
            <a:pPr>
              <a:defRPr/>
            </a:pPr>
            <a:r>
              <a:rPr lang="de-AT" i="1" dirty="0" smtClean="0">
                <a:solidFill>
                  <a:schemeClr val="tx1"/>
                </a:solidFill>
              </a:rPr>
              <a:t>Pause</a:t>
            </a:r>
            <a:endParaRPr lang="de-AT" i="1" dirty="0">
              <a:solidFill>
                <a:schemeClr val="tx1"/>
              </a:solidFill>
            </a:endParaRPr>
          </a:p>
          <a:p>
            <a:pPr marL="457200" indent="-457200" algn="l">
              <a:buFont typeface="Arial" panose="020B0604020202020204" pitchFamily="34" charset="0"/>
              <a:buChar char="•"/>
              <a:defRPr/>
            </a:pPr>
            <a:r>
              <a:rPr lang="de-AT" dirty="0" smtClean="0">
                <a:solidFill>
                  <a:schemeClr val="tx1"/>
                </a:solidFill>
              </a:rPr>
              <a:t>Feedback-Formen</a:t>
            </a:r>
          </a:p>
          <a:p>
            <a:pPr marL="457200" indent="-457200" algn="l">
              <a:buFont typeface="Arial" panose="020B0604020202020204" pitchFamily="34" charset="0"/>
              <a:buChar char="•"/>
              <a:defRPr/>
            </a:pPr>
            <a:r>
              <a:rPr lang="de-AT" dirty="0">
                <a:solidFill>
                  <a:schemeClr val="tx1"/>
                </a:solidFill>
              </a:rPr>
              <a:t>Wirksame Selbst- und </a:t>
            </a:r>
            <a:r>
              <a:rPr lang="de-AT" dirty="0" smtClean="0">
                <a:solidFill>
                  <a:schemeClr val="tx1"/>
                </a:solidFill>
              </a:rPr>
              <a:t>Peereinschätzung</a:t>
            </a:r>
          </a:p>
          <a:p>
            <a:pPr marL="457200" indent="-457200" algn="l">
              <a:buFont typeface="Arial" panose="020B0604020202020204" pitchFamily="34" charset="0"/>
              <a:buChar char="•"/>
              <a:defRPr/>
            </a:pPr>
            <a:r>
              <a:rPr lang="de-AT" dirty="0" smtClean="0">
                <a:solidFill>
                  <a:schemeClr val="tx1"/>
                </a:solidFill>
              </a:rPr>
              <a:t>Praxisbeispiele</a:t>
            </a:r>
            <a:endParaRPr lang="de-AT" i="1" dirty="0" smtClean="0">
              <a:solidFill>
                <a:schemeClr val="tx1"/>
              </a:solidFill>
            </a:endParaRPr>
          </a:p>
        </p:txBody>
      </p:sp>
    </p:spTree>
    <p:extLst>
      <p:ext uri="{BB962C8B-B14F-4D97-AF65-F5344CB8AC3E}">
        <p14:creationId xmlns:p14="http://schemas.microsoft.com/office/powerpoint/2010/main" val="2921851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el 1"/>
          <p:cNvSpPr>
            <a:spLocks noGrp="1"/>
          </p:cNvSpPr>
          <p:nvPr>
            <p:ph type="title"/>
          </p:nvPr>
        </p:nvSpPr>
        <p:spPr>
          <a:xfrm>
            <a:off x="539552" y="228600"/>
            <a:ext cx="7643812" cy="758825"/>
          </a:xfrm>
        </p:spPr>
        <p:txBody>
          <a:bodyPr/>
          <a:lstStyle/>
          <a:p>
            <a:r>
              <a:rPr lang="de-AT" dirty="0" smtClean="0"/>
              <a:t>Realität: Wir sind nicht </a:t>
            </a:r>
            <a:r>
              <a:rPr lang="de-AT" i="1" dirty="0" smtClean="0"/>
              <a:t>alle</a:t>
            </a:r>
            <a:r>
              <a:rPr lang="de-AT" dirty="0" smtClean="0"/>
              <a:t> gleich (aber ähnlicher als wir meinen).</a:t>
            </a:r>
          </a:p>
        </p:txBody>
      </p:sp>
      <p:pic>
        <p:nvPicPr>
          <p:cNvPr id="20483" name="Picture 5"/>
          <p:cNvPicPr>
            <a:picLocks noChangeAspect="1" noChangeArrowheads="1"/>
          </p:cNvPicPr>
          <p:nvPr/>
        </p:nvPicPr>
        <p:blipFill>
          <a:blip r:embed="rId2" cstate="print"/>
          <a:srcRect/>
          <a:stretch>
            <a:fillRect/>
          </a:stretch>
        </p:blipFill>
        <p:spPr bwMode="auto">
          <a:xfrm>
            <a:off x="457200" y="1571625"/>
            <a:ext cx="900113" cy="1409700"/>
          </a:xfrm>
          <a:prstGeom prst="rect">
            <a:avLst/>
          </a:prstGeom>
          <a:noFill/>
          <a:ln w="9525">
            <a:noFill/>
            <a:miter lim="800000"/>
            <a:headEnd/>
            <a:tailEnd/>
          </a:ln>
        </p:spPr>
      </p:pic>
      <p:pic>
        <p:nvPicPr>
          <p:cNvPr id="20484" name="Picture 3"/>
          <p:cNvPicPr>
            <a:picLocks noChangeAspect="1" noChangeArrowheads="1"/>
          </p:cNvPicPr>
          <p:nvPr/>
        </p:nvPicPr>
        <p:blipFill>
          <a:blip r:embed="rId3" cstate="print"/>
          <a:srcRect/>
          <a:stretch>
            <a:fillRect/>
          </a:stretch>
        </p:blipFill>
        <p:spPr bwMode="auto">
          <a:xfrm>
            <a:off x="1643063" y="1714500"/>
            <a:ext cx="882650" cy="1262063"/>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2714625" y="1643063"/>
            <a:ext cx="738188" cy="1376362"/>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3786188" y="1643063"/>
            <a:ext cx="788987" cy="1373187"/>
          </a:xfrm>
          <a:prstGeom prst="rect">
            <a:avLst/>
          </a:prstGeom>
          <a:noFill/>
          <a:ln w="9525">
            <a:noFill/>
            <a:miter lim="800000"/>
            <a:headEnd/>
            <a:tailEnd/>
          </a:ln>
        </p:spPr>
      </p:pic>
      <p:pic>
        <p:nvPicPr>
          <p:cNvPr id="20487" name="Picture 7"/>
          <p:cNvPicPr>
            <a:picLocks noChangeAspect="1" noChangeArrowheads="1"/>
          </p:cNvPicPr>
          <p:nvPr/>
        </p:nvPicPr>
        <p:blipFill>
          <a:blip r:embed="rId6" cstate="print"/>
          <a:srcRect/>
          <a:stretch>
            <a:fillRect/>
          </a:stretch>
        </p:blipFill>
        <p:spPr bwMode="auto">
          <a:xfrm>
            <a:off x="4214813" y="3429000"/>
            <a:ext cx="952500" cy="1196975"/>
          </a:xfrm>
          <a:prstGeom prst="rect">
            <a:avLst/>
          </a:prstGeom>
          <a:noFill/>
          <a:ln w="9525">
            <a:noFill/>
            <a:miter lim="800000"/>
            <a:headEnd/>
            <a:tailEnd/>
          </a:ln>
        </p:spPr>
      </p:pic>
      <p:pic>
        <p:nvPicPr>
          <p:cNvPr id="20488" name="Picture 8"/>
          <p:cNvPicPr>
            <a:picLocks noChangeAspect="1" noChangeArrowheads="1"/>
          </p:cNvPicPr>
          <p:nvPr/>
        </p:nvPicPr>
        <p:blipFill>
          <a:blip r:embed="rId7" cstate="print"/>
          <a:srcRect/>
          <a:stretch>
            <a:fillRect/>
          </a:stretch>
        </p:blipFill>
        <p:spPr bwMode="auto">
          <a:xfrm>
            <a:off x="6286500" y="3357563"/>
            <a:ext cx="1271588" cy="1262062"/>
          </a:xfrm>
          <a:prstGeom prst="rect">
            <a:avLst/>
          </a:prstGeom>
          <a:noFill/>
          <a:ln w="9525">
            <a:noFill/>
            <a:miter lim="800000"/>
            <a:headEnd/>
            <a:tailEnd/>
          </a:ln>
        </p:spPr>
      </p:pic>
      <p:pic>
        <p:nvPicPr>
          <p:cNvPr id="20489" name="Picture 9"/>
          <p:cNvPicPr>
            <a:picLocks noChangeAspect="1" noChangeArrowheads="1"/>
          </p:cNvPicPr>
          <p:nvPr/>
        </p:nvPicPr>
        <p:blipFill>
          <a:blip r:embed="rId8" cstate="print"/>
          <a:srcRect/>
          <a:stretch>
            <a:fillRect/>
          </a:stretch>
        </p:blipFill>
        <p:spPr bwMode="auto">
          <a:xfrm>
            <a:off x="5357813" y="3286125"/>
            <a:ext cx="690562" cy="1333500"/>
          </a:xfrm>
          <a:prstGeom prst="rect">
            <a:avLst/>
          </a:prstGeom>
          <a:noFill/>
          <a:ln w="9525">
            <a:noFill/>
            <a:miter lim="800000"/>
            <a:headEnd/>
            <a:tailEnd/>
          </a:ln>
        </p:spPr>
      </p:pic>
      <p:pic>
        <p:nvPicPr>
          <p:cNvPr id="20490" name="Picture 10"/>
          <p:cNvPicPr>
            <a:picLocks noChangeAspect="1" noChangeArrowheads="1"/>
          </p:cNvPicPr>
          <p:nvPr/>
        </p:nvPicPr>
        <p:blipFill>
          <a:blip r:embed="rId9" cstate="print"/>
          <a:srcRect/>
          <a:stretch>
            <a:fillRect/>
          </a:stretch>
        </p:blipFill>
        <p:spPr bwMode="auto">
          <a:xfrm>
            <a:off x="6715125" y="1857375"/>
            <a:ext cx="1524000" cy="1062038"/>
          </a:xfrm>
          <a:prstGeom prst="rect">
            <a:avLst/>
          </a:prstGeom>
          <a:noFill/>
          <a:ln w="9525">
            <a:noFill/>
            <a:miter lim="800000"/>
            <a:headEnd/>
            <a:tailEnd/>
          </a:ln>
        </p:spPr>
      </p:pic>
      <p:pic>
        <p:nvPicPr>
          <p:cNvPr id="20491" name="Picture 11"/>
          <p:cNvPicPr>
            <a:picLocks noChangeAspect="1" noChangeArrowheads="1"/>
          </p:cNvPicPr>
          <p:nvPr/>
        </p:nvPicPr>
        <p:blipFill>
          <a:blip r:embed="rId10" cstate="print"/>
          <a:srcRect/>
          <a:stretch>
            <a:fillRect/>
          </a:stretch>
        </p:blipFill>
        <p:spPr bwMode="auto">
          <a:xfrm>
            <a:off x="5786438" y="1643063"/>
            <a:ext cx="823912" cy="1333500"/>
          </a:xfrm>
          <a:prstGeom prst="rect">
            <a:avLst/>
          </a:prstGeom>
          <a:noFill/>
          <a:ln w="9525">
            <a:noFill/>
            <a:miter lim="800000"/>
            <a:headEnd/>
            <a:tailEnd/>
          </a:ln>
        </p:spPr>
      </p:pic>
      <p:pic>
        <p:nvPicPr>
          <p:cNvPr id="20492" name="Picture 12"/>
          <p:cNvPicPr>
            <a:picLocks noChangeAspect="1" noChangeArrowheads="1"/>
          </p:cNvPicPr>
          <p:nvPr/>
        </p:nvPicPr>
        <p:blipFill>
          <a:blip r:embed="rId11" cstate="print"/>
          <a:srcRect/>
          <a:stretch>
            <a:fillRect/>
          </a:stretch>
        </p:blipFill>
        <p:spPr bwMode="auto">
          <a:xfrm>
            <a:off x="4786313" y="1785938"/>
            <a:ext cx="714375" cy="1190625"/>
          </a:xfrm>
          <a:prstGeom prst="rect">
            <a:avLst/>
          </a:prstGeom>
          <a:noFill/>
          <a:ln w="9525">
            <a:noFill/>
            <a:miter lim="800000"/>
            <a:headEnd/>
            <a:tailEnd/>
          </a:ln>
        </p:spPr>
      </p:pic>
      <p:pic>
        <p:nvPicPr>
          <p:cNvPr id="20493" name="Picture 14"/>
          <p:cNvPicPr>
            <a:picLocks noChangeAspect="1" noChangeArrowheads="1"/>
          </p:cNvPicPr>
          <p:nvPr/>
        </p:nvPicPr>
        <p:blipFill>
          <a:blip r:embed="rId12" cstate="print"/>
          <a:srcRect r="43243"/>
          <a:stretch>
            <a:fillRect/>
          </a:stretch>
        </p:blipFill>
        <p:spPr bwMode="auto">
          <a:xfrm>
            <a:off x="642938" y="3071813"/>
            <a:ext cx="1000125" cy="1666875"/>
          </a:xfrm>
          <a:prstGeom prst="rect">
            <a:avLst/>
          </a:prstGeom>
          <a:noFill/>
          <a:ln w="9525">
            <a:noFill/>
            <a:miter lim="800000"/>
            <a:headEnd/>
            <a:tailEnd/>
          </a:ln>
        </p:spPr>
      </p:pic>
      <p:pic>
        <p:nvPicPr>
          <p:cNvPr id="20494" name="Picture 14"/>
          <p:cNvPicPr>
            <a:picLocks noChangeAspect="1" noChangeArrowheads="1"/>
          </p:cNvPicPr>
          <p:nvPr/>
        </p:nvPicPr>
        <p:blipFill>
          <a:blip r:embed="rId12" cstate="print"/>
          <a:srcRect l="56757"/>
          <a:stretch>
            <a:fillRect/>
          </a:stretch>
        </p:blipFill>
        <p:spPr bwMode="auto">
          <a:xfrm>
            <a:off x="1857375" y="3071813"/>
            <a:ext cx="762000" cy="1666875"/>
          </a:xfrm>
          <a:prstGeom prst="rect">
            <a:avLst/>
          </a:prstGeom>
          <a:noFill/>
          <a:ln w="9525">
            <a:noFill/>
            <a:miter lim="800000"/>
            <a:headEnd/>
            <a:tailEnd/>
          </a:ln>
        </p:spPr>
      </p:pic>
      <p:pic>
        <p:nvPicPr>
          <p:cNvPr id="20495" name="Picture 15"/>
          <p:cNvPicPr>
            <a:picLocks noChangeAspect="1" noChangeArrowheads="1"/>
          </p:cNvPicPr>
          <p:nvPr/>
        </p:nvPicPr>
        <p:blipFill>
          <a:blip r:embed="rId13" cstate="print"/>
          <a:srcRect/>
          <a:stretch>
            <a:fillRect/>
          </a:stretch>
        </p:blipFill>
        <p:spPr bwMode="auto">
          <a:xfrm>
            <a:off x="2928938" y="3357563"/>
            <a:ext cx="1276350" cy="1281112"/>
          </a:xfrm>
          <a:prstGeom prst="rect">
            <a:avLst/>
          </a:prstGeom>
          <a:noFill/>
          <a:ln w="9525">
            <a:noFill/>
            <a:miter lim="800000"/>
            <a:headEnd/>
            <a:tailEnd/>
          </a:ln>
        </p:spPr>
      </p:pic>
      <p:pic>
        <p:nvPicPr>
          <p:cNvPr id="20496" name="Picture 21"/>
          <p:cNvPicPr>
            <a:picLocks noChangeAspect="1" noChangeArrowheads="1"/>
          </p:cNvPicPr>
          <p:nvPr/>
        </p:nvPicPr>
        <p:blipFill>
          <a:blip r:embed="rId14" cstate="print"/>
          <a:srcRect/>
          <a:stretch>
            <a:fillRect/>
          </a:stretch>
        </p:blipFill>
        <p:spPr bwMode="auto">
          <a:xfrm>
            <a:off x="5357813" y="4786313"/>
            <a:ext cx="785812" cy="1555750"/>
          </a:xfrm>
          <a:prstGeom prst="rect">
            <a:avLst/>
          </a:prstGeom>
          <a:noFill/>
          <a:ln w="9525">
            <a:noFill/>
            <a:miter lim="800000"/>
            <a:headEnd/>
            <a:tailEnd/>
          </a:ln>
        </p:spPr>
      </p:pic>
      <p:pic>
        <p:nvPicPr>
          <p:cNvPr id="20497" name="Picture 22"/>
          <p:cNvPicPr>
            <a:picLocks noChangeAspect="1" noChangeArrowheads="1"/>
          </p:cNvPicPr>
          <p:nvPr/>
        </p:nvPicPr>
        <p:blipFill>
          <a:blip r:embed="rId15" cstate="print"/>
          <a:srcRect/>
          <a:stretch>
            <a:fillRect/>
          </a:stretch>
        </p:blipFill>
        <p:spPr bwMode="auto">
          <a:xfrm>
            <a:off x="6500813" y="4857750"/>
            <a:ext cx="704850" cy="1514475"/>
          </a:xfrm>
          <a:prstGeom prst="rect">
            <a:avLst/>
          </a:prstGeom>
          <a:noFill/>
          <a:ln w="9525">
            <a:noFill/>
            <a:miter lim="800000"/>
            <a:headEnd/>
            <a:tailEnd/>
          </a:ln>
        </p:spPr>
      </p:pic>
      <p:pic>
        <p:nvPicPr>
          <p:cNvPr id="20498" name="Picture 23"/>
          <p:cNvPicPr>
            <a:picLocks noChangeAspect="1" noChangeArrowheads="1"/>
          </p:cNvPicPr>
          <p:nvPr/>
        </p:nvPicPr>
        <p:blipFill>
          <a:blip r:embed="rId16" cstate="print"/>
          <a:srcRect b="7533"/>
          <a:stretch>
            <a:fillRect/>
          </a:stretch>
        </p:blipFill>
        <p:spPr bwMode="auto">
          <a:xfrm>
            <a:off x="7572375" y="3357563"/>
            <a:ext cx="942975" cy="1285875"/>
          </a:xfrm>
          <a:prstGeom prst="rect">
            <a:avLst/>
          </a:prstGeom>
          <a:noFill/>
          <a:ln w="9525">
            <a:noFill/>
            <a:miter lim="800000"/>
            <a:headEnd/>
            <a:tailEnd/>
          </a:ln>
        </p:spPr>
      </p:pic>
      <p:pic>
        <p:nvPicPr>
          <p:cNvPr id="20499" name="Picture 24"/>
          <p:cNvPicPr>
            <a:picLocks noChangeAspect="1" noChangeArrowheads="1"/>
          </p:cNvPicPr>
          <p:nvPr/>
        </p:nvPicPr>
        <p:blipFill>
          <a:blip r:embed="rId17" cstate="print"/>
          <a:srcRect/>
          <a:stretch>
            <a:fillRect/>
          </a:stretch>
        </p:blipFill>
        <p:spPr bwMode="auto">
          <a:xfrm>
            <a:off x="4357688" y="4929188"/>
            <a:ext cx="752475" cy="1352550"/>
          </a:xfrm>
          <a:prstGeom prst="rect">
            <a:avLst/>
          </a:prstGeom>
          <a:noFill/>
          <a:ln w="9525">
            <a:noFill/>
            <a:miter lim="800000"/>
            <a:headEnd/>
            <a:tailEnd/>
          </a:ln>
        </p:spPr>
      </p:pic>
      <p:pic>
        <p:nvPicPr>
          <p:cNvPr id="20500" name="Picture 25"/>
          <p:cNvPicPr>
            <a:picLocks noChangeAspect="1" noChangeArrowheads="1"/>
          </p:cNvPicPr>
          <p:nvPr/>
        </p:nvPicPr>
        <p:blipFill>
          <a:blip r:embed="rId18" cstate="print"/>
          <a:srcRect l="23334" r="23334"/>
          <a:stretch>
            <a:fillRect/>
          </a:stretch>
        </p:blipFill>
        <p:spPr bwMode="auto">
          <a:xfrm>
            <a:off x="3000375" y="4857750"/>
            <a:ext cx="800100" cy="1500188"/>
          </a:xfrm>
          <a:prstGeom prst="rect">
            <a:avLst/>
          </a:prstGeom>
          <a:noFill/>
          <a:ln w="9525">
            <a:noFill/>
            <a:miter lim="800000"/>
            <a:headEnd/>
            <a:tailEnd/>
          </a:ln>
        </p:spPr>
      </p:pic>
      <p:pic>
        <p:nvPicPr>
          <p:cNvPr id="20501" name="Picture 26"/>
          <p:cNvPicPr>
            <a:picLocks noChangeAspect="1" noChangeArrowheads="1"/>
          </p:cNvPicPr>
          <p:nvPr/>
        </p:nvPicPr>
        <p:blipFill>
          <a:blip r:embed="rId19" cstate="print"/>
          <a:srcRect/>
          <a:stretch>
            <a:fillRect/>
          </a:stretch>
        </p:blipFill>
        <p:spPr bwMode="auto">
          <a:xfrm>
            <a:off x="1643063" y="4857750"/>
            <a:ext cx="1428750" cy="1428750"/>
          </a:xfrm>
          <a:prstGeom prst="rect">
            <a:avLst/>
          </a:prstGeom>
          <a:noFill/>
          <a:ln w="9525">
            <a:noFill/>
            <a:miter lim="800000"/>
            <a:headEnd/>
            <a:tailEnd/>
          </a:ln>
        </p:spPr>
      </p:pic>
      <p:pic>
        <p:nvPicPr>
          <p:cNvPr id="20502" name="Picture 27"/>
          <p:cNvPicPr>
            <a:picLocks noChangeAspect="1" noChangeArrowheads="1"/>
          </p:cNvPicPr>
          <p:nvPr/>
        </p:nvPicPr>
        <p:blipFill>
          <a:blip r:embed="rId20" cstate="print"/>
          <a:srcRect/>
          <a:stretch>
            <a:fillRect/>
          </a:stretch>
        </p:blipFill>
        <p:spPr bwMode="auto">
          <a:xfrm>
            <a:off x="500063" y="4929188"/>
            <a:ext cx="1079500" cy="1323975"/>
          </a:xfrm>
          <a:prstGeom prst="rect">
            <a:avLst/>
          </a:prstGeom>
          <a:noFill/>
          <a:ln w="9525">
            <a:noFill/>
            <a:miter lim="800000"/>
            <a:headEnd/>
            <a:tailEnd/>
          </a:ln>
        </p:spPr>
      </p:pic>
      <p:pic>
        <p:nvPicPr>
          <p:cNvPr id="20503" name="Picture 28"/>
          <p:cNvPicPr>
            <a:picLocks noChangeAspect="1" noChangeArrowheads="1"/>
          </p:cNvPicPr>
          <p:nvPr/>
        </p:nvPicPr>
        <p:blipFill>
          <a:blip r:embed="rId21" cstate="print"/>
          <a:srcRect/>
          <a:stretch>
            <a:fillRect/>
          </a:stretch>
        </p:blipFill>
        <p:spPr bwMode="auto">
          <a:xfrm>
            <a:off x="7500938" y="5000625"/>
            <a:ext cx="890587" cy="1281113"/>
          </a:xfrm>
          <a:prstGeom prst="rect">
            <a:avLst/>
          </a:prstGeom>
          <a:noFill/>
          <a:ln w="9525">
            <a:noFill/>
            <a:miter lim="800000"/>
            <a:headEnd/>
            <a:tailEnd/>
          </a:ln>
        </p:spPr>
      </p:pic>
    </p:spTree>
    <p:extLst>
      <p:ext uri="{BB962C8B-B14F-4D97-AF65-F5344CB8AC3E}">
        <p14:creationId xmlns:p14="http://schemas.microsoft.com/office/powerpoint/2010/main" val="591408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632558" y="477837"/>
            <a:ext cx="7643812" cy="758825"/>
          </a:xfrm>
        </p:spPr>
        <p:txBody>
          <a:bodyPr>
            <a:normAutofit/>
          </a:bodyPr>
          <a:lstStyle/>
          <a:p>
            <a:pPr algn="l"/>
            <a:r>
              <a:rPr lang="de-AT" dirty="0" smtClean="0"/>
              <a:t>nach Carol Ann Tomlinson: </a:t>
            </a:r>
            <a:endParaRPr lang="de-AT" dirty="0" smtClean="0"/>
          </a:p>
        </p:txBody>
      </p:sp>
      <p:sp>
        <p:nvSpPr>
          <p:cNvPr id="4" name="Textfeld 3"/>
          <p:cNvSpPr txBox="1">
            <a:spLocks noChangeArrowheads="1"/>
          </p:cNvSpPr>
          <p:nvPr/>
        </p:nvSpPr>
        <p:spPr bwMode="auto">
          <a:xfrm>
            <a:off x="130147" y="1500188"/>
            <a:ext cx="7286625" cy="461962"/>
          </a:xfrm>
          <a:prstGeom prst="rect">
            <a:avLst/>
          </a:prstGeom>
          <a:noFill/>
          <a:ln w="9525">
            <a:noFill/>
            <a:miter lim="800000"/>
            <a:headEnd/>
            <a:tailEnd/>
          </a:ln>
        </p:spPr>
        <p:txBody>
          <a:bodyPr>
            <a:spAutoFit/>
          </a:bodyPr>
          <a:lstStyle/>
          <a:p>
            <a:r>
              <a:rPr lang="de-AT" sz="2400" dirty="0" smtClean="0">
                <a:latin typeface="Trebuchet MS" pitchFamily="34" charset="0"/>
              </a:rPr>
              <a:t>Es ist bekannt</a:t>
            </a:r>
            <a:r>
              <a:rPr lang="de-AT" sz="2400" dirty="0">
                <a:latin typeface="Trebuchet MS" pitchFamily="34" charset="0"/>
              </a:rPr>
              <a:t>, dass Kinder unterschiedlich sind…</a:t>
            </a:r>
          </a:p>
        </p:txBody>
      </p:sp>
      <p:sp>
        <p:nvSpPr>
          <p:cNvPr id="5" name="Textfeld 4"/>
          <p:cNvSpPr txBox="1">
            <a:spLocks noChangeArrowheads="1"/>
          </p:cNvSpPr>
          <p:nvPr/>
        </p:nvSpPr>
        <p:spPr bwMode="auto">
          <a:xfrm>
            <a:off x="500063" y="4094187"/>
            <a:ext cx="8536434" cy="461665"/>
          </a:xfrm>
          <a:prstGeom prst="rect">
            <a:avLst/>
          </a:prstGeom>
          <a:noFill/>
          <a:ln w="9525">
            <a:noFill/>
            <a:miter lim="800000"/>
            <a:headEnd/>
            <a:tailEnd/>
          </a:ln>
        </p:spPr>
        <p:txBody>
          <a:bodyPr wrap="square">
            <a:spAutoFit/>
          </a:bodyPr>
          <a:lstStyle/>
          <a:p>
            <a:r>
              <a:rPr lang="de-AT" sz="2400" dirty="0">
                <a:latin typeface="Trebuchet MS" pitchFamily="34" charset="0"/>
              </a:rPr>
              <a:t>…und trotzdem wird unterrichtet, als ob sie gleich </a:t>
            </a:r>
            <a:r>
              <a:rPr lang="de-AT" sz="2400" dirty="0" smtClean="0">
                <a:latin typeface="Trebuchet MS" pitchFamily="34" charset="0"/>
              </a:rPr>
              <a:t>wären.</a:t>
            </a:r>
            <a:endParaRPr lang="de-AT" sz="2400" dirty="0">
              <a:latin typeface="Trebuchet MS" pitchFamily="34" charset="0"/>
            </a:endParaRPr>
          </a:p>
        </p:txBody>
      </p:sp>
      <p:pic>
        <p:nvPicPr>
          <p:cNvPr id="7" name="Picture 7"/>
          <p:cNvPicPr>
            <a:picLocks noChangeAspect="1" noChangeArrowheads="1"/>
          </p:cNvPicPr>
          <p:nvPr/>
        </p:nvPicPr>
        <p:blipFill>
          <a:blip r:embed="rId3"/>
          <a:srcRect/>
          <a:stretch>
            <a:fillRect/>
          </a:stretch>
        </p:blipFill>
        <p:spPr bwMode="auto">
          <a:xfrm>
            <a:off x="7092280" y="75748"/>
            <a:ext cx="1944217" cy="2921195"/>
          </a:xfrm>
          <a:prstGeom prst="rect">
            <a:avLst/>
          </a:prstGeom>
          <a:noFill/>
          <a:ln w="9525">
            <a:noFill/>
            <a:miter lim="800000"/>
            <a:headEnd/>
            <a:tailEnd/>
          </a:ln>
        </p:spPr>
      </p:pic>
      <p:grpSp>
        <p:nvGrpSpPr>
          <p:cNvPr id="8" name="Gruppieren 7"/>
          <p:cNvGrpSpPr/>
          <p:nvPr/>
        </p:nvGrpSpPr>
        <p:grpSpPr>
          <a:xfrm>
            <a:off x="2699792" y="2016733"/>
            <a:ext cx="3419603" cy="1988331"/>
            <a:chOff x="457200" y="1571625"/>
            <a:chExt cx="8058150" cy="4800600"/>
          </a:xfrm>
        </p:grpSpPr>
        <p:pic>
          <p:nvPicPr>
            <p:cNvPr id="9" name="Picture 5"/>
            <p:cNvPicPr>
              <a:picLocks noChangeAspect="1" noChangeArrowheads="1"/>
            </p:cNvPicPr>
            <p:nvPr/>
          </p:nvPicPr>
          <p:blipFill>
            <a:blip r:embed="rId4"/>
            <a:srcRect/>
            <a:stretch>
              <a:fillRect/>
            </a:stretch>
          </p:blipFill>
          <p:spPr bwMode="auto">
            <a:xfrm>
              <a:off x="457200" y="1571625"/>
              <a:ext cx="900113" cy="1409700"/>
            </a:xfrm>
            <a:prstGeom prst="rect">
              <a:avLst/>
            </a:prstGeom>
            <a:noFill/>
            <a:ln w="9525">
              <a:noFill/>
              <a:miter lim="800000"/>
              <a:headEnd/>
              <a:tailEnd/>
            </a:ln>
          </p:spPr>
        </p:pic>
        <p:pic>
          <p:nvPicPr>
            <p:cNvPr id="10" name="Picture 3"/>
            <p:cNvPicPr>
              <a:picLocks noChangeAspect="1" noChangeArrowheads="1"/>
            </p:cNvPicPr>
            <p:nvPr/>
          </p:nvPicPr>
          <p:blipFill>
            <a:blip r:embed="rId5"/>
            <a:srcRect/>
            <a:stretch>
              <a:fillRect/>
            </a:stretch>
          </p:blipFill>
          <p:spPr bwMode="auto">
            <a:xfrm>
              <a:off x="1643063" y="1714500"/>
              <a:ext cx="882650" cy="1262063"/>
            </a:xfrm>
            <a:prstGeom prst="rect">
              <a:avLst/>
            </a:prstGeom>
            <a:noFill/>
            <a:ln w="9525">
              <a:noFill/>
              <a:miter lim="800000"/>
              <a:headEnd/>
              <a:tailEnd/>
            </a:ln>
          </p:spPr>
        </p:pic>
        <p:pic>
          <p:nvPicPr>
            <p:cNvPr id="11" name="Picture 5"/>
            <p:cNvPicPr>
              <a:picLocks noChangeAspect="1" noChangeArrowheads="1"/>
            </p:cNvPicPr>
            <p:nvPr/>
          </p:nvPicPr>
          <p:blipFill>
            <a:blip r:embed="rId6"/>
            <a:srcRect/>
            <a:stretch>
              <a:fillRect/>
            </a:stretch>
          </p:blipFill>
          <p:spPr bwMode="auto">
            <a:xfrm>
              <a:off x="2714625" y="1643063"/>
              <a:ext cx="738188" cy="1376362"/>
            </a:xfrm>
            <a:prstGeom prst="rect">
              <a:avLst/>
            </a:prstGeom>
            <a:noFill/>
            <a:ln w="9525">
              <a:noFill/>
              <a:miter lim="800000"/>
              <a:headEnd/>
              <a:tailEnd/>
            </a:ln>
          </p:spPr>
        </p:pic>
        <p:pic>
          <p:nvPicPr>
            <p:cNvPr id="12" name="Picture 6"/>
            <p:cNvPicPr>
              <a:picLocks noChangeAspect="1" noChangeArrowheads="1"/>
            </p:cNvPicPr>
            <p:nvPr/>
          </p:nvPicPr>
          <p:blipFill>
            <a:blip r:embed="rId7"/>
            <a:srcRect/>
            <a:stretch>
              <a:fillRect/>
            </a:stretch>
          </p:blipFill>
          <p:spPr bwMode="auto">
            <a:xfrm>
              <a:off x="3786188" y="1643063"/>
              <a:ext cx="788987" cy="1373187"/>
            </a:xfrm>
            <a:prstGeom prst="rect">
              <a:avLst/>
            </a:prstGeom>
            <a:noFill/>
            <a:ln w="9525">
              <a:noFill/>
              <a:miter lim="800000"/>
              <a:headEnd/>
              <a:tailEnd/>
            </a:ln>
          </p:spPr>
        </p:pic>
        <p:pic>
          <p:nvPicPr>
            <p:cNvPr id="13" name="Picture 7"/>
            <p:cNvPicPr>
              <a:picLocks noChangeAspect="1" noChangeArrowheads="1"/>
            </p:cNvPicPr>
            <p:nvPr/>
          </p:nvPicPr>
          <p:blipFill>
            <a:blip r:embed="rId8"/>
            <a:srcRect/>
            <a:stretch>
              <a:fillRect/>
            </a:stretch>
          </p:blipFill>
          <p:spPr bwMode="auto">
            <a:xfrm>
              <a:off x="4214813" y="3429000"/>
              <a:ext cx="952500" cy="1196975"/>
            </a:xfrm>
            <a:prstGeom prst="rect">
              <a:avLst/>
            </a:prstGeom>
            <a:noFill/>
            <a:ln w="9525">
              <a:noFill/>
              <a:miter lim="800000"/>
              <a:headEnd/>
              <a:tailEnd/>
            </a:ln>
          </p:spPr>
        </p:pic>
        <p:pic>
          <p:nvPicPr>
            <p:cNvPr id="14" name="Picture 8"/>
            <p:cNvPicPr>
              <a:picLocks noChangeAspect="1" noChangeArrowheads="1"/>
            </p:cNvPicPr>
            <p:nvPr/>
          </p:nvPicPr>
          <p:blipFill>
            <a:blip r:embed="rId9"/>
            <a:srcRect/>
            <a:stretch>
              <a:fillRect/>
            </a:stretch>
          </p:blipFill>
          <p:spPr bwMode="auto">
            <a:xfrm>
              <a:off x="6286500" y="3357563"/>
              <a:ext cx="1271588" cy="1262062"/>
            </a:xfrm>
            <a:prstGeom prst="rect">
              <a:avLst/>
            </a:prstGeom>
            <a:noFill/>
            <a:ln w="9525">
              <a:noFill/>
              <a:miter lim="800000"/>
              <a:headEnd/>
              <a:tailEnd/>
            </a:ln>
          </p:spPr>
        </p:pic>
        <p:pic>
          <p:nvPicPr>
            <p:cNvPr id="15" name="Picture 9"/>
            <p:cNvPicPr>
              <a:picLocks noChangeAspect="1" noChangeArrowheads="1"/>
            </p:cNvPicPr>
            <p:nvPr/>
          </p:nvPicPr>
          <p:blipFill>
            <a:blip r:embed="rId10"/>
            <a:srcRect/>
            <a:stretch>
              <a:fillRect/>
            </a:stretch>
          </p:blipFill>
          <p:spPr bwMode="auto">
            <a:xfrm>
              <a:off x="5357813" y="3286125"/>
              <a:ext cx="690562" cy="1333500"/>
            </a:xfrm>
            <a:prstGeom prst="rect">
              <a:avLst/>
            </a:prstGeom>
            <a:noFill/>
            <a:ln w="9525">
              <a:noFill/>
              <a:miter lim="800000"/>
              <a:headEnd/>
              <a:tailEnd/>
            </a:ln>
          </p:spPr>
        </p:pic>
        <p:pic>
          <p:nvPicPr>
            <p:cNvPr id="16" name="Picture 10"/>
            <p:cNvPicPr>
              <a:picLocks noChangeAspect="1" noChangeArrowheads="1"/>
            </p:cNvPicPr>
            <p:nvPr/>
          </p:nvPicPr>
          <p:blipFill>
            <a:blip r:embed="rId11"/>
            <a:srcRect/>
            <a:stretch>
              <a:fillRect/>
            </a:stretch>
          </p:blipFill>
          <p:spPr bwMode="auto">
            <a:xfrm>
              <a:off x="6715125" y="1857375"/>
              <a:ext cx="1524000" cy="1062038"/>
            </a:xfrm>
            <a:prstGeom prst="rect">
              <a:avLst/>
            </a:prstGeom>
            <a:noFill/>
            <a:ln w="9525">
              <a:noFill/>
              <a:miter lim="800000"/>
              <a:headEnd/>
              <a:tailEnd/>
            </a:ln>
          </p:spPr>
        </p:pic>
        <p:pic>
          <p:nvPicPr>
            <p:cNvPr id="17" name="Picture 11"/>
            <p:cNvPicPr>
              <a:picLocks noChangeAspect="1" noChangeArrowheads="1"/>
            </p:cNvPicPr>
            <p:nvPr/>
          </p:nvPicPr>
          <p:blipFill>
            <a:blip r:embed="rId12"/>
            <a:srcRect/>
            <a:stretch>
              <a:fillRect/>
            </a:stretch>
          </p:blipFill>
          <p:spPr bwMode="auto">
            <a:xfrm>
              <a:off x="5786438" y="1643063"/>
              <a:ext cx="823912" cy="1333500"/>
            </a:xfrm>
            <a:prstGeom prst="rect">
              <a:avLst/>
            </a:prstGeom>
            <a:noFill/>
            <a:ln w="9525">
              <a:noFill/>
              <a:miter lim="800000"/>
              <a:headEnd/>
              <a:tailEnd/>
            </a:ln>
          </p:spPr>
        </p:pic>
        <p:pic>
          <p:nvPicPr>
            <p:cNvPr id="18" name="Picture 12"/>
            <p:cNvPicPr>
              <a:picLocks noChangeAspect="1" noChangeArrowheads="1"/>
            </p:cNvPicPr>
            <p:nvPr/>
          </p:nvPicPr>
          <p:blipFill>
            <a:blip r:embed="rId13"/>
            <a:srcRect/>
            <a:stretch>
              <a:fillRect/>
            </a:stretch>
          </p:blipFill>
          <p:spPr bwMode="auto">
            <a:xfrm>
              <a:off x="4786313" y="1785938"/>
              <a:ext cx="714375" cy="1190625"/>
            </a:xfrm>
            <a:prstGeom prst="rect">
              <a:avLst/>
            </a:prstGeom>
            <a:noFill/>
            <a:ln w="9525">
              <a:noFill/>
              <a:miter lim="800000"/>
              <a:headEnd/>
              <a:tailEnd/>
            </a:ln>
          </p:spPr>
        </p:pic>
        <p:pic>
          <p:nvPicPr>
            <p:cNvPr id="19" name="Picture 14"/>
            <p:cNvPicPr>
              <a:picLocks noChangeAspect="1" noChangeArrowheads="1"/>
            </p:cNvPicPr>
            <p:nvPr/>
          </p:nvPicPr>
          <p:blipFill>
            <a:blip r:embed="rId14"/>
            <a:srcRect r="43243"/>
            <a:stretch>
              <a:fillRect/>
            </a:stretch>
          </p:blipFill>
          <p:spPr bwMode="auto">
            <a:xfrm>
              <a:off x="642938" y="3071813"/>
              <a:ext cx="1000125" cy="1666875"/>
            </a:xfrm>
            <a:prstGeom prst="rect">
              <a:avLst/>
            </a:prstGeom>
            <a:noFill/>
            <a:ln w="9525">
              <a:noFill/>
              <a:miter lim="800000"/>
              <a:headEnd/>
              <a:tailEnd/>
            </a:ln>
          </p:spPr>
        </p:pic>
        <p:pic>
          <p:nvPicPr>
            <p:cNvPr id="20" name="Picture 14"/>
            <p:cNvPicPr>
              <a:picLocks noChangeAspect="1" noChangeArrowheads="1"/>
            </p:cNvPicPr>
            <p:nvPr/>
          </p:nvPicPr>
          <p:blipFill>
            <a:blip r:embed="rId14"/>
            <a:srcRect l="56757"/>
            <a:stretch>
              <a:fillRect/>
            </a:stretch>
          </p:blipFill>
          <p:spPr bwMode="auto">
            <a:xfrm>
              <a:off x="1857375" y="3071813"/>
              <a:ext cx="762000" cy="1666875"/>
            </a:xfrm>
            <a:prstGeom prst="rect">
              <a:avLst/>
            </a:prstGeom>
            <a:noFill/>
            <a:ln w="9525">
              <a:noFill/>
              <a:miter lim="800000"/>
              <a:headEnd/>
              <a:tailEnd/>
            </a:ln>
          </p:spPr>
        </p:pic>
        <p:pic>
          <p:nvPicPr>
            <p:cNvPr id="21" name="Picture 15"/>
            <p:cNvPicPr>
              <a:picLocks noChangeAspect="1" noChangeArrowheads="1"/>
            </p:cNvPicPr>
            <p:nvPr/>
          </p:nvPicPr>
          <p:blipFill>
            <a:blip r:embed="rId15"/>
            <a:srcRect/>
            <a:stretch>
              <a:fillRect/>
            </a:stretch>
          </p:blipFill>
          <p:spPr bwMode="auto">
            <a:xfrm>
              <a:off x="2928938" y="3357563"/>
              <a:ext cx="1276350" cy="1281112"/>
            </a:xfrm>
            <a:prstGeom prst="rect">
              <a:avLst/>
            </a:prstGeom>
            <a:noFill/>
            <a:ln w="9525">
              <a:noFill/>
              <a:miter lim="800000"/>
              <a:headEnd/>
              <a:tailEnd/>
            </a:ln>
          </p:spPr>
        </p:pic>
        <p:pic>
          <p:nvPicPr>
            <p:cNvPr id="22" name="Picture 21"/>
            <p:cNvPicPr>
              <a:picLocks noChangeAspect="1" noChangeArrowheads="1"/>
            </p:cNvPicPr>
            <p:nvPr/>
          </p:nvPicPr>
          <p:blipFill>
            <a:blip r:embed="rId16"/>
            <a:srcRect/>
            <a:stretch>
              <a:fillRect/>
            </a:stretch>
          </p:blipFill>
          <p:spPr bwMode="auto">
            <a:xfrm>
              <a:off x="5357813" y="4786313"/>
              <a:ext cx="785812" cy="1555750"/>
            </a:xfrm>
            <a:prstGeom prst="rect">
              <a:avLst/>
            </a:prstGeom>
            <a:noFill/>
            <a:ln w="9525">
              <a:noFill/>
              <a:miter lim="800000"/>
              <a:headEnd/>
              <a:tailEnd/>
            </a:ln>
          </p:spPr>
        </p:pic>
        <p:pic>
          <p:nvPicPr>
            <p:cNvPr id="23" name="Picture 22"/>
            <p:cNvPicPr>
              <a:picLocks noChangeAspect="1" noChangeArrowheads="1"/>
            </p:cNvPicPr>
            <p:nvPr/>
          </p:nvPicPr>
          <p:blipFill>
            <a:blip r:embed="rId17"/>
            <a:srcRect/>
            <a:stretch>
              <a:fillRect/>
            </a:stretch>
          </p:blipFill>
          <p:spPr bwMode="auto">
            <a:xfrm>
              <a:off x="6500813" y="4857750"/>
              <a:ext cx="704850" cy="1514475"/>
            </a:xfrm>
            <a:prstGeom prst="rect">
              <a:avLst/>
            </a:prstGeom>
            <a:noFill/>
            <a:ln w="9525">
              <a:noFill/>
              <a:miter lim="800000"/>
              <a:headEnd/>
              <a:tailEnd/>
            </a:ln>
          </p:spPr>
        </p:pic>
        <p:pic>
          <p:nvPicPr>
            <p:cNvPr id="24" name="Picture 23"/>
            <p:cNvPicPr>
              <a:picLocks noChangeAspect="1" noChangeArrowheads="1"/>
            </p:cNvPicPr>
            <p:nvPr/>
          </p:nvPicPr>
          <p:blipFill>
            <a:blip r:embed="rId18"/>
            <a:srcRect b="7533"/>
            <a:stretch>
              <a:fillRect/>
            </a:stretch>
          </p:blipFill>
          <p:spPr bwMode="auto">
            <a:xfrm>
              <a:off x="7572375" y="3357563"/>
              <a:ext cx="942975" cy="1285875"/>
            </a:xfrm>
            <a:prstGeom prst="rect">
              <a:avLst/>
            </a:prstGeom>
            <a:noFill/>
            <a:ln w="9525">
              <a:noFill/>
              <a:miter lim="800000"/>
              <a:headEnd/>
              <a:tailEnd/>
            </a:ln>
          </p:spPr>
        </p:pic>
        <p:pic>
          <p:nvPicPr>
            <p:cNvPr id="25" name="Picture 24"/>
            <p:cNvPicPr>
              <a:picLocks noChangeAspect="1" noChangeArrowheads="1"/>
            </p:cNvPicPr>
            <p:nvPr/>
          </p:nvPicPr>
          <p:blipFill>
            <a:blip r:embed="rId19"/>
            <a:srcRect/>
            <a:stretch>
              <a:fillRect/>
            </a:stretch>
          </p:blipFill>
          <p:spPr bwMode="auto">
            <a:xfrm>
              <a:off x="4357688" y="4929188"/>
              <a:ext cx="752475" cy="1352550"/>
            </a:xfrm>
            <a:prstGeom prst="rect">
              <a:avLst/>
            </a:prstGeom>
            <a:noFill/>
            <a:ln w="9525">
              <a:noFill/>
              <a:miter lim="800000"/>
              <a:headEnd/>
              <a:tailEnd/>
            </a:ln>
          </p:spPr>
        </p:pic>
        <p:pic>
          <p:nvPicPr>
            <p:cNvPr id="26" name="Picture 25"/>
            <p:cNvPicPr>
              <a:picLocks noChangeAspect="1" noChangeArrowheads="1"/>
            </p:cNvPicPr>
            <p:nvPr/>
          </p:nvPicPr>
          <p:blipFill>
            <a:blip r:embed="rId20"/>
            <a:srcRect l="23334" r="23334"/>
            <a:stretch>
              <a:fillRect/>
            </a:stretch>
          </p:blipFill>
          <p:spPr bwMode="auto">
            <a:xfrm>
              <a:off x="3000375" y="4857750"/>
              <a:ext cx="800100" cy="1500188"/>
            </a:xfrm>
            <a:prstGeom prst="rect">
              <a:avLst/>
            </a:prstGeom>
            <a:noFill/>
            <a:ln w="9525">
              <a:noFill/>
              <a:miter lim="800000"/>
              <a:headEnd/>
              <a:tailEnd/>
            </a:ln>
          </p:spPr>
        </p:pic>
        <p:pic>
          <p:nvPicPr>
            <p:cNvPr id="27" name="Picture 26"/>
            <p:cNvPicPr>
              <a:picLocks noChangeAspect="1" noChangeArrowheads="1"/>
            </p:cNvPicPr>
            <p:nvPr/>
          </p:nvPicPr>
          <p:blipFill>
            <a:blip r:embed="rId21"/>
            <a:srcRect/>
            <a:stretch>
              <a:fillRect/>
            </a:stretch>
          </p:blipFill>
          <p:spPr bwMode="auto">
            <a:xfrm>
              <a:off x="1643063" y="4857750"/>
              <a:ext cx="1428750" cy="1428750"/>
            </a:xfrm>
            <a:prstGeom prst="rect">
              <a:avLst/>
            </a:prstGeom>
            <a:noFill/>
            <a:ln w="9525">
              <a:noFill/>
              <a:miter lim="800000"/>
              <a:headEnd/>
              <a:tailEnd/>
            </a:ln>
          </p:spPr>
        </p:pic>
        <p:pic>
          <p:nvPicPr>
            <p:cNvPr id="28" name="Picture 27"/>
            <p:cNvPicPr>
              <a:picLocks noChangeAspect="1" noChangeArrowheads="1"/>
            </p:cNvPicPr>
            <p:nvPr/>
          </p:nvPicPr>
          <p:blipFill>
            <a:blip r:embed="rId22"/>
            <a:srcRect/>
            <a:stretch>
              <a:fillRect/>
            </a:stretch>
          </p:blipFill>
          <p:spPr bwMode="auto">
            <a:xfrm>
              <a:off x="500063" y="4929188"/>
              <a:ext cx="1079500" cy="1323975"/>
            </a:xfrm>
            <a:prstGeom prst="rect">
              <a:avLst/>
            </a:prstGeom>
            <a:noFill/>
            <a:ln w="9525">
              <a:noFill/>
              <a:miter lim="800000"/>
              <a:headEnd/>
              <a:tailEnd/>
            </a:ln>
          </p:spPr>
        </p:pic>
        <p:pic>
          <p:nvPicPr>
            <p:cNvPr id="29" name="Picture 28"/>
            <p:cNvPicPr>
              <a:picLocks noChangeAspect="1" noChangeArrowheads="1"/>
            </p:cNvPicPr>
            <p:nvPr/>
          </p:nvPicPr>
          <p:blipFill>
            <a:blip r:embed="rId23"/>
            <a:srcRect/>
            <a:stretch>
              <a:fillRect/>
            </a:stretch>
          </p:blipFill>
          <p:spPr bwMode="auto">
            <a:xfrm>
              <a:off x="7500938" y="5000625"/>
              <a:ext cx="890587" cy="1281113"/>
            </a:xfrm>
            <a:prstGeom prst="rect">
              <a:avLst/>
            </a:prstGeom>
            <a:noFill/>
            <a:ln w="9525">
              <a:noFill/>
              <a:miter lim="800000"/>
              <a:headEnd/>
              <a:tailEnd/>
            </a:ln>
          </p:spPr>
        </p:pic>
      </p:grpSp>
      <p:grpSp>
        <p:nvGrpSpPr>
          <p:cNvPr id="30" name="Gruppieren 29"/>
          <p:cNvGrpSpPr/>
          <p:nvPr/>
        </p:nvGrpSpPr>
        <p:grpSpPr>
          <a:xfrm>
            <a:off x="2808947" y="4678134"/>
            <a:ext cx="3276746" cy="1991225"/>
            <a:chOff x="428625" y="1571625"/>
            <a:chExt cx="8008938" cy="4481513"/>
          </a:xfrm>
        </p:grpSpPr>
        <p:pic>
          <p:nvPicPr>
            <p:cNvPr id="31" name="Picture 5"/>
            <p:cNvPicPr>
              <a:picLocks noChangeAspect="1" noChangeArrowheads="1"/>
            </p:cNvPicPr>
            <p:nvPr/>
          </p:nvPicPr>
          <p:blipFill>
            <a:blip r:embed="rId4"/>
            <a:srcRect/>
            <a:stretch>
              <a:fillRect/>
            </a:stretch>
          </p:blipFill>
          <p:spPr bwMode="auto">
            <a:xfrm>
              <a:off x="457200" y="1571625"/>
              <a:ext cx="900113" cy="1409700"/>
            </a:xfrm>
            <a:prstGeom prst="rect">
              <a:avLst/>
            </a:prstGeom>
            <a:noFill/>
            <a:ln w="9525">
              <a:noFill/>
              <a:miter lim="800000"/>
              <a:headEnd/>
              <a:tailEnd/>
            </a:ln>
          </p:spPr>
        </p:pic>
        <p:pic>
          <p:nvPicPr>
            <p:cNvPr id="32" name="Picture 5"/>
            <p:cNvPicPr>
              <a:picLocks noChangeAspect="1" noChangeArrowheads="1"/>
            </p:cNvPicPr>
            <p:nvPr/>
          </p:nvPicPr>
          <p:blipFill>
            <a:blip r:embed="rId4"/>
            <a:srcRect/>
            <a:stretch>
              <a:fillRect/>
            </a:stretch>
          </p:blipFill>
          <p:spPr bwMode="auto">
            <a:xfrm>
              <a:off x="1635125" y="1571625"/>
              <a:ext cx="900113" cy="1409700"/>
            </a:xfrm>
            <a:prstGeom prst="rect">
              <a:avLst/>
            </a:prstGeom>
            <a:noFill/>
            <a:ln w="9525">
              <a:noFill/>
              <a:miter lim="800000"/>
              <a:headEnd/>
              <a:tailEnd/>
            </a:ln>
          </p:spPr>
        </p:pic>
        <p:pic>
          <p:nvPicPr>
            <p:cNvPr id="33" name="Picture 5"/>
            <p:cNvPicPr>
              <a:picLocks noChangeAspect="1" noChangeArrowheads="1"/>
            </p:cNvPicPr>
            <p:nvPr/>
          </p:nvPicPr>
          <p:blipFill>
            <a:blip r:embed="rId4"/>
            <a:srcRect/>
            <a:stretch>
              <a:fillRect/>
            </a:stretch>
          </p:blipFill>
          <p:spPr bwMode="auto">
            <a:xfrm>
              <a:off x="2814638" y="1571625"/>
              <a:ext cx="900112" cy="1409700"/>
            </a:xfrm>
            <a:prstGeom prst="rect">
              <a:avLst/>
            </a:prstGeom>
            <a:noFill/>
            <a:ln w="9525">
              <a:noFill/>
              <a:miter lim="800000"/>
              <a:headEnd/>
              <a:tailEnd/>
            </a:ln>
          </p:spPr>
        </p:pic>
        <p:pic>
          <p:nvPicPr>
            <p:cNvPr id="34" name="Picture 5"/>
            <p:cNvPicPr>
              <a:picLocks noChangeAspect="1" noChangeArrowheads="1"/>
            </p:cNvPicPr>
            <p:nvPr/>
          </p:nvPicPr>
          <p:blipFill>
            <a:blip r:embed="rId4"/>
            <a:srcRect/>
            <a:stretch>
              <a:fillRect/>
            </a:stretch>
          </p:blipFill>
          <p:spPr bwMode="auto">
            <a:xfrm>
              <a:off x="3992563" y="1571625"/>
              <a:ext cx="901700" cy="1409700"/>
            </a:xfrm>
            <a:prstGeom prst="rect">
              <a:avLst/>
            </a:prstGeom>
            <a:noFill/>
            <a:ln w="9525">
              <a:noFill/>
              <a:miter lim="800000"/>
              <a:headEnd/>
              <a:tailEnd/>
            </a:ln>
          </p:spPr>
        </p:pic>
        <p:pic>
          <p:nvPicPr>
            <p:cNvPr id="35" name="Picture 5"/>
            <p:cNvPicPr>
              <a:picLocks noChangeAspect="1" noChangeArrowheads="1"/>
            </p:cNvPicPr>
            <p:nvPr/>
          </p:nvPicPr>
          <p:blipFill>
            <a:blip r:embed="rId4"/>
            <a:srcRect/>
            <a:stretch>
              <a:fillRect/>
            </a:stretch>
          </p:blipFill>
          <p:spPr bwMode="auto">
            <a:xfrm>
              <a:off x="5172075" y="1571625"/>
              <a:ext cx="900113" cy="1409700"/>
            </a:xfrm>
            <a:prstGeom prst="rect">
              <a:avLst/>
            </a:prstGeom>
            <a:noFill/>
            <a:ln w="9525">
              <a:noFill/>
              <a:miter lim="800000"/>
              <a:headEnd/>
              <a:tailEnd/>
            </a:ln>
          </p:spPr>
        </p:pic>
        <p:pic>
          <p:nvPicPr>
            <p:cNvPr id="36" name="Picture 5"/>
            <p:cNvPicPr>
              <a:picLocks noChangeAspect="1" noChangeArrowheads="1"/>
            </p:cNvPicPr>
            <p:nvPr/>
          </p:nvPicPr>
          <p:blipFill>
            <a:blip r:embed="rId4"/>
            <a:srcRect/>
            <a:stretch>
              <a:fillRect/>
            </a:stretch>
          </p:blipFill>
          <p:spPr bwMode="auto">
            <a:xfrm>
              <a:off x="6350000" y="1571625"/>
              <a:ext cx="901700" cy="1409700"/>
            </a:xfrm>
            <a:prstGeom prst="rect">
              <a:avLst/>
            </a:prstGeom>
            <a:noFill/>
            <a:ln w="9525">
              <a:noFill/>
              <a:miter lim="800000"/>
              <a:headEnd/>
              <a:tailEnd/>
            </a:ln>
          </p:spPr>
        </p:pic>
        <p:pic>
          <p:nvPicPr>
            <p:cNvPr id="37" name="Picture 5"/>
            <p:cNvPicPr>
              <a:picLocks noChangeAspect="1" noChangeArrowheads="1"/>
            </p:cNvPicPr>
            <p:nvPr/>
          </p:nvPicPr>
          <p:blipFill>
            <a:blip r:embed="rId4"/>
            <a:srcRect/>
            <a:stretch>
              <a:fillRect/>
            </a:stretch>
          </p:blipFill>
          <p:spPr bwMode="auto">
            <a:xfrm>
              <a:off x="7529513" y="1571625"/>
              <a:ext cx="900112" cy="1409700"/>
            </a:xfrm>
            <a:prstGeom prst="rect">
              <a:avLst/>
            </a:prstGeom>
            <a:noFill/>
            <a:ln w="9525">
              <a:noFill/>
              <a:miter lim="800000"/>
              <a:headEnd/>
              <a:tailEnd/>
            </a:ln>
          </p:spPr>
        </p:pic>
        <p:pic>
          <p:nvPicPr>
            <p:cNvPr id="38" name="Picture 5"/>
            <p:cNvPicPr>
              <a:picLocks noChangeAspect="1" noChangeArrowheads="1"/>
            </p:cNvPicPr>
            <p:nvPr/>
          </p:nvPicPr>
          <p:blipFill>
            <a:blip r:embed="rId4"/>
            <a:srcRect/>
            <a:stretch>
              <a:fillRect/>
            </a:stretch>
          </p:blipFill>
          <p:spPr bwMode="auto">
            <a:xfrm>
              <a:off x="428625" y="3162300"/>
              <a:ext cx="900113" cy="1409700"/>
            </a:xfrm>
            <a:prstGeom prst="rect">
              <a:avLst/>
            </a:prstGeom>
            <a:noFill/>
            <a:ln w="9525">
              <a:noFill/>
              <a:miter lim="800000"/>
              <a:headEnd/>
              <a:tailEnd/>
            </a:ln>
          </p:spPr>
        </p:pic>
        <p:pic>
          <p:nvPicPr>
            <p:cNvPr id="39" name="Picture 5"/>
            <p:cNvPicPr>
              <a:picLocks noChangeAspect="1" noChangeArrowheads="1"/>
            </p:cNvPicPr>
            <p:nvPr/>
          </p:nvPicPr>
          <p:blipFill>
            <a:blip r:embed="rId4"/>
            <a:srcRect/>
            <a:stretch>
              <a:fillRect/>
            </a:stretch>
          </p:blipFill>
          <p:spPr bwMode="auto">
            <a:xfrm>
              <a:off x="1606550" y="3162300"/>
              <a:ext cx="901700" cy="1409700"/>
            </a:xfrm>
            <a:prstGeom prst="rect">
              <a:avLst/>
            </a:prstGeom>
            <a:noFill/>
            <a:ln w="9525">
              <a:noFill/>
              <a:miter lim="800000"/>
              <a:headEnd/>
              <a:tailEnd/>
            </a:ln>
          </p:spPr>
        </p:pic>
        <p:pic>
          <p:nvPicPr>
            <p:cNvPr id="40" name="Picture 5"/>
            <p:cNvPicPr>
              <a:picLocks noChangeAspect="1" noChangeArrowheads="1"/>
            </p:cNvPicPr>
            <p:nvPr/>
          </p:nvPicPr>
          <p:blipFill>
            <a:blip r:embed="rId4"/>
            <a:srcRect/>
            <a:stretch>
              <a:fillRect/>
            </a:stretch>
          </p:blipFill>
          <p:spPr bwMode="auto">
            <a:xfrm>
              <a:off x="2786063" y="3162300"/>
              <a:ext cx="900112" cy="1409700"/>
            </a:xfrm>
            <a:prstGeom prst="rect">
              <a:avLst/>
            </a:prstGeom>
            <a:noFill/>
            <a:ln w="9525">
              <a:noFill/>
              <a:miter lim="800000"/>
              <a:headEnd/>
              <a:tailEnd/>
            </a:ln>
          </p:spPr>
        </p:pic>
        <p:pic>
          <p:nvPicPr>
            <p:cNvPr id="41" name="Picture 5"/>
            <p:cNvPicPr>
              <a:picLocks noChangeAspect="1" noChangeArrowheads="1"/>
            </p:cNvPicPr>
            <p:nvPr/>
          </p:nvPicPr>
          <p:blipFill>
            <a:blip r:embed="rId4"/>
            <a:srcRect/>
            <a:stretch>
              <a:fillRect/>
            </a:stretch>
          </p:blipFill>
          <p:spPr bwMode="auto">
            <a:xfrm>
              <a:off x="3963988" y="3162300"/>
              <a:ext cx="901700" cy="1409700"/>
            </a:xfrm>
            <a:prstGeom prst="rect">
              <a:avLst/>
            </a:prstGeom>
            <a:noFill/>
            <a:ln w="9525">
              <a:noFill/>
              <a:miter lim="800000"/>
              <a:headEnd/>
              <a:tailEnd/>
            </a:ln>
          </p:spPr>
        </p:pic>
        <p:pic>
          <p:nvPicPr>
            <p:cNvPr id="42" name="Picture 5"/>
            <p:cNvPicPr>
              <a:picLocks noChangeAspect="1" noChangeArrowheads="1"/>
            </p:cNvPicPr>
            <p:nvPr/>
          </p:nvPicPr>
          <p:blipFill>
            <a:blip r:embed="rId4"/>
            <a:srcRect/>
            <a:stretch>
              <a:fillRect/>
            </a:stretch>
          </p:blipFill>
          <p:spPr bwMode="auto">
            <a:xfrm>
              <a:off x="5143500" y="3162300"/>
              <a:ext cx="900113" cy="1409700"/>
            </a:xfrm>
            <a:prstGeom prst="rect">
              <a:avLst/>
            </a:prstGeom>
            <a:noFill/>
            <a:ln w="9525">
              <a:noFill/>
              <a:miter lim="800000"/>
              <a:headEnd/>
              <a:tailEnd/>
            </a:ln>
          </p:spPr>
        </p:pic>
        <p:pic>
          <p:nvPicPr>
            <p:cNvPr id="43" name="Picture 5"/>
            <p:cNvPicPr>
              <a:picLocks noChangeAspect="1" noChangeArrowheads="1"/>
            </p:cNvPicPr>
            <p:nvPr/>
          </p:nvPicPr>
          <p:blipFill>
            <a:blip r:embed="rId4"/>
            <a:srcRect/>
            <a:stretch>
              <a:fillRect/>
            </a:stretch>
          </p:blipFill>
          <p:spPr bwMode="auto">
            <a:xfrm>
              <a:off x="6323013" y="3162300"/>
              <a:ext cx="900112" cy="1409700"/>
            </a:xfrm>
            <a:prstGeom prst="rect">
              <a:avLst/>
            </a:prstGeom>
            <a:noFill/>
            <a:ln w="9525">
              <a:noFill/>
              <a:miter lim="800000"/>
              <a:headEnd/>
              <a:tailEnd/>
            </a:ln>
          </p:spPr>
        </p:pic>
        <p:pic>
          <p:nvPicPr>
            <p:cNvPr id="44" name="Picture 5"/>
            <p:cNvPicPr>
              <a:picLocks noChangeAspect="1" noChangeArrowheads="1"/>
            </p:cNvPicPr>
            <p:nvPr/>
          </p:nvPicPr>
          <p:blipFill>
            <a:blip r:embed="rId4"/>
            <a:srcRect/>
            <a:stretch>
              <a:fillRect/>
            </a:stretch>
          </p:blipFill>
          <p:spPr bwMode="auto">
            <a:xfrm>
              <a:off x="7500938" y="3162300"/>
              <a:ext cx="900112" cy="1409700"/>
            </a:xfrm>
            <a:prstGeom prst="rect">
              <a:avLst/>
            </a:prstGeom>
            <a:noFill/>
            <a:ln w="9525">
              <a:noFill/>
              <a:miter lim="800000"/>
              <a:headEnd/>
              <a:tailEnd/>
            </a:ln>
          </p:spPr>
        </p:pic>
        <p:pic>
          <p:nvPicPr>
            <p:cNvPr id="45" name="Picture 5"/>
            <p:cNvPicPr>
              <a:picLocks noChangeAspect="1" noChangeArrowheads="1"/>
            </p:cNvPicPr>
            <p:nvPr/>
          </p:nvPicPr>
          <p:blipFill>
            <a:blip r:embed="rId4"/>
            <a:srcRect/>
            <a:stretch>
              <a:fillRect/>
            </a:stretch>
          </p:blipFill>
          <p:spPr bwMode="auto">
            <a:xfrm>
              <a:off x="463550" y="4643438"/>
              <a:ext cx="901700" cy="1409700"/>
            </a:xfrm>
            <a:prstGeom prst="rect">
              <a:avLst/>
            </a:prstGeom>
            <a:noFill/>
            <a:ln w="9525">
              <a:noFill/>
              <a:miter lim="800000"/>
              <a:headEnd/>
              <a:tailEnd/>
            </a:ln>
          </p:spPr>
        </p:pic>
        <p:pic>
          <p:nvPicPr>
            <p:cNvPr id="46" name="Picture 5"/>
            <p:cNvPicPr>
              <a:picLocks noChangeAspect="1" noChangeArrowheads="1"/>
            </p:cNvPicPr>
            <p:nvPr/>
          </p:nvPicPr>
          <p:blipFill>
            <a:blip r:embed="rId4"/>
            <a:srcRect/>
            <a:stretch>
              <a:fillRect/>
            </a:stretch>
          </p:blipFill>
          <p:spPr bwMode="auto">
            <a:xfrm>
              <a:off x="1643063" y="4643438"/>
              <a:ext cx="900112" cy="1409700"/>
            </a:xfrm>
            <a:prstGeom prst="rect">
              <a:avLst/>
            </a:prstGeom>
            <a:noFill/>
            <a:ln w="9525">
              <a:noFill/>
              <a:miter lim="800000"/>
              <a:headEnd/>
              <a:tailEnd/>
            </a:ln>
          </p:spPr>
        </p:pic>
        <p:pic>
          <p:nvPicPr>
            <p:cNvPr id="47" name="Picture 5"/>
            <p:cNvPicPr>
              <a:picLocks noChangeAspect="1" noChangeArrowheads="1"/>
            </p:cNvPicPr>
            <p:nvPr/>
          </p:nvPicPr>
          <p:blipFill>
            <a:blip r:embed="rId4"/>
            <a:srcRect/>
            <a:stretch>
              <a:fillRect/>
            </a:stretch>
          </p:blipFill>
          <p:spPr bwMode="auto">
            <a:xfrm>
              <a:off x="2820988" y="4643438"/>
              <a:ext cx="901700" cy="1409700"/>
            </a:xfrm>
            <a:prstGeom prst="rect">
              <a:avLst/>
            </a:prstGeom>
            <a:noFill/>
            <a:ln w="9525">
              <a:noFill/>
              <a:miter lim="800000"/>
              <a:headEnd/>
              <a:tailEnd/>
            </a:ln>
          </p:spPr>
        </p:pic>
        <p:pic>
          <p:nvPicPr>
            <p:cNvPr id="48" name="Picture 5"/>
            <p:cNvPicPr>
              <a:picLocks noChangeAspect="1" noChangeArrowheads="1"/>
            </p:cNvPicPr>
            <p:nvPr/>
          </p:nvPicPr>
          <p:blipFill>
            <a:blip r:embed="rId4"/>
            <a:srcRect/>
            <a:stretch>
              <a:fillRect/>
            </a:stretch>
          </p:blipFill>
          <p:spPr bwMode="auto">
            <a:xfrm>
              <a:off x="4000500" y="4643438"/>
              <a:ext cx="900113" cy="1409700"/>
            </a:xfrm>
            <a:prstGeom prst="rect">
              <a:avLst/>
            </a:prstGeom>
            <a:noFill/>
            <a:ln w="9525">
              <a:noFill/>
              <a:miter lim="800000"/>
              <a:headEnd/>
              <a:tailEnd/>
            </a:ln>
          </p:spPr>
        </p:pic>
        <p:pic>
          <p:nvPicPr>
            <p:cNvPr id="49" name="Picture 5"/>
            <p:cNvPicPr>
              <a:picLocks noChangeAspect="1" noChangeArrowheads="1"/>
            </p:cNvPicPr>
            <p:nvPr/>
          </p:nvPicPr>
          <p:blipFill>
            <a:blip r:embed="rId4"/>
            <a:srcRect/>
            <a:stretch>
              <a:fillRect/>
            </a:stretch>
          </p:blipFill>
          <p:spPr bwMode="auto">
            <a:xfrm>
              <a:off x="5180013" y="4643438"/>
              <a:ext cx="900112" cy="1409700"/>
            </a:xfrm>
            <a:prstGeom prst="rect">
              <a:avLst/>
            </a:prstGeom>
            <a:noFill/>
            <a:ln w="9525">
              <a:noFill/>
              <a:miter lim="800000"/>
              <a:headEnd/>
              <a:tailEnd/>
            </a:ln>
          </p:spPr>
        </p:pic>
        <p:pic>
          <p:nvPicPr>
            <p:cNvPr id="50" name="Picture 5"/>
            <p:cNvPicPr>
              <a:picLocks noChangeAspect="1" noChangeArrowheads="1"/>
            </p:cNvPicPr>
            <p:nvPr/>
          </p:nvPicPr>
          <p:blipFill>
            <a:blip r:embed="rId4"/>
            <a:srcRect/>
            <a:stretch>
              <a:fillRect/>
            </a:stretch>
          </p:blipFill>
          <p:spPr bwMode="auto">
            <a:xfrm>
              <a:off x="6357938" y="4643438"/>
              <a:ext cx="900112" cy="1409700"/>
            </a:xfrm>
            <a:prstGeom prst="rect">
              <a:avLst/>
            </a:prstGeom>
            <a:noFill/>
            <a:ln w="9525">
              <a:noFill/>
              <a:miter lim="800000"/>
              <a:headEnd/>
              <a:tailEnd/>
            </a:ln>
          </p:spPr>
        </p:pic>
        <p:pic>
          <p:nvPicPr>
            <p:cNvPr id="51" name="Picture 5"/>
            <p:cNvPicPr>
              <a:picLocks noChangeAspect="1" noChangeArrowheads="1"/>
            </p:cNvPicPr>
            <p:nvPr/>
          </p:nvPicPr>
          <p:blipFill>
            <a:blip r:embed="rId4"/>
            <a:srcRect/>
            <a:stretch>
              <a:fillRect/>
            </a:stretch>
          </p:blipFill>
          <p:spPr bwMode="auto">
            <a:xfrm>
              <a:off x="7537450" y="4643438"/>
              <a:ext cx="900113" cy="1409700"/>
            </a:xfrm>
            <a:prstGeom prst="rect">
              <a:avLst/>
            </a:prstGeom>
            <a:noFill/>
            <a:ln w="9525">
              <a:noFill/>
              <a:miter lim="800000"/>
              <a:headEnd/>
              <a:tailEnd/>
            </a:ln>
          </p:spPr>
        </p:pic>
      </p:grpSp>
      <p:sp>
        <p:nvSpPr>
          <p:cNvPr id="52" name="Titel 1"/>
          <p:cNvSpPr txBox="1">
            <a:spLocks/>
          </p:cNvSpPr>
          <p:nvPr/>
        </p:nvSpPr>
        <p:spPr bwMode="auto">
          <a:xfrm>
            <a:off x="6372200" y="3057556"/>
            <a:ext cx="3821906"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lnSpcReduction="10000"/>
          </a:bodyPr>
          <a:lstStyle>
            <a:lvl1pPr algn="l" rtl="0" eaLnBrk="1" fontAlgn="base" hangingPunct="1">
              <a:spcBef>
                <a:spcPct val="0"/>
              </a:spcBef>
              <a:spcAft>
                <a:spcPct val="0"/>
              </a:spcAft>
              <a:defRPr sz="3600" kern="1200">
                <a:solidFill>
                  <a:schemeClr val="tx1"/>
                </a:solidFill>
                <a:latin typeface="+mn-lt"/>
                <a:ea typeface="+mj-ea"/>
                <a:cs typeface="+mj-cs"/>
              </a:defRPr>
            </a:lvl1pPr>
            <a:lvl2pPr algn="l" rtl="0" eaLnBrk="1" fontAlgn="base" hangingPunct="1">
              <a:spcBef>
                <a:spcPct val="0"/>
              </a:spcBef>
              <a:spcAft>
                <a:spcPct val="0"/>
              </a:spcAft>
              <a:defRPr sz="3600">
                <a:solidFill>
                  <a:schemeClr val="tx1"/>
                </a:solidFill>
                <a:latin typeface="Calibri" pitchFamily="34" charset="0"/>
              </a:defRPr>
            </a:lvl2pPr>
            <a:lvl3pPr algn="l" rtl="0" eaLnBrk="1" fontAlgn="base" hangingPunct="1">
              <a:spcBef>
                <a:spcPct val="0"/>
              </a:spcBef>
              <a:spcAft>
                <a:spcPct val="0"/>
              </a:spcAft>
              <a:defRPr sz="3600">
                <a:solidFill>
                  <a:schemeClr val="tx1"/>
                </a:solidFill>
                <a:latin typeface="Calibri" pitchFamily="34" charset="0"/>
              </a:defRPr>
            </a:lvl3pPr>
            <a:lvl4pPr algn="l" rtl="0" eaLnBrk="1" fontAlgn="base" hangingPunct="1">
              <a:spcBef>
                <a:spcPct val="0"/>
              </a:spcBef>
              <a:spcAft>
                <a:spcPct val="0"/>
              </a:spcAft>
              <a:defRPr sz="3600">
                <a:solidFill>
                  <a:schemeClr val="tx1"/>
                </a:solidFill>
                <a:latin typeface="Calibri" pitchFamily="34" charset="0"/>
              </a:defRPr>
            </a:lvl4pPr>
            <a:lvl5pPr algn="l" rtl="0" eaLnBrk="1" fontAlgn="base" hangingPunct="1">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a:lstStyle>
          <a:p>
            <a:r>
              <a:rPr lang="de-AT" sz="2400" dirty="0">
                <a:latin typeface="Calibri" pitchFamily="34" charset="0"/>
                <a:ea typeface="+mn-ea"/>
                <a:cs typeface="Arial" charset="0"/>
              </a:rPr>
              <a:t>Carol Ann Tomlinson, University </a:t>
            </a:r>
            <a:r>
              <a:rPr lang="de-AT" sz="2400" dirty="0" err="1">
                <a:latin typeface="Calibri" pitchFamily="34" charset="0"/>
                <a:ea typeface="+mn-ea"/>
                <a:cs typeface="Arial" charset="0"/>
              </a:rPr>
              <a:t>of</a:t>
            </a:r>
            <a:r>
              <a:rPr lang="de-AT" sz="2400" dirty="0">
                <a:latin typeface="Calibri" pitchFamily="34" charset="0"/>
                <a:ea typeface="+mn-ea"/>
                <a:cs typeface="Arial" charset="0"/>
              </a:rPr>
              <a:t> Virginia</a:t>
            </a:r>
          </a:p>
        </p:txBody>
      </p:sp>
    </p:spTree>
    <p:extLst>
      <p:ext uri="{BB962C8B-B14F-4D97-AF65-F5344CB8AC3E}">
        <p14:creationId xmlns:p14="http://schemas.microsoft.com/office/powerpoint/2010/main" val="20116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744754966"/>
              </p:ext>
            </p:extLst>
          </p:nvPr>
        </p:nvGraphicFramePr>
        <p:xfrm>
          <a:off x="899592" y="836712"/>
          <a:ext cx="7620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1"/>
          <p:cNvSpPr>
            <a:spLocks noGrp="1"/>
          </p:cNvSpPr>
          <p:nvPr>
            <p:ph type="title"/>
          </p:nvPr>
        </p:nvSpPr>
        <p:spPr>
          <a:xfrm>
            <a:off x="632558" y="477837"/>
            <a:ext cx="7643812" cy="758825"/>
          </a:xfrm>
        </p:spPr>
        <p:txBody>
          <a:bodyPr>
            <a:normAutofit/>
          </a:bodyPr>
          <a:lstStyle/>
          <a:p>
            <a:pPr algn="l"/>
            <a:r>
              <a:rPr lang="de-AT" dirty="0" smtClean="0"/>
              <a:t>Gedanke </a:t>
            </a:r>
            <a:r>
              <a:rPr lang="de-AT" dirty="0" smtClean="0"/>
              <a:t>2:</a:t>
            </a:r>
            <a:endParaRPr lang="de-AT" dirty="0" smtClean="0"/>
          </a:p>
        </p:txBody>
      </p:sp>
    </p:spTree>
    <p:extLst>
      <p:ext uri="{BB962C8B-B14F-4D97-AF65-F5344CB8AC3E}">
        <p14:creationId xmlns:p14="http://schemas.microsoft.com/office/powerpoint/2010/main" val="893250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smtClean="0"/>
              <a:t>Denkpause</a:t>
            </a:r>
            <a:endParaRPr lang="de-AT" sz="3200" dirty="0"/>
          </a:p>
        </p:txBody>
      </p:sp>
      <p:sp>
        <p:nvSpPr>
          <p:cNvPr id="3" name="Inhaltsplatzhalter 2"/>
          <p:cNvSpPr>
            <a:spLocks noGrp="1"/>
          </p:cNvSpPr>
          <p:nvPr>
            <p:ph idx="1"/>
          </p:nvPr>
        </p:nvSpPr>
        <p:spPr/>
        <p:txBody>
          <a:bodyPr/>
          <a:lstStyle/>
          <a:p>
            <a:r>
              <a:rPr lang="de-AT" sz="2800" dirty="0" smtClean="0"/>
              <a:t>Welchen Anspruch haben wir an unsere Studierenden? </a:t>
            </a:r>
          </a:p>
          <a:p>
            <a:r>
              <a:rPr lang="de-AT" sz="2800" dirty="0"/>
              <a:t>W</a:t>
            </a:r>
            <a:r>
              <a:rPr lang="de-AT" sz="2800" dirty="0" smtClean="0"/>
              <a:t>oran wir ein hoher Anspruch an alle erkennbar? </a:t>
            </a:r>
          </a:p>
          <a:p>
            <a:r>
              <a:rPr lang="de-AT" sz="2800" dirty="0" smtClean="0"/>
              <a:t>Wie geben wir in der </a:t>
            </a:r>
            <a:r>
              <a:rPr lang="de-AT" sz="2800" dirty="0" err="1" smtClean="0"/>
              <a:t>Verunsicherun</a:t>
            </a:r>
            <a:r>
              <a:rPr lang="de-AT" sz="2800" dirty="0" smtClean="0"/>
              <a:t> des Lernens Halt?</a:t>
            </a:r>
            <a:endParaRPr lang="de-AT" sz="28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94586"/>
            <a:ext cx="2852160" cy="4030382"/>
          </a:xfrm>
          <a:prstGeom prst="rect">
            <a:avLst/>
          </a:prstGeom>
        </p:spPr>
      </p:pic>
    </p:spTree>
    <p:extLst>
      <p:ext uri="{BB962C8B-B14F-4D97-AF65-F5344CB8AC3E}">
        <p14:creationId xmlns:p14="http://schemas.microsoft.com/office/powerpoint/2010/main" val="425142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395288" y="260648"/>
            <a:ext cx="8748712" cy="1512168"/>
          </a:xfrm>
          <a:solidFill>
            <a:schemeClr val="bg1"/>
          </a:solidFill>
        </p:spPr>
        <p:txBody>
          <a:bodyPr/>
          <a:lstStyle/>
          <a:p>
            <a:r>
              <a:rPr lang="de-AT" dirty="0" smtClean="0"/>
              <a:t>Gedanke 3: </a:t>
            </a:r>
            <a:r>
              <a:rPr lang="de-AT" dirty="0"/>
              <a:t/>
            </a:r>
            <a:br>
              <a:rPr lang="de-AT" dirty="0"/>
            </a:br>
            <a:r>
              <a:rPr lang="de-AT" altLang="de-DE" dirty="0" smtClean="0"/>
              <a:t>Die </a:t>
            </a:r>
            <a:r>
              <a:rPr lang="de-AT" altLang="de-DE" dirty="0"/>
              <a:t>Praxis als </a:t>
            </a:r>
            <a:r>
              <a:rPr lang="de-AT" altLang="de-DE" dirty="0" smtClean="0"/>
              <a:t>Phänomen des Dazwischen</a:t>
            </a:r>
          </a:p>
        </p:txBody>
      </p:sp>
      <p:sp>
        <p:nvSpPr>
          <p:cNvPr id="5" name="Inhaltsplatzhalter 4"/>
          <p:cNvSpPr>
            <a:spLocks noGrp="1"/>
          </p:cNvSpPr>
          <p:nvPr>
            <p:ph idx="1"/>
          </p:nvPr>
        </p:nvSpPr>
        <p:spPr>
          <a:xfrm>
            <a:off x="2700338" y="1600200"/>
            <a:ext cx="5986462" cy="4525963"/>
          </a:xfrm>
        </p:spPr>
        <p:txBody>
          <a:bodyPr/>
          <a:lstStyle/>
          <a:p>
            <a:pPr>
              <a:defRPr/>
            </a:pPr>
            <a:r>
              <a:rPr lang="de-AT" dirty="0" smtClean="0"/>
              <a:t>Praxis  erstreckt sich über </a:t>
            </a:r>
            <a:r>
              <a:rPr lang="de-AT" dirty="0"/>
              <a:t>Menschen und Räume. </a:t>
            </a:r>
            <a:endParaRPr lang="de-AT" dirty="0" smtClean="0"/>
          </a:p>
          <a:p>
            <a:pPr>
              <a:defRPr/>
            </a:pPr>
            <a:r>
              <a:rPr lang="de-AT" dirty="0" smtClean="0"/>
              <a:t>Praxis entsteht in den Interaktionen.</a:t>
            </a:r>
          </a:p>
          <a:p>
            <a:pPr>
              <a:defRPr/>
            </a:pPr>
            <a:r>
              <a:rPr lang="de-AT" dirty="0" smtClean="0"/>
              <a:t>Praxis ist situiert und wird von der Situation konstruiert.</a:t>
            </a:r>
          </a:p>
          <a:p>
            <a:pPr>
              <a:defRPr/>
            </a:pPr>
            <a:r>
              <a:rPr lang="de-AT" dirty="0" smtClean="0"/>
              <a:t>Die Situation ermöglicht Praxis und schränkt sie ein, je nachdem wer und was </a:t>
            </a:r>
            <a:r>
              <a:rPr lang="de-AT" dirty="0" smtClean="0"/>
              <a:t>(Werkzeuge, </a:t>
            </a:r>
            <a:r>
              <a:rPr lang="de-AT" dirty="0" smtClean="0"/>
              <a:t>Routinen, Strukturen) vorhanden sind.</a:t>
            </a:r>
          </a:p>
          <a:p>
            <a:pPr marL="0" indent="0" algn="r">
              <a:buFont typeface="Wingdings" pitchFamily="2" charset="2"/>
              <a:buNone/>
              <a:defRPr/>
            </a:pPr>
            <a:endParaRPr lang="de-AT" dirty="0"/>
          </a:p>
        </p:txBody>
      </p:sp>
      <p:pic>
        <p:nvPicPr>
          <p:cNvPr id="16388" name="Picture 2" descr="https://www.ied.edu.hk/apclc/images/Research%20Fellow/Jim%20Spill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48880"/>
            <a:ext cx="20891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95289" y="5013176"/>
            <a:ext cx="2448520" cy="1200329"/>
          </a:xfrm>
          <a:prstGeom prst="rect">
            <a:avLst/>
          </a:prstGeom>
        </p:spPr>
        <p:txBody>
          <a:bodyPr wrap="square">
            <a:spAutoFit/>
          </a:bodyPr>
          <a:lstStyle/>
          <a:p>
            <a:r>
              <a:rPr lang="de-AT" altLang="de-DE" sz="2400" dirty="0" smtClean="0"/>
              <a:t>Jim </a:t>
            </a:r>
            <a:r>
              <a:rPr lang="de-AT" altLang="de-DE" sz="2400" dirty="0"/>
              <a:t>Spillane, </a:t>
            </a:r>
            <a:r>
              <a:rPr lang="de-AT" altLang="de-DE" sz="2400" dirty="0" err="1"/>
              <a:t>Northwestern</a:t>
            </a:r>
            <a:r>
              <a:rPr lang="de-AT" altLang="de-DE" sz="2400" dirty="0"/>
              <a:t> </a:t>
            </a:r>
            <a:r>
              <a:rPr lang="de-AT" altLang="de-DE" sz="2400" dirty="0" smtClean="0"/>
              <a:t>University</a:t>
            </a:r>
            <a:endParaRPr lang="de-AT" sz="2400" dirty="0"/>
          </a:p>
        </p:txBody>
      </p:sp>
    </p:spTree>
    <p:extLst>
      <p:ext uri="{BB962C8B-B14F-4D97-AF65-F5344CB8AC3E}">
        <p14:creationId xmlns:p14="http://schemas.microsoft.com/office/powerpoint/2010/main" val="1037581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smtClean="0"/>
              <a:t>Denkpause</a:t>
            </a:r>
            <a:endParaRPr lang="de-AT" sz="3200" dirty="0"/>
          </a:p>
        </p:txBody>
      </p:sp>
      <p:sp>
        <p:nvSpPr>
          <p:cNvPr id="3" name="Inhaltsplatzhalter 2"/>
          <p:cNvSpPr>
            <a:spLocks noGrp="1"/>
          </p:cNvSpPr>
          <p:nvPr>
            <p:ph idx="1"/>
          </p:nvPr>
        </p:nvSpPr>
        <p:spPr/>
        <p:txBody>
          <a:bodyPr/>
          <a:lstStyle/>
          <a:p>
            <a:r>
              <a:rPr lang="de-AT" sz="2800" dirty="0"/>
              <a:t>Welche</a:t>
            </a:r>
            <a:r>
              <a:rPr lang="de-AT" sz="2800" dirty="0" smtClean="0"/>
              <a:t> </a:t>
            </a:r>
            <a:r>
              <a:rPr lang="de-AT" sz="2800" dirty="0"/>
              <a:t>Werkzeuge, Routinen, Strukturen </a:t>
            </a:r>
            <a:r>
              <a:rPr lang="de-AT" sz="2800" dirty="0" smtClean="0"/>
              <a:t>in Bezug auf (Leistungs-) Rückmeldung </a:t>
            </a:r>
            <a:r>
              <a:rPr lang="de-AT" sz="2800" b="1" u="sng" dirty="0" smtClean="0"/>
              <a:t>erleben </a:t>
            </a:r>
            <a:r>
              <a:rPr lang="de-AT" sz="2800" dirty="0" smtClean="0"/>
              <a:t>Studierende </a:t>
            </a:r>
            <a:r>
              <a:rPr lang="de-AT" sz="2800" dirty="0"/>
              <a:t>bei uns an der PH </a:t>
            </a:r>
            <a:r>
              <a:rPr lang="de-AT" sz="2800" dirty="0" smtClean="0"/>
              <a:t>Kärnten? </a:t>
            </a:r>
            <a:endParaRPr lang="de-AT" sz="2800" dirty="0"/>
          </a:p>
          <a:p>
            <a:r>
              <a:rPr lang="de-AT" sz="2800" dirty="0" smtClean="0"/>
              <a:t>Welche begünstigen m.E. nachhaltigen Kompetenzaufbau,  welche behindern diesen?</a:t>
            </a:r>
            <a:endParaRPr lang="de-AT" sz="28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94586"/>
            <a:ext cx="2852160" cy="4030382"/>
          </a:xfrm>
          <a:prstGeom prst="rect">
            <a:avLst/>
          </a:prstGeom>
        </p:spPr>
      </p:pic>
    </p:spTree>
    <p:extLst>
      <p:ext uri="{BB962C8B-B14F-4D97-AF65-F5344CB8AC3E}">
        <p14:creationId xmlns:p14="http://schemas.microsoft.com/office/powerpoint/2010/main" val="3129407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el 1"/>
          <p:cNvSpPr>
            <a:spLocks noGrp="1"/>
          </p:cNvSpPr>
          <p:nvPr>
            <p:ph type="title"/>
          </p:nvPr>
        </p:nvSpPr>
        <p:spPr>
          <a:xfrm>
            <a:off x="285750" y="404664"/>
            <a:ext cx="7643812" cy="758825"/>
          </a:xfrm>
        </p:spPr>
        <p:txBody>
          <a:bodyPr/>
          <a:lstStyle/>
          <a:p>
            <a:r>
              <a:rPr lang="de-AT" dirty="0" smtClean="0"/>
              <a:t>Ziele der Leistungsbeurteilung</a:t>
            </a:r>
          </a:p>
        </p:txBody>
      </p:sp>
      <p:sp>
        <p:nvSpPr>
          <p:cNvPr id="4" name="Textfeld 3"/>
          <p:cNvSpPr txBox="1"/>
          <p:nvPr/>
        </p:nvSpPr>
        <p:spPr>
          <a:xfrm>
            <a:off x="5796136" y="5085184"/>
            <a:ext cx="3357562" cy="1569660"/>
          </a:xfrm>
          <a:prstGeom prst="rect">
            <a:avLst/>
          </a:prstGeom>
          <a:noFill/>
        </p:spPr>
        <p:txBody>
          <a:bodyPr>
            <a:spAutoFit/>
          </a:bodyPr>
          <a:lstStyle/>
          <a:p>
            <a:pPr>
              <a:defRPr/>
            </a:pPr>
            <a:r>
              <a:rPr lang="de-AT" sz="2400" b="1" dirty="0">
                <a:solidFill>
                  <a:schemeClr val="accent5">
                    <a:lumMod val="50000"/>
                  </a:schemeClr>
                </a:solidFill>
                <a:latin typeface="+mn-lt"/>
              </a:rPr>
              <a:t>Ziel: </a:t>
            </a:r>
            <a:r>
              <a:rPr lang="de-AT" sz="2400" dirty="0">
                <a:solidFill>
                  <a:schemeClr val="accent5">
                    <a:lumMod val="50000"/>
                  </a:schemeClr>
                </a:solidFill>
                <a:latin typeface="+mn-lt"/>
              </a:rPr>
              <a:t>Die Lücke zwischen Lehren und Lernen erschließen, um sie zu schließen.</a:t>
            </a:r>
          </a:p>
        </p:txBody>
      </p:sp>
      <p:sp>
        <p:nvSpPr>
          <p:cNvPr id="7" name="Textfeld 6"/>
          <p:cNvSpPr txBox="1"/>
          <p:nvPr/>
        </p:nvSpPr>
        <p:spPr>
          <a:xfrm>
            <a:off x="107504" y="1517883"/>
            <a:ext cx="3857625" cy="830997"/>
          </a:xfrm>
          <a:prstGeom prst="rect">
            <a:avLst/>
          </a:prstGeom>
          <a:noFill/>
        </p:spPr>
        <p:txBody>
          <a:bodyPr>
            <a:spAutoFit/>
          </a:bodyPr>
          <a:lstStyle/>
          <a:p>
            <a:pPr>
              <a:defRPr/>
            </a:pPr>
            <a:r>
              <a:rPr lang="de-AT" sz="2400" b="1" dirty="0">
                <a:solidFill>
                  <a:schemeClr val="accent1">
                    <a:lumMod val="50000"/>
                  </a:schemeClr>
                </a:solidFill>
                <a:latin typeface="+mn-lt"/>
              </a:rPr>
              <a:t>Ziel: </a:t>
            </a:r>
            <a:r>
              <a:rPr lang="de-AT" sz="2400" dirty="0">
                <a:solidFill>
                  <a:schemeClr val="accent1">
                    <a:lumMod val="50000"/>
                  </a:schemeClr>
                </a:solidFill>
                <a:latin typeface="+mn-lt"/>
              </a:rPr>
              <a:t>Die </a:t>
            </a:r>
            <a:r>
              <a:rPr lang="de-AT" sz="2400" dirty="0" smtClean="0">
                <a:solidFill>
                  <a:schemeClr val="accent1">
                    <a:lumMod val="50000"/>
                  </a:schemeClr>
                </a:solidFill>
                <a:latin typeface="+mn-lt"/>
              </a:rPr>
              <a:t>Leistungsqualität </a:t>
            </a:r>
            <a:r>
              <a:rPr lang="de-AT" sz="2400" dirty="0">
                <a:solidFill>
                  <a:schemeClr val="accent1">
                    <a:lumMod val="50000"/>
                  </a:schemeClr>
                </a:solidFill>
                <a:latin typeface="+mn-lt"/>
              </a:rPr>
              <a:t>feststellen.</a:t>
            </a:r>
          </a:p>
        </p:txBody>
      </p:sp>
      <p:sp>
        <p:nvSpPr>
          <p:cNvPr id="8" name="Textfeld 7"/>
          <p:cNvSpPr txBox="1"/>
          <p:nvPr/>
        </p:nvSpPr>
        <p:spPr>
          <a:xfrm>
            <a:off x="5580112" y="1412776"/>
            <a:ext cx="3643313" cy="1200329"/>
          </a:xfrm>
          <a:prstGeom prst="rect">
            <a:avLst/>
          </a:prstGeom>
          <a:noFill/>
        </p:spPr>
        <p:txBody>
          <a:bodyPr>
            <a:spAutoFit/>
          </a:bodyPr>
          <a:lstStyle/>
          <a:p>
            <a:pPr>
              <a:defRPr/>
            </a:pPr>
            <a:r>
              <a:rPr lang="de-AT" sz="2400" b="1" dirty="0">
                <a:solidFill>
                  <a:schemeClr val="accent6">
                    <a:lumMod val="50000"/>
                  </a:schemeClr>
                </a:solidFill>
                <a:latin typeface="+mn-lt"/>
              </a:rPr>
              <a:t>Ziel: </a:t>
            </a:r>
            <a:r>
              <a:rPr lang="de-AT" sz="2400" dirty="0">
                <a:solidFill>
                  <a:schemeClr val="accent6">
                    <a:lumMod val="50000"/>
                  </a:schemeClr>
                </a:solidFill>
                <a:latin typeface="+mn-lt"/>
              </a:rPr>
              <a:t>Die Leistungsbeurteilung mit den Lernenden bestimmen.</a:t>
            </a:r>
          </a:p>
        </p:txBody>
      </p:sp>
      <p:graphicFrame>
        <p:nvGraphicFramePr>
          <p:cNvPr id="9" name="Diagramm 8"/>
          <p:cNvGraphicFramePr/>
          <p:nvPr>
            <p:extLst>
              <p:ext uri="{D42A27DB-BD31-4B8C-83A1-F6EECF244321}">
                <p14:modId xmlns:p14="http://schemas.microsoft.com/office/powerpoint/2010/main" val="1774347147"/>
              </p:ext>
            </p:extLst>
          </p:nvPr>
        </p:nvGraphicFramePr>
        <p:xfrm>
          <a:off x="857224" y="1268760"/>
          <a:ext cx="700092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684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Wenn man wirksam sein will...</a:t>
            </a:r>
            <a:endParaRPr lang="de-AT" dirty="0"/>
          </a:p>
        </p:txBody>
      </p:sp>
      <p:sp>
        <p:nvSpPr>
          <p:cNvPr id="3" name="Inhaltsplatzhalter 2"/>
          <p:cNvSpPr>
            <a:spLocks noGrp="1"/>
          </p:cNvSpPr>
          <p:nvPr>
            <p:ph idx="1"/>
          </p:nvPr>
        </p:nvSpPr>
        <p:spPr/>
        <p:txBody>
          <a:bodyPr/>
          <a:lstStyle/>
          <a:p>
            <a:pPr marL="0" indent="0" algn="ctr">
              <a:buNone/>
            </a:pPr>
            <a:r>
              <a:rPr lang="de-AT" sz="3600" dirty="0" smtClean="0"/>
              <a:t>… hat die formative Leistungsbeurteilung Vorrang!</a:t>
            </a:r>
            <a:endParaRPr lang="de-AT" sz="3600" dirty="0"/>
          </a:p>
        </p:txBody>
      </p:sp>
      <p:pic>
        <p:nvPicPr>
          <p:cNvPr id="17410" name="Picture 2" descr="https://encrypted-tbn0.gstatic.com/images?q=tbn:ANd9GcR6mlZx5uNZOA4sWEbtlH7MxIEuGuPqE2l0WUJYYkeklwF7CgMo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80928"/>
            <a:ext cx="4464496" cy="350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52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feld 2"/>
          <p:cNvSpPr txBox="1">
            <a:spLocks noChangeArrowheads="1"/>
          </p:cNvSpPr>
          <p:nvPr/>
        </p:nvSpPr>
        <p:spPr bwMode="auto">
          <a:xfrm>
            <a:off x="323850" y="2205038"/>
            <a:ext cx="63055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b="1" dirty="0">
                <a:latin typeface="+mn-lt"/>
              </a:rPr>
              <a:t>We‘ve got to get away from the notion that tests are about kids! </a:t>
            </a:r>
            <a:r>
              <a:rPr lang="en-US" sz="3200" dirty="0">
                <a:latin typeface="+mn-lt"/>
              </a:rPr>
              <a:t>When you give a test in a classroom it‘s to find out how well it went, who you taught well, who you didn‘t teach well, what did you teach well to whom.</a:t>
            </a:r>
          </a:p>
        </p:txBody>
      </p:sp>
      <p:sp>
        <p:nvSpPr>
          <p:cNvPr id="36867" name="AutoShape 2" descr="data:image/jpeg;base64,/9j/4AAQSkZJRgABAQAAAQABAAD/2wCEAAkGBwgHBgkIBwgKCgkLDRYPDQwMDRsUFRAWIB0iIiAdHx8kKDQsJCYxJx8fLT0tMTU3Ojo6Iys/RD84QzQ5OjcBCgoKDQwNGg8PGjclHyU3Nzc3Nzc3Nzc3Nzc3Nzc3Nzc3Nzc3Nzc3Nzc3Nzc3Nzc3Nzc3Nzc3Nzc3Nzc3Nzc3N//AABEIAKAAcQMBIgACEQEDEQH/xAAbAAABBQEBAAAAAAAAAAAAAAABAAIDBQYEB//EAD0QAAEDAgQDBQUFBQkAAAAAAAEAAgMEEQUSITEGQVETImFxgRQyUpGhQmKxwfAVI1PR4RYzQ2NygpKi8f/EABkBAAMBAQEAAAAAAAAAAAAAAAABBAMCBf/EACMRAAICAgICAgMBAAAAAAAAAAABAhEDIQQSEzEiQUJhgQX/2gAMAwEAAhEDEQA/ALYJwQCKGAQEUAigBJwUQni1747u+uy5p8WooJo4X1EfaSGzWh1/U+CAO9JBrgQCDcHYhOCAAjZFJACCSKSABZCyckgBqSckgDmCIQCdZABVJj/EdLhTeyaRLUEaMB93zP5Lpx6udRUoEYPay6Ntbu+Oq81rYZ5Xukyk6+8TcfrxXLYxuJV1dWVBllJ7TdwD9vkq+SVxa1ucyOAsbv28iuns5KcvAachdYOA5frVSx0REzC/942T3ezIDkhnRhWMYnSNZDDPKxrDo0zHKPCx0W2w3ibutZiPZxyXyl5dYHosdUYbK0ienuQd7t+tlNROjqIezcxjRazmnRpHz0+a57DcGj0+GWOaMPjdmaVIsDwtiT6Krbhj5OzN+60jNG4fO7T5ab6LfjkVqtnALI2RSQALJWRSQALJIpIA5UUE5AHnnEOIH+0UzJn3EfdaNso8PqummmbVtBexoDBmDOpXLxbhPZcRsqbkxTgPJd8QOw+QVrh9C0Bt9tf6LDJKinBi7lbBSsMr4ZACNi5wvqef68F2UWDxmJ7TcObo25uGnorp+FMeLg5b2F/IaFWUFDC1hcG2e4WNufis3kKo8dJlG3DnZmlzSA3UkDfzVFilD7JJIWg9lK2zgBrrzHjst3MAIyGtVBi7c0ThkaW2103XEZ/LY8uNOGjLYM2ODEaeokGZkbhn0NyP5jf0XqzTfUG46heSulDaqNsZymQ2ynnzXpPDjpXYNTdsSXhuUk72B0/Xgq4s81oskkkV2cgSRSQAEUkkAcicmhOQBnONqYGip610hYKeQd21w7NoqWm4gidZkVNUGwtoLrWY/TMrMJqKZ7Qc7btv8Q1B+YCw9NhEdRGDIHuhLRlGQ6ePmsciX2U4XP8AEvYcfeHshkjljz+6chN/DS/ioKjG62MOfA6JrGuLbytcTobe7uPVMocPgixakdDGWCIlxzaEk6X+p+asKqhgGJyzHIwye+x5sCeqx+KLkskolHFjNcaqQVVZUB7dC3srMHp+aJ/a9e6Rj54oYc1s8TbueOuuy1DMPcWB0UcDWjdwuVBVNipqUtjbY7k8yUnNXoUcMq2zO4Th0UErwQXSPcR2p7zv0VuuH4+xwuKPXQu38ys7h2fNK5oa61nEO3I6BXVJi1BS0zY6mshZKCS8ZhoSSVrjk5SJ88VDFX7LlJUz+KMHZce3Rny1XO/jLB27TOd5NVNEFmhSWWfxxho9yOd3+1QnjunzAR0c2ptd1kqYWa9JVX7ZZ/C+qSNjOoIk2CCLhcHyQBleL8WqaCFj6a2Yutqq3BsUiigaX2zAKfjuIija776pOH3QPeY5x3XXbe21+fzWORWiniz6zLV+Jvp69tXFD2gdvYqdtRWYlJLI5scUZNnNsS63z0VdVwVNJXNb2wMbjroAfT/xWMRYYtJHB+5Jn0Jt8LAFnqj0E5NnQ2WelJFM8viG8ea+XyPNSSCSRrnP2socPw+nga0uzSS85JTd39FNiNW1sD3bBZv2dNteylrMSq6Wsp4KBrXPmJbY9dLfmmt4WxaoeZHQsBebkvdqpMPqY6aY1lUy7bHKSNR4q/j4lgiYP3byCNCqcMW1pHl8udS+T0UbOC8RPvOgaulnA9V9uqjb5NurKHixs7iI4CLG2q6H47Llu2FvqVR0mR+SBWM4GP8AiV5v4MWaxSjGH101M1xeI3DvEL0XC659ZC57xlINrLDcWd3GavxsfouN3TOlXtFv7S1JVPaj4h80kjo9EGyPJNTgmMy/HUd8Jc7o4LMcPU7allRE42dYFp6FbHjJmbBpugsVkuFjlq5QebVzJaHF07O2J3a5qWs/vI+u56EKxpIKdsIdcDoCVTcSyCCYStJa5rNHDdVcWI1RAv3Ra9wsZY6VnoYeSnprZs6urggiJBbqNr3VJPOax8cIvlvc3XNTUlRVuDi+/iSriioW0oLn9553J6LJpI3tzf6OathDqZ7CO7lsRy2XPh7AaGFj72DRrzVhiYAp3AG1xb1XLFZkQ0sreCnTZ5v+m1cUQw0raaYlsmZrtdRqu8StO7hbxULrOc3/AEpnMeKuo8vRpMAkY2KRrntBzX1cFl+MQBjExHNjSpLAjUA+YRLcws7UdHaj6rGWG3dmsclKin7QfCUlaezQfwIv+ASS8LO/KjfopoTlObFTxQ3tMFqR0YsNww4+3utzYbeK3+Otz4VUj7hXnWEukpZTOBbuED+adN6Ry2l7H8Q1Pa1EhAu1ndaFyUcTmxiO5JaNx0T6+N72xuANs3eJXSIXwtiljHfaL+B6hLP8aRtxd3ItMPqrMbGWtbbXM0e8rNj83e+yeqrKZrJoRLCG94Xs5SS1U0cVg0XB2Uij3l1R6bmscOz9D8QcJZWN3A1Kil2tuqKWStlmfNFLI0X5Ov8AjyXVS18zgIqxga/7MgFgfPoV6uGHjj1PB5GTyz7Fm2xvYbpEahCH3R5Jw3HgqKJgWThsfBA7JjjZrk6ANikhfxSRQG6CIKYCoMRrGUNI6Z2p2a3qeS8xK2ei9Kyu4lxJsEJpI9ZZBr90LGv0Y429F1zzPqZXyyuzOebkqCVvdKshDqiKcuzK6fF+xLIhT9o213arvoa2KoAZqw7hr9LeXJVbqYTVDg2xy2BU7KQsbk2B2PTwWc8fdUzbHl8buJo6WnbE27HaE6hcdaXSTugZcgHvOP4Lmw2tq44WtnBvcgh27Tdd5AYSOd1lx+M4zcpFPL5iniUY/wBGMiDQBpoiYmu94A6807TMAjf8V6B5Q5thdIboFEDVqBjfspj9neildbKopBqQeiAI9fFBOv4FJIZvAVk+J6t02ICnBIbA3/sdVqQsJiUvaYnVHrK63obfkosS2WZnSI2HREi6ZHaxA5FSBVkhFHCyMEMbbmpMgILeRT7IooBmzh1vsnGZrQRfMSbkgaeiWRpIzgkdAVK4sI0tflomhAYbkE3upBt6pjdCnA3smAdU4/ZTRqTZE/ZQAj7pTJxdpI3AunH7SZJUxQj96bCyQEWf74+SSg9vo/iPyKCLQ6PQQdF53O7NI+YnXOSR4Elb978kbnHk0n6Lzw6tMg25hSYfsqzfRNEdX9OSnauGJ9tOmn69F0xSBxNuSpsmfs6AiN0Al0TORH8E9uoTCUcyYD76pNP4qLNoEc34oAnFgUb+6VAJLE3R7UZfVAEkmodZcsjA++Ya2Urp2i9+i5ZKqMbamyTY0R+zt+EJJ3tX+WfkiuNDpn//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0033"/>
              </a:buClr>
              <a:buFont typeface="Wingdings" pitchFamily="2" charset="2"/>
              <a:buChar char="§"/>
              <a:defRPr sz="2800">
                <a:solidFill>
                  <a:schemeClr val="tx1"/>
                </a:solidFill>
                <a:latin typeface="TheSansCorrespondence" pitchFamily="34" charset="0"/>
                <a:cs typeface="Arial" charset="0"/>
              </a:defRPr>
            </a:lvl1pPr>
            <a:lvl2pPr marL="742950" indent="-285750" eaLnBrk="0" hangingPunct="0">
              <a:spcBef>
                <a:spcPct val="20000"/>
              </a:spcBef>
              <a:buClr>
                <a:srgbClr val="993366"/>
              </a:buClr>
              <a:buSzPct val="120000"/>
              <a:buFont typeface="Symbol" pitchFamily="18" charset="2"/>
              <a:buChar char="-"/>
              <a:defRPr sz="2400">
                <a:solidFill>
                  <a:schemeClr val="tx1"/>
                </a:solidFill>
                <a:latin typeface="TheSansCorrespondence" pitchFamily="34" charset="0"/>
                <a:cs typeface="Arial" charset="0"/>
              </a:defRPr>
            </a:lvl2pPr>
            <a:lvl3pPr marL="1143000" indent="-228600" eaLnBrk="0" hangingPunct="0">
              <a:spcBef>
                <a:spcPct val="20000"/>
              </a:spcBef>
              <a:buClr>
                <a:srgbClr val="595959"/>
              </a:buClr>
              <a:buFont typeface="Wingdings" pitchFamily="2" charset="2"/>
              <a:buChar char=""/>
              <a:defRPr sz="2400">
                <a:solidFill>
                  <a:schemeClr val="tx1"/>
                </a:solidFill>
                <a:latin typeface="TheSansCorrespondence" pitchFamily="34" charset="0"/>
                <a:cs typeface="Arial" charset="0"/>
              </a:defRPr>
            </a:lvl3pPr>
            <a:lvl4pPr marL="1600200" indent="-228600" eaLnBrk="0" hangingPunct="0">
              <a:spcBef>
                <a:spcPct val="20000"/>
              </a:spcBef>
              <a:buFont typeface="Arial" charset="0"/>
              <a:buChar char="–"/>
              <a:defRPr sz="2000">
                <a:solidFill>
                  <a:schemeClr val="tx1"/>
                </a:solidFill>
                <a:latin typeface="Cordia New" pitchFamily="34" charset="-34"/>
                <a:cs typeface="Cordia New" pitchFamily="34" charset="-34"/>
              </a:defRPr>
            </a:lvl4pPr>
            <a:lvl5pPr marL="2057400" indent="-228600" eaLnBrk="0" hangingPunct="0">
              <a:spcBef>
                <a:spcPct val="20000"/>
              </a:spcBef>
              <a:buFont typeface="Arial" charset="0"/>
              <a:buChar char="»"/>
              <a:defRPr sz="2000">
                <a:solidFill>
                  <a:schemeClr val="tx1"/>
                </a:solidFill>
                <a:latin typeface="Cordia New" pitchFamily="34" charset="-34"/>
                <a:cs typeface="Cordia New" pitchFamily="34" charset="-34"/>
              </a:defRPr>
            </a:lvl5pPr>
            <a:lvl6pPr marL="25146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6pPr>
            <a:lvl7pPr marL="29718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7pPr>
            <a:lvl8pPr marL="34290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8pPr>
            <a:lvl9pPr marL="38862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9pPr>
          </a:lstStyle>
          <a:p>
            <a:pPr eaLnBrk="1" hangingPunct="1">
              <a:spcBef>
                <a:spcPct val="0"/>
              </a:spcBef>
              <a:buClrTx/>
              <a:buFontTx/>
              <a:buNone/>
            </a:pPr>
            <a:endParaRPr lang="de-AT" altLang="de-DE" sz="1800">
              <a:latin typeface="Arial" charset="0"/>
            </a:endParaRPr>
          </a:p>
        </p:txBody>
      </p:sp>
      <p:sp>
        <p:nvSpPr>
          <p:cNvPr id="36868" name="AutoShape 4" descr="data:image/jpeg;base64,/9j/4AAQSkZJRgABAQAAAQABAAD/2wCEAAkGBwgHBgkIBwgKCgkLDRYPDQwMDRsUFRAWIB0iIiAdHx8kKDQsJCYxJx8fLT0tMTU3Ojo6Iys/RD84QzQ5OjcBCgoKDQwNGg8PGjclHyU3Nzc3Nzc3Nzc3Nzc3Nzc3Nzc3Nzc3Nzc3Nzc3Nzc3Nzc3Nzc3Nzc3Nzc3Nzc3Nzc3N//AABEIAKAAcQMBIgACEQEDEQH/xAAbAAABBQEBAAAAAAAAAAAAAAABAAIDBQYEB//EAD0QAAEDAgQDBQUFBQkAAAAAAAEAAgMEEQUSITEGQVETImFxgRQyUpGhQmKxwfAVI1PR4RYzQ2NygpKi8f/EABkBAAMBAQEAAAAAAAAAAAAAAAABBAMCBf/EACMRAAICAgICAgMBAAAAAAAAAAABAhEDIQQSEzEiQUJhgQX/2gAMAwEAAhEDEQA/ALYJwQCKGAQEUAigBJwUQni1747u+uy5p8WooJo4X1EfaSGzWh1/U+CAO9JBrgQCDcHYhOCAAjZFJACCSKSABZCyckgBqSckgDmCIQCdZABVJj/EdLhTeyaRLUEaMB93zP5Lpx6udRUoEYPay6Ntbu+Oq81rYZ5Xukyk6+8TcfrxXLYxuJV1dWVBllJ7TdwD9vkq+SVxa1ucyOAsbv28iuns5KcvAachdYOA5frVSx0REzC/942T3ezIDkhnRhWMYnSNZDDPKxrDo0zHKPCx0W2w3ibutZiPZxyXyl5dYHosdUYbK0ienuQd7t+tlNROjqIezcxjRazmnRpHz0+a57DcGj0+GWOaMPjdmaVIsDwtiT6Krbhj5OzN+60jNG4fO7T5ab6LfjkVqtnALI2RSQALJWRSQALJIpIA5UUE5AHnnEOIH+0UzJn3EfdaNso8PqummmbVtBexoDBmDOpXLxbhPZcRsqbkxTgPJd8QOw+QVrh9C0Bt9tf6LDJKinBi7lbBSsMr4ZACNi5wvqef68F2UWDxmJ7TcObo25uGnorp+FMeLg5b2F/IaFWUFDC1hcG2e4WNufis3kKo8dJlG3DnZmlzSA3UkDfzVFilD7JJIWg9lK2zgBrrzHjst3MAIyGtVBi7c0ThkaW2103XEZ/LY8uNOGjLYM2ODEaeokGZkbhn0NyP5jf0XqzTfUG46heSulDaqNsZymQ2ynnzXpPDjpXYNTdsSXhuUk72B0/Xgq4s81oskkkV2cgSRSQAEUkkAcicmhOQBnONqYGip610hYKeQd21w7NoqWm4gidZkVNUGwtoLrWY/TMrMJqKZ7Qc7btv8Q1B+YCw9NhEdRGDIHuhLRlGQ6ePmsciX2U4XP8AEvYcfeHshkjljz+6chN/DS/ioKjG62MOfA6JrGuLbytcTobe7uPVMocPgixakdDGWCIlxzaEk6X+p+asKqhgGJyzHIwye+x5sCeqx+KLkskolHFjNcaqQVVZUB7dC3srMHp+aJ/a9e6Rj54oYc1s8TbueOuuy1DMPcWB0UcDWjdwuVBVNipqUtjbY7k8yUnNXoUcMq2zO4Th0UErwQXSPcR2p7zv0VuuH4+xwuKPXQu38ys7h2fNK5oa61nEO3I6BXVJi1BS0zY6mshZKCS8ZhoSSVrjk5SJ88VDFX7LlJUz+KMHZce3Rny1XO/jLB27TOd5NVNEFmhSWWfxxho9yOd3+1QnjunzAR0c2ptd1kqYWa9JVX7ZZ/C+qSNjOoIk2CCLhcHyQBleL8WqaCFj6a2Yutqq3BsUiigaX2zAKfjuIija776pOH3QPeY5x3XXbe21+fzWORWiniz6zLV+Jvp69tXFD2gdvYqdtRWYlJLI5scUZNnNsS63z0VdVwVNJXNb2wMbjroAfT/xWMRYYtJHB+5Jn0Jt8LAFnqj0E5NnQ2WelJFM8viG8ea+XyPNSSCSRrnP2socPw+nga0uzSS85JTd39FNiNW1sD3bBZv2dNteylrMSq6Wsp4KBrXPmJbY9dLfmmt4WxaoeZHQsBebkvdqpMPqY6aY1lUy7bHKSNR4q/j4lgiYP3byCNCqcMW1pHl8udS+T0UbOC8RPvOgaulnA9V9uqjb5NurKHixs7iI4CLG2q6H47Llu2FvqVR0mR+SBWM4GP8AiV5v4MWaxSjGH101M1xeI3DvEL0XC659ZC57xlINrLDcWd3GavxsfouN3TOlXtFv7S1JVPaj4h80kjo9EGyPJNTgmMy/HUd8Jc7o4LMcPU7allRE42dYFp6FbHjJmbBpugsVkuFjlq5QebVzJaHF07O2J3a5qWs/vI+u56EKxpIKdsIdcDoCVTcSyCCYStJa5rNHDdVcWI1RAv3Ra9wsZY6VnoYeSnprZs6urggiJBbqNr3VJPOax8cIvlvc3XNTUlRVuDi+/iSriioW0oLn9553J6LJpI3tzf6OathDqZ7CO7lsRy2XPh7AaGFj72DRrzVhiYAp3AG1xb1XLFZkQ0sreCnTZ5v+m1cUQw0raaYlsmZrtdRqu8StO7hbxULrOc3/AEpnMeKuo8vRpMAkY2KRrntBzX1cFl+MQBjExHNjSpLAjUA+YRLcws7UdHaj6rGWG3dmsclKin7QfCUlaezQfwIv+ASS8LO/KjfopoTlObFTxQ3tMFqR0YsNww4+3utzYbeK3+Otz4VUj7hXnWEukpZTOBbuED+adN6Ry2l7H8Q1Pa1EhAu1ndaFyUcTmxiO5JaNx0T6+N72xuANs3eJXSIXwtiljHfaL+B6hLP8aRtxd3ItMPqrMbGWtbbXM0e8rNj83e+yeqrKZrJoRLCG94Xs5SS1U0cVg0XB2Uij3l1R6bmscOz9D8QcJZWN3A1Kil2tuqKWStlmfNFLI0X5Ov8AjyXVS18zgIqxga/7MgFgfPoV6uGHjj1PB5GTyz7Fm2xvYbpEahCH3R5Jw3HgqKJgWThsfBA7JjjZrk6ANikhfxSRQG6CIKYCoMRrGUNI6Z2p2a3qeS8xK2ei9Kyu4lxJsEJpI9ZZBr90LGv0Y429F1zzPqZXyyuzOebkqCVvdKshDqiKcuzK6fF+xLIhT9o213arvoa2KoAZqw7hr9LeXJVbqYTVDg2xy2BU7KQsbk2B2PTwWc8fdUzbHl8buJo6WnbE27HaE6hcdaXSTugZcgHvOP4Lmw2tq44WtnBvcgh27Tdd5AYSOd1lx+M4zcpFPL5iniUY/wBGMiDQBpoiYmu94A6807TMAjf8V6B5Q5thdIboFEDVqBjfspj9neildbKopBqQeiAI9fFBOv4FJIZvAVk+J6t02ICnBIbA3/sdVqQsJiUvaYnVHrK63obfkosS2WZnSI2HREi6ZHaxA5FSBVkhFHCyMEMbbmpMgILeRT7IooBmzh1vsnGZrQRfMSbkgaeiWRpIzgkdAVK4sI0tflomhAYbkE3upBt6pjdCnA3smAdU4/ZTRqTZE/ZQAj7pTJxdpI3AunH7SZJUxQj96bCyQEWf74+SSg9vo/iPyKCLQ6PQQdF53O7NI+YnXOSR4Elb978kbnHk0n6Lzw6tMg25hSYfsqzfRNEdX9OSnauGJ9tOmn69F0xSBxNuSpsmfs6AiN0Al0TORH8E9uoTCUcyYD76pNP4qLNoEc34oAnFgUb+6VAJLE3R7UZfVAEkmodZcsjA++Ya2Urp2i9+i5ZKqMbamyTY0R+zt+EJJ3tX+WfkiuNDpn//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0033"/>
              </a:buClr>
              <a:buFont typeface="Wingdings" pitchFamily="2" charset="2"/>
              <a:buChar char="§"/>
              <a:defRPr sz="2800">
                <a:solidFill>
                  <a:schemeClr val="tx1"/>
                </a:solidFill>
                <a:latin typeface="TheSansCorrespondence" pitchFamily="34" charset="0"/>
                <a:cs typeface="Arial" charset="0"/>
              </a:defRPr>
            </a:lvl1pPr>
            <a:lvl2pPr marL="742950" indent="-285750" eaLnBrk="0" hangingPunct="0">
              <a:spcBef>
                <a:spcPct val="20000"/>
              </a:spcBef>
              <a:buClr>
                <a:srgbClr val="993366"/>
              </a:buClr>
              <a:buSzPct val="120000"/>
              <a:buFont typeface="Symbol" pitchFamily="18" charset="2"/>
              <a:buChar char="-"/>
              <a:defRPr sz="2400">
                <a:solidFill>
                  <a:schemeClr val="tx1"/>
                </a:solidFill>
                <a:latin typeface="TheSansCorrespondence" pitchFamily="34" charset="0"/>
                <a:cs typeface="Arial" charset="0"/>
              </a:defRPr>
            </a:lvl2pPr>
            <a:lvl3pPr marL="1143000" indent="-228600" eaLnBrk="0" hangingPunct="0">
              <a:spcBef>
                <a:spcPct val="20000"/>
              </a:spcBef>
              <a:buClr>
                <a:srgbClr val="595959"/>
              </a:buClr>
              <a:buFont typeface="Wingdings" pitchFamily="2" charset="2"/>
              <a:buChar char=""/>
              <a:defRPr sz="2400">
                <a:solidFill>
                  <a:schemeClr val="tx1"/>
                </a:solidFill>
                <a:latin typeface="TheSansCorrespondence" pitchFamily="34" charset="0"/>
                <a:cs typeface="Arial" charset="0"/>
              </a:defRPr>
            </a:lvl3pPr>
            <a:lvl4pPr marL="1600200" indent="-228600" eaLnBrk="0" hangingPunct="0">
              <a:spcBef>
                <a:spcPct val="20000"/>
              </a:spcBef>
              <a:buFont typeface="Arial" charset="0"/>
              <a:buChar char="–"/>
              <a:defRPr sz="2000">
                <a:solidFill>
                  <a:schemeClr val="tx1"/>
                </a:solidFill>
                <a:latin typeface="Cordia New" pitchFamily="34" charset="-34"/>
                <a:cs typeface="Cordia New" pitchFamily="34" charset="-34"/>
              </a:defRPr>
            </a:lvl4pPr>
            <a:lvl5pPr marL="2057400" indent="-228600" eaLnBrk="0" hangingPunct="0">
              <a:spcBef>
                <a:spcPct val="20000"/>
              </a:spcBef>
              <a:buFont typeface="Arial" charset="0"/>
              <a:buChar char="»"/>
              <a:defRPr sz="2000">
                <a:solidFill>
                  <a:schemeClr val="tx1"/>
                </a:solidFill>
                <a:latin typeface="Cordia New" pitchFamily="34" charset="-34"/>
                <a:cs typeface="Cordia New" pitchFamily="34" charset="-34"/>
              </a:defRPr>
            </a:lvl5pPr>
            <a:lvl6pPr marL="25146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6pPr>
            <a:lvl7pPr marL="29718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7pPr>
            <a:lvl8pPr marL="34290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8pPr>
            <a:lvl9pPr marL="38862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9pPr>
          </a:lstStyle>
          <a:p>
            <a:pPr eaLnBrk="1" hangingPunct="1">
              <a:spcBef>
                <a:spcPct val="0"/>
              </a:spcBef>
              <a:buClrTx/>
              <a:buFontTx/>
              <a:buNone/>
            </a:pPr>
            <a:endParaRPr lang="de-AT" altLang="de-DE" sz="1800">
              <a:latin typeface="Arial" charset="0"/>
            </a:endParaRPr>
          </a:p>
        </p:txBody>
      </p:sp>
      <p:pic>
        <p:nvPicPr>
          <p:cNvPr id="36869" name="Picture 6" descr="John Hattie ... strong ad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163" y="7938"/>
            <a:ext cx="225583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itel 1"/>
          <p:cNvSpPr txBox="1">
            <a:spLocks/>
          </p:cNvSpPr>
          <p:nvPr/>
        </p:nvSpPr>
        <p:spPr bwMode="auto">
          <a:xfrm>
            <a:off x="323850" y="547688"/>
            <a:ext cx="6769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0033"/>
              </a:buClr>
              <a:buFont typeface="Wingdings" pitchFamily="2" charset="2"/>
              <a:buChar char="§"/>
              <a:defRPr sz="2800">
                <a:solidFill>
                  <a:schemeClr val="tx1"/>
                </a:solidFill>
                <a:latin typeface="TheSansCorrespondence" pitchFamily="34" charset="0"/>
                <a:cs typeface="Arial" charset="0"/>
              </a:defRPr>
            </a:lvl1pPr>
            <a:lvl2pPr marL="742950" indent="-285750" eaLnBrk="0" hangingPunct="0">
              <a:spcBef>
                <a:spcPct val="20000"/>
              </a:spcBef>
              <a:buClr>
                <a:srgbClr val="993366"/>
              </a:buClr>
              <a:buSzPct val="120000"/>
              <a:buFont typeface="Symbol" pitchFamily="18" charset="2"/>
              <a:buChar char="-"/>
              <a:defRPr sz="2400">
                <a:solidFill>
                  <a:schemeClr val="tx1"/>
                </a:solidFill>
                <a:latin typeface="TheSansCorrespondence" pitchFamily="34" charset="0"/>
                <a:cs typeface="Arial" charset="0"/>
              </a:defRPr>
            </a:lvl2pPr>
            <a:lvl3pPr marL="1143000" indent="-228600" eaLnBrk="0" hangingPunct="0">
              <a:spcBef>
                <a:spcPct val="20000"/>
              </a:spcBef>
              <a:buClr>
                <a:srgbClr val="595959"/>
              </a:buClr>
              <a:buFont typeface="Wingdings" pitchFamily="2" charset="2"/>
              <a:buChar char=""/>
              <a:defRPr sz="2400">
                <a:solidFill>
                  <a:schemeClr val="tx1"/>
                </a:solidFill>
                <a:latin typeface="TheSansCorrespondence" pitchFamily="34" charset="0"/>
                <a:cs typeface="Arial" charset="0"/>
              </a:defRPr>
            </a:lvl3pPr>
            <a:lvl4pPr marL="1600200" indent="-228600" eaLnBrk="0" hangingPunct="0">
              <a:spcBef>
                <a:spcPct val="20000"/>
              </a:spcBef>
              <a:buFont typeface="Arial" charset="0"/>
              <a:buChar char="–"/>
              <a:defRPr sz="2000">
                <a:solidFill>
                  <a:schemeClr val="tx1"/>
                </a:solidFill>
                <a:latin typeface="Cordia New" pitchFamily="34" charset="-34"/>
                <a:cs typeface="Cordia New" pitchFamily="34" charset="-34"/>
              </a:defRPr>
            </a:lvl4pPr>
            <a:lvl5pPr marL="2057400" indent="-228600" eaLnBrk="0" hangingPunct="0">
              <a:spcBef>
                <a:spcPct val="20000"/>
              </a:spcBef>
              <a:buFont typeface="Arial" charset="0"/>
              <a:buChar char="»"/>
              <a:defRPr sz="2000">
                <a:solidFill>
                  <a:schemeClr val="tx1"/>
                </a:solidFill>
                <a:latin typeface="Cordia New" pitchFamily="34" charset="-34"/>
                <a:cs typeface="Cordia New" pitchFamily="34" charset="-34"/>
              </a:defRPr>
            </a:lvl5pPr>
            <a:lvl6pPr marL="25146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6pPr>
            <a:lvl7pPr marL="29718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7pPr>
            <a:lvl8pPr marL="34290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8pPr>
            <a:lvl9pPr marL="3886200" indent="-228600" eaLnBrk="0" fontAlgn="base" hangingPunct="0">
              <a:spcBef>
                <a:spcPct val="20000"/>
              </a:spcBef>
              <a:spcAft>
                <a:spcPct val="0"/>
              </a:spcAft>
              <a:buFont typeface="Arial" charset="0"/>
              <a:buChar char="»"/>
              <a:defRPr sz="2000">
                <a:solidFill>
                  <a:schemeClr val="tx1"/>
                </a:solidFill>
                <a:latin typeface="Cordia New" pitchFamily="34" charset="-34"/>
                <a:cs typeface="Cordia New" pitchFamily="34" charset="-34"/>
              </a:defRPr>
            </a:lvl9pPr>
          </a:lstStyle>
          <a:p>
            <a:pPr>
              <a:spcBef>
                <a:spcPct val="0"/>
              </a:spcBef>
              <a:buClrTx/>
              <a:buFontTx/>
              <a:buNone/>
              <a:defRPr/>
            </a:pPr>
            <a:r>
              <a:rPr lang="de-AT" altLang="de-DE" sz="3200" b="1" dirty="0" smtClean="0">
                <a:latin typeface="+mn-lt"/>
                <a:cs typeface="Cordia New" pitchFamily="34" charset="-34"/>
              </a:rPr>
              <a:t>John </a:t>
            </a:r>
            <a:r>
              <a:rPr lang="de-AT" altLang="de-DE" sz="3200" b="1" dirty="0" smtClean="0">
                <a:latin typeface="+mn-lt"/>
                <a:cs typeface="Cordia New" pitchFamily="34" charset="-34"/>
              </a:rPr>
              <a:t>Hattie zu Tests: </a:t>
            </a:r>
          </a:p>
        </p:txBody>
      </p:sp>
      <p:pic>
        <p:nvPicPr>
          <p:cNvPr id="36871" name="Picture 6" descr="http://3.bp.blogspot.com/-iEGOLcIveA4/T9D86HM7XXI/AAAAAAAAAGs/TjwdZfOJ4Q0/s1600/visible-learning-tea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6263">
            <a:off x="6858000" y="2238375"/>
            <a:ext cx="1747838" cy="251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srcRect/>
          <a:stretch>
            <a:fillRect/>
          </a:stretch>
        </p:blipFill>
        <p:spPr bwMode="auto">
          <a:xfrm rot="662576">
            <a:off x="7048500" y="4740275"/>
            <a:ext cx="1935163" cy="2851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279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851104" cy="1143000"/>
          </a:xfrm>
        </p:spPr>
        <p:txBody>
          <a:bodyPr/>
          <a:lstStyle/>
          <a:p>
            <a:r>
              <a:rPr lang="de-AT" dirty="0"/>
              <a:t>In der LBVO</a:t>
            </a:r>
            <a:br>
              <a:rPr lang="de-AT" dirty="0"/>
            </a:br>
            <a:r>
              <a:rPr lang="de-AT" sz="2000" dirty="0"/>
              <a:t>(s</a:t>
            </a:r>
            <a:r>
              <a:rPr lang="de-AT" sz="2000" dirty="0" smtClean="0"/>
              <a:t>. Eder et </a:t>
            </a:r>
            <a:r>
              <a:rPr lang="de-AT" sz="2000" dirty="0" smtClean="0"/>
              <a:t>al: </a:t>
            </a:r>
            <a:r>
              <a:rPr lang="de-AT" sz="2000" b="1" dirty="0"/>
              <a:t>Leistungsfeststellung und </a:t>
            </a:r>
            <a:r>
              <a:rPr lang="de-AT" sz="2000" b="1" dirty="0" smtClean="0"/>
              <a:t>Leistungsbeurteilung.</a:t>
            </a:r>
            <a:r>
              <a:rPr lang="de-AT" sz="2000" b="1" dirty="0"/>
              <a:t/>
            </a:r>
            <a:br>
              <a:rPr lang="de-AT" sz="2000" b="1" dirty="0"/>
            </a:br>
            <a:r>
              <a:rPr lang="de-AT" sz="2000" b="1" dirty="0" smtClean="0"/>
              <a:t>NBB 2009, Bd2 </a:t>
            </a:r>
            <a:r>
              <a:rPr lang="de-AT" sz="2000" dirty="0" smtClean="0"/>
              <a:t> </a:t>
            </a:r>
            <a:r>
              <a:rPr lang="de-AT" sz="2000" dirty="0">
                <a:hlinkClick r:id="rId2"/>
              </a:rPr>
              <a:t>https://</a:t>
            </a:r>
            <a:r>
              <a:rPr lang="de-AT" sz="2000" dirty="0" smtClean="0">
                <a:hlinkClick r:id="rId2"/>
              </a:rPr>
              <a:t>www.bifie.at/buch/1024/b/6</a:t>
            </a:r>
            <a:r>
              <a:rPr lang="de-AT" sz="2000" dirty="0" smtClean="0"/>
              <a:t> )</a:t>
            </a:r>
            <a:endParaRPr lang="de-AT" sz="2000" dirty="0"/>
          </a:p>
        </p:txBody>
      </p:sp>
      <p:sp>
        <p:nvSpPr>
          <p:cNvPr id="3" name="Inhaltsplatzhalter 2"/>
          <p:cNvSpPr>
            <a:spLocks noGrp="1"/>
          </p:cNvSpPr>
          <p:nvPr>
            <p:ph idx="1"/>
          </p:nvPr>
        </p:nvSpPr>
        <p:spPr>
          <a:xfrm>
            <a:off x="467544" y="1700808"/>
            <a:ext cx="8229600" cy="4525963"/>
          </a:xfrm>
        </p:spPr>
        <p:txBody>
          <a:bodyPr/>
          <a:lstStyle/>
          <a:p>
            <a:r>
              <a:rPr lang="de-AT" i="1" dirty="0"/>
              <a:t>Leistungsfeststellung</a:t>
            </a:r>
            <a:r>
              <a:rPr lang="de-AT" dirty="0"/>
              <a:t> </a:t>
            </a:r>
            <a:r>
              <a:rPr lang="de-AT" dirty="0" smtClean="0"/>
              <a:t>= ein Vorgang </a:t>
            </a:r>
            <a:r>
              <a:rPr lang="de-AT" dirty="0"/>
              <a:t>des </a:t>
            </a:r>
            <a:r>
              <a:rPr lang="de-AT" dirty="0" smtClean="0"/>
              <a:t>Messens = ergibt ein Ergebnis (</a:t>
            </a:r>
            <a:r>
              <a:rPr lang="de-AT" i="1" dirty="0" smtClean="0"/>
              <a:t>score</a:t>
            </a:r>
            <a:r>
              <a:rPr lang="de-AT" dirty="0" smtClean="0"/>
              <a:t>) </a:t>
            </a:r>
          </a:p>
          <a:p>
            <a:r>
              <a:rPr lang="de-AT" i="1" dirty="0" smtClean="0"/>
              <a:t>Leistungsbeurteilung</a:t>
            </a:r>
            <a:r>
              <a:rPr lang="de-AT" dirty="0" smtClean="0"/>
              <a:t> = ein Vorgang </a:t>
            </a:r>
            <a:r>
              <a:rPr lang="de-AT" dirty="0"/>
              <a:t>des Bewertens der gemessenen </a:t>
            </a:r>
            <a:r>
              <a:rPr lang="de-AT" dirty="0" smtClean="0"/>
              <a:t>Leistungen entsprechend einer Notenskala = ergibt eine Note (</a:t>
            </a:r>
            <a:r>
              <a:rPr lang="de-AT" i="1" dirty="0" smtClean="0"/>
              <a:t>grade</a:t>
            </a:r>
            <a:r>
              <a:rPr lang="de-AT" dirty="0" smtClean="0"/>
              <a:t>)</a:t>
            </a:r>
          </a:p>
          <a:p>
            <a:r>
              <a:rPr lang="de-AT" i="1" dirty="0"/>
              <a:t>Berechtigungsvergabe</a:t>
            </a:r>
            <a:r>
              <a:rPr lang="de-AT" dirty="0"/>
              <a:t> = obliegt dem Gesetzgeber</a:t>
            </a:r>
          </a:p>
          <a:p>
            <a:endParaRPr lang="de-AT" i="1" dirty="0" smtClean="0"/>
          </a:p>
          <a:p>
            <a:r>
              <a:rPr lang="de-AT" sz="2400" dirty="0"/>
              <a:t>Zugleich scheint „Leistungsbeurteilung“ in der LBVO auch als Oberbegriff für den gesamten Prozess des Prüfens und Beurteilens in der Schule verwendet zu werden</a:t>
            </a:r>
            <a:r>
              <a:rPr lang="de-AT" sz="2400" dirty="0" smtClean="0"/>
              <a:t>.</a:t>
            </a:r>
            <a:endParaRPr lang="de-AT" sz="2400" dirty="0"/>
          </a:p>
        </p:txBody>
      </p:sp>
    </p:spTree>
    <p:extLst>
      <p:ext uri="{BB962C8B-B14F-4D97-AF65-F5344CB8AC3E}">
        <p14:creationId xmlns:p14="http://schemas.microsoft.com/office/powerpoint/2010/main" val="1157255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hteck 4"/>
          <p:cNvSpPr/>
          <p:nvPr/>
        </p:nvSpPr>
        <p:spPr>
          <a:xfrm>
            <a:off x="0" y="1375593"/>
            <a:ext cx="9144000" cy="5482407"/>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3021" y="2427714"/>
            <a:ext cx="1496406" cy="357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smtClean="0"/>
              <a:t>Zur Orientierung</a:t>
            </a:r>
            <a:endParaRPr lang="de-A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556792"/>
            <a:ext cx="1121786"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511206"/>
            <a:ext cx="1695560" cy="162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86" r="5977"/>
          <a:stretch/>
        </p:blipFill>
        <p:spPr bwMode="auto">
          <a:xfrm>
            <a:off x="0" y="3382495"/>
            <a:ext cx="2371134" cy="387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343"/>
          <a:stretch/>
        </p:blipFill>
        <p:spPr bwMode="auto">
          <a:xfrm>
            <a:off x="5441307" y="1562882"/>
            <a:ext cx="3702693" cy="42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588224" y="1928137"/>
            <a:ext cx="2376264" cy="1077218"/>
          </a:xfrm>
          <a:prstGeom prst="rect">
            <a:avLst/>
          </a:prstGeom>
          <a:noFill/>
          <a:ln>
            <a:noFill/>
          </a:ln>
        </p:spPr>
        <p:txBody>
          <a:bodyPr wrap="square" rtlCol="0">
            <a:spAutoFit/>
          </a:bodyPr>
          <a:lstStyle/>
          <a:p>
            <a:pPr algn="ctr"/>
            <a:r>
              <a:rPr lang="de-AT" sz="3200" dirty="0" smtClean="0">
                <a:latin typeface="Comic Sans MS" pitchFamily="66" charset="0"/>
              </a:rPr>
              <a:t>Das Ziel ist das Ziel.</a:t>
            </a:r>
            <a:endParaRPr lang="de-AT" sz="3200" dirty="0">
              <a:latin typeface="Comic Sans MS" pitchFamily="66" charset="0"/>
            </a:endParaRPr>
          </a:p>
        </p:txBody>
      </p:sp>
      <p:sp>
        <p:nvSpPr>
          <p:cNvPr id="10" name="Textfeld 9"/>
          <p:cNvSpPr txBox="1"/>
          <p:nvPr/>
        </p:nvSpPr>
        <p:spPr>
          <a:xfrm>
            <a:off x="6372200" y="3695856"/>
            <a:ext cx="2592288" cy="1569660"/>
          </a:xfrm>
          <a:prstGeom prst="rect">
            <a:avLst/>
          </a:prstGeom>
          <a:noFill/>
          <a:ln>
            <a:noFill/>
          </a:ln>
        </p:spPr>
        <p:txBody>
          <a:bodyPr wrap="square" rtlCol="0">
            <a:spAutoFit/>
          </a:bodyPr>
          <a:lstStyle/>
          <a:p>
            <a:pPr algn="ctr"/>
            <a:r>
              <a:rPr lang="de-AT" sz="3200" dirty="0" smtClean="0">
                <a:latin typeface="Comic Sans MS" pitchFamily="66" charset="0"/>
              </a:rPr>
              <a:t>Viele Wege führen nach Rom.</a:t>
            </a:r>
            <a:endParaRPr lang="de-AT" sz="3200" dirty="0">
              <a:latin typeface="Comic Sans MS" pitchFamily="66" charset="0"/>
            </a:endParaRPr>
          </a:p>
        </p:txBody>
      </p:sp>
      <p:sp>
        <p:nvSpPr>
          <p:cNvPr id="11" name="Textfeld 10"/>
          <p:cNvSpPr txBox="1"/>
          <p:nvPr/>
        </p:nvSpPr>
        <p:spPr>
          <a:xfrm>
            <a:off x="-74972" y="3997802"/>
            <a:ext cx="2054684" cy="2554545"/>
          </a:xfrm>
          <a:prstGeom prst="rect">
            <a:avLst/>
          </a:prstGeom>
          <a:noFill/>
          <a:ln>
            <a:noFill/>
          </a:ln>
        </p:spPr>
        <p:txBody>
          <a:bodyPr wrap="square" rtlCol="0">
            <a:spAutoFit/>
          </a:bodyPr>
          <a:lstStyle/>
          <a:p>
            <a:pPr algn="ctr"/>
            <a:r>
              <a:rPr lang="de-AT" sz="3200" dirty="0" smtClean="0">
                <a:latin typeface="Comic Sans MS" pitchFamily="66" charset="0"/>
              </a:rPr>
              <a:t>Lern- &amp; Lehr-</a:t>
            </a:r>
            <a:r>
              <a:rPr lang="de-AT" sz="3200" dirty="0" err="1" smtClean="0">
                <a:latin typeface="Comic Sans MS" pitchFamily="66" charset="0"/>
              </a:rPr>
              <a:t>prozessevom</a:t>
            </a:r>
            <a:r>
              <a:rPr lang="de-AT" sz="3200" dirty="0" smtClean="0">
                <a:latin typeface="Comic Sans MS" pitchFamily="66" charset="0"/>
              </a:rPr>
              <a:t> Ende her</a:t>
            </a:r>
            <a:endParaRPr lang="de-AT" sz="3200" dirty="0">
              <a:latin typeface="Comic Sans MS" pitchFamily="66" charset="0"/>
            </a:endParaRPr>
          </a:p>
        </p:txBody>
      </p:sp>
      <p:sp>
        <p:nvSpPr>
          <p:cNvPr id="12" name="Textfeld 11"/>
          <p:cNvSpPr txBox="1"/>
          <p:nvPr/>
        </p:nvSpPr>
        <p:spPr>
          <a:xfrm rot="21274347">
            <a:off x="3685783" y="1731624"/>
            <a:ext cx="1224136"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ZIEL</a:t>
            </a:r>
            <a:endParaRPr lang="de-AT" sz="2400" b="1" dirty="0">
              <a:solidFill>
                <a:schemeClr val="accent3">
                  <a:lumMod val="75000"/>
                </a:schemeClr>
              </a:solidFill>
              <a:latin typeface="Comic Sans MS" pitchFamily="66" charset="0"/>
            </a:endParaRPr>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4789" y="2369742"/>
            <a:ext cx="1704638" cy="34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8479" y="2351751"/>
            <a:ext cx="1725490" cy="328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4789" y="2313086"/>
            <a:ext cx="2246786" cy="327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11760" y="5013176"/>
            <a:ext cx="1296144"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rot="350434">
            <a:off x="2391323" y="5212929"/>
            <a:ext cx="1271803"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START</a:t>
            </a:r>
            <a:endParaRPr lang="de-AT" sz="2400" b="1" dirty="0">
              <a:solidFill>
                <a:schemeClr val="accent3">
                  <a:lumMod val="75000"/>
                </a:schemeClr>
              </a:solidFill>
              <a:latin typeface="Comic Sans MS" pitchFamily="66" charset="0"/>
            </a:endParaRPr>
          </a:p>
        </p:txBody>
      </p:sp>
      <p:sp>
        <p:nvSpPr>
          <p:cNvPr id="18" name="Textfeld 17"/>
          <p:cNvSpPr txBox="1"/>
          <p:nvPr/>
        </p:nvSpPr>
        <p:spPr>
          <a:xfrm>
            <a:off x="1326728" y="1641883"/>
            <a:ext cx="1517080" cy="338554"/>
          </a:xfrm>
          <a:prstGeom prst="rect">
            <a:avLst/>
          </a:prstGeom>
          <a:noFill/>
          <a:ln>
            <a:noFill/>
          </a:ln>
        </p:spPr>
        <p:txBody>
          <a:bodyPr wrap="square" rtlCol="0">
            <a:spAutoFit/>
          </a:bodyPr>
          <a:lstStyle/>
          <a:p>
            <a:pPr algn="ctr"/>
            <a:r>
              <a:rPr lang="de-AT" sz="1600" b="1" dirty="0" smtClean="0">
                <a:solidFill>
                  <a:schemeClr val="accent2">
                    <a:lumMod val="75000"/>
                  </a:schemeClr>
                </a:solidFill>
                <a:latin typeface="Comic Sans MS" pitchFamily="66" charset="0"/>
              </a:rPr>
              <a:t>PRÜFSTAND</a:t>
            </a:r>
            <a:endParaRPr lang="de-AT" sz="1600" b="1" dirty="0">
              <a:solidFill>
                <a:schemeClr val="accent2">
                  <a:lumMod val="75000"/>
                </a:schemeClr>
              </a:solidFill>
              <a:latin typeface="Comic Sans MS" pitchFamily="66" charset="0"/>
            </a:endParaRPr>
          </a:p>
        </p:txBody>
      </p:sp>
      <p:sp>
        <p:nvSpPr>
          <p:cNvPr id="19" name="Textfeld 18"/>
          <p:cNvSpPr txBox="1"/>
          <p:nvPr/>
        </p:nvSpPr>
        <p:spPr>
          <a:xfrm>
            <a:off x="1259632" y="2484493"/>
            <a:ext cx="1517080" cy="584775"/>
          </a:xfrm>
          <a:prstGeom prst="rect">
            <a:avLst/>
          </a:prstGeom>
          <a:noFill/>
          <a:ln>
            <a:noFill/>
          </a:ln>
        </p:spPr>
        <p:txBody>
          <a:bodyPr wrap="square" rtlCol="0">
            <a:spAutoFit/>
          </a:bodyPr>
          <a:lstStyle/>
          <a:p>
            <a:pPr algn="ctr"/>
            <a:r>
              <a:rPr lang="de-AT" sz="1600" b="1" dirty="0" smtClean="0">
                <a:solidFill>
                  <a:schemeClr val="accent2">
                    <a:lumMod val="75000"/>
                  </a:schemeClr>
                </a:solidFill>
                <a:latin typeface="Comic Sans MS" pitchFamily="66" charset="0"/>
              </a:rPr>
              <a:t>Aufgaben</a:t>
            </a:r>
            <a:br>
              <a:rPr lang="de-AT" sz="1600" b="1" dirty="0" smtClean="0">
                <a:solidFill>
                  <a:schemeClr val="accent2">
                    <a:lumMod val="75000"/>
                  </a:schemeClr>
                </a:solidFill>
                <a:latin typeface="Comic Sans MS" pitchFamily="66" charset="0"/>
              </a:rPr>
            </a:br>
            <a:r>
              <a:rPr lang="de-AT" sz="1600" b="1" dirty="0" smtClean="0">
                <a:solidFill>
                  <a:schemeClr val="accent2">
                    <a:lumMod val="75000"/>
                  </a:schemeClr>
                </a:solidFill>
                <a:latin typeface="Comic Sans MS" pitchFamily="66" charset="0"/>
              </a:rPr>
              <a:t>&amp; Kriterien</a:t>
            </a:r>
            <a:endParaRPr lang="de-AT" sz="1600" b="1" dirty="0">
              <a:solidFill>
                <a:schemeClr val="accent2">
                  <a:lumMod val="75000"/>
                </a:schemeClr>
              </a:solidFill>
              <a:latin typeface="Comic Sans MS" pitchFamily="66" charset="0"/>
            </a:endParaRPr>
          </a:p>
        </p:txBody>
      </p:sp>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3808" y="5806546"/>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4789" y="4167070"/>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2051" y="3695473"/>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0751" y="2825282"/>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59372" y="3005355"/>
            <a:ext cx="5244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2828" y="3583960"/>
            <a:ext cx="5244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84623" y="3257383"/>
            <a:ext cx="5244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a:xfrm>
            <a:off x="323528" y="1124744"/>
            <a:ext cx="5688632" cy="312794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457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6562725" cy="1143000"/>
          </a:xfrm>
        </p:spPr>
        <p:txBody>
          <a:bodyPr/>
          <a:lstStyle/>
          <a:p>
            <a:r>
              <a:rPr lang="de-AT" dirty="0" smtClean="0"/>
              <a:t>Formen der Leistungsfeststellung</a:t>
            </a:r>
            <a:endParaRPr lang="de-AT" dirty="0"/>
          </a:p>
        </p:txBody>
      </p:sp>
      <p:sp>
        <p:nvSpPr>
          <p:cNvPr id="3" name="Inhaltsplatzhalter 2"/>
          <p:cNvSpPr>
            <a:spLocks noGrp="1"/>
          </p:cNvSpPr>
          <p:nvPr>
            <p:ph idx="1"/>
          </p:nvPr>
        </p:nvSpPr>
        <p:spPr>
          <a:xfrm>
            <a:off x="457200" y="1600200"/>
            <a:ext cx="8363272" cy="4525963"/>
          </a:xfrm>
        </p:spPr>
        <p:txBody>
          <a:bodyPr/>
          <a:lstStyle/>
          <a:p>
            <a:pPr fontAlgn="ctr"/>
            <a:r>
              <a:rPr lang="de-AT" dirty="0" smtClean="0"/>
              <a:t>Informationsfeststellungen </a:t>
            </a:r>
            <a:br>
              <a:rPr lang="de-AT" dirty="0" smtClean="0"/>
            </a:br>
            <a:r>
              <a:rPr lang="de-AT" sz="1800" dirty="0" smtClean="0"/>
              <a:t>„</a:t>
            </a:r>
            <a:r>
              <a:rPr lang="de-AT" sz="1800" dirty="0"/>
              <a:t>Feststellungen der Leistungen der Schüler, die dem Lehrer nur zur Information darüber dienen, auf welchen Teilgebieten die Schüler die Lehrziele erreicht haben und auf welchen Teilgebieten noch ein ergänzender Unterricht notwendig ist“ (§ 1 Abs. 2 LBVO)</a:t>
            </a:r>
          </a:p>
          <a:p>
            <a:pPr fontAlgn="ctr"/>
            <a:r>
              <a:rPr lang="de-AT" dirty="0" smtClean="0"/>
              <a:t>Punktuelle Leistungsfeststellungen</a:t>
            </a:r>
            <a:endParaRPr lang="de-AT" dirty="0"/>
          </a:p>
          <a:p>
            <a:pPr fontAlgn="ctr"/>
            <a:r>
              <a:rPr lang="de-AT" dirty="0" smtClean="0"/>
              <a:t>Unterrichtsbegleitende Leistungsfeststellungen </a:t>
            </a:r>
            <a:r>
              <a:rPr lang="de-AT" dirty="0"/>
              <a:t>(„</a:t>
            </a:r>
            <a:r>
              <a:rPr lang="de-AT" dirty="0" smtClean="0"/>
              <a:t>Mitarbeitsfeststellungen“)</a:t>
            </a:r>
            <a:endParaRPr lang="de-AT" dirty="0"/>
          </a:p>
          <a:p>
            <a:endParaRPr lang="de-AT" dirty="0"/>
          </a:p>
        </p:txBody>
      </p:sp>
    </p:spTree>
    <p:extLst>
      <p:ext uri="{BB962C8B-B14F-4D97-AF65-F5344CB8AC3E}">
        <p14:creationId xmlns:p14="http://schemas.microsoft.com/office/powerpoint/2010/main" val="2298360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a:t>
            </a:r>
            <a:r>
              <a:rPr lang="de-AT" i="1" dirty="0" smtClean="0"/>
              <a:t>muss</a:t>
            </a:r>
            <a:r>
              <a:rPr lang="de-AT" dirty="0" smtClean="0"/>
              <a:t> benotet werden?</a:t>
            </a:r>
            <a:endParaRPr lang="de-AT" dirty="0"/>
          </a:p>
        </p:txBody>
      </p:sp>
      <p:sp>
        <p:nvSpPr>
          <p:cNvPr id="3" name="Inhaltsplatzhalter 2"/>
          <p:cNvSpPr>
            <a:spLocks noGrp="1"/>
          </p:cNvSpPr>
          <p:nvPr>
            <p:ph idx="1"/>
          </p:nvPr>
        </p:nvSpPr>
        <p:spPr/>
        <p:txBody>
          <a:bodyPr/>
          <a:lstStyle/>
          <a:p>
            <a:r>
              <a:rPr lang="de-AT" dirty="0" smtClean="0"/>
              <a:t>Leistungsfeststellung ist KEINE Bewertung in Form einer Note, sondern nur ein Vorgang des Messens. Aufgezeichnet wird das Ergebnis („score“), nicht eine Note.</a:t>
            </a:r>
          </a:p>
          <a:p>
            <a:r>
              <a:rPr lang="de-AT" dirty="0" smtClean="0"/>
              <a:t>Leistungsfeststellungen im Rahmen geregelter Leistungsbeurteilungsformen wie mündliche Prüfungen oder Schularbeiten müssen auch benotet werden (s. LBVO). Diese Benotung (Bewerten) erfolgt nachdem die Leistung festgestellt wird.</a:t>
            </a:r>
            <a:endParaRPr lang="de-AT" dirty="0"/>
          </a:p>
        </p:txBody>
      </p:sp>
    </p:spTree>
    <p:extLst>
      <p:ext uri="{BB962C8B-B14F-4D97-AF65-F5344CB8AC3E}">
        <p14:creationId xmlns:p14="http://schemas.microsoft.com/office/powerpoint/2010/main" val="251804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Mitarbeitsfeststellung </a:t>
            </a:r>
            <a:r>
              <a:rPr lang="de-AT" dirty="0" smtClean="0"/>
              <a:t> 1/2</a:t>
            </a:r>
            <a:endParaRPr lang="de-AT" dirty="0"/>
          </a:p>
        </p:txBody>
      </p:sp>
      <p:sp>
        <p:nvSpPr>
          <p:cNvPr id="3" name="Inhaltsplatzhalter 2"/>
          <p:cNvSpPr>
            <a:spLocks noGrp="1"/>
          </p:cNvSpPr>
          <p:nvPr>
            <p:ph idx="1"/>
          </p:nvPr>
        </p:nvSpPr>
        <p:spPr>
          <a:xfrm>
            <a:off x="107504" y="1700808"/>
            <a:ext cx="9036496" cy="4525963"/>
          </a:xfrm>
        </p:spPr>
        <p:txBody>
          <a:bodyPr/>
          <a:lstStyle/>
          <a:p>
            <a:r>
              <a:rPr lang="de-AT" dirty="0" smtClean="0"/>
              <a:t>Mitarbeitsfeststellung meint nicht die Beurteilung von Mitarbeit sondern die Feststellung von Leistung im Rahmen der Mitarbeit (Lehr- und Lernprozesse)</a:t>
            </a:r>
          </a:p>
          <a:p>
            <a:r>
              <a:rPr lang="de-AT" dirty="0" smtClean="0"/>
              <a:t>Eine „Mitarbeitsnote“ ist irreführend – Mitarbeit wird nicht in Form einer Note bewertet sondern im Rahmen der Mitarbeit werden Leistungen gemessen und aufgezeichnet</a:t>
            </a:r>
            <a:r>
              <a:rPr lang="de-AT" dirty="0" smtClean="0"/>
              <a:t>.</a:t>
            </a:r>
            <a:endParaRPr lang="de-AT" dirty="0" smtClean="0"/>
          </a:p>
        </p:txBody>
      </p:sp>
    </p:spTree>
    <p:extLst>
      <p:ext uri="{BB962C8B-B14F-4D97-AF65-F5344CB8AC3E}">
        <p14:creationId xmlns:p14="http://schemas.microsoft.com/office/powerpoint/2010/main" val="3644871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Mitarbeitsfeststellung </a:t>
            </a:r>
            <a:r>
              <a:rPr lang="de-AT" dirty="0" smtClean="0"/>
              <a:t> 2/2</a:t>
            </a:r>
            <a:endParaRPr lang="de-AT" dirty="0"/>
          </a:p>
        </p:txBody>
      </p:sp>
      <p:sp>
        <p:nvSpPr>
          <p:cNvPr id="3" name="Inhaltsplatzhalter 2"/>
          <p:cNvSpPr>
            <a:spLocks noGrp="1"/>
          </p:cNvSpPr>
          <p:nvPr>
            <p:ph idx="1"/>
          </p:nvPr>
        </p:nvSpPr>
        <p:spPr>
          <a:xfrm>
            <a:off x="107504" y="1268760"/>
            <a:ext cx="9036496" cy="4525963"/>
          </a:xfrm>
        </p:spPr>
        <p:txBody>
          <a:bodyPr/>
          <a:lstStyle/>
          <a:p>
            <a:r>
              <a:rPr lang="de-AT" dirty="0" smtClean="0"/>
              <a:t>Dabei </a:t>
            </a:r>
            <a:r>
              <a:rPr lang="de-AT" dirty="0" smtClean="0"/>
              <a:t>hat die Lehrperson viel mehr Freiraum, die Lernenden „in ihrer Könnerschaft zu erwischen</a:t>
            </a:r>
            <a:r>
              <a:rPr lang="de-AT" dirty="0" smtClean="0"/>
              <a:t>“.</a:t>
            </a:r>
          </a:p>
          <a:p>
            <a:r>
              <a:rPr lang="de-AT" dirty="0" smtClean="0"/>
              <a:t>Mitarbeitsfeststellungen </a:t>
            </a:r>
            <a:r>
              <a:rPr lang="de-AT" dirty="0" smtClean="0"/>
              <a:t>sind verlässlicher als Belege für die tatsächliche Kompetenz und dürfen daher mehr Gewicht haben, damit </a:t>
            </a:r>
            <a:r>
              <a:rPr lang="de-AT" dirty="0" smtClean="0"/>
              <a:t>möglichst akkurat </a:t>
            </a:r>
            <a:r>
              <a:rPr lang="de-AT" dirty="0" smtClean="0"/>
              <a:t>eine Gesamtnote ermittelt werden kann. </a:t>
            </a:r>
            <a:endParaRPr lang="de-AT" dirty="0"/>
          </a:p>
        </p:txBody>
      </p:sp>
      <p:pic>
        <p:nvPicPr>
          <p:cNvPr id="4" name="Picture 2" descr="http://www.pecentral.com/BulletinBoard/Images/488.jpg"/>
          <p:cNvPicPr>
            <a:picLocks noChangeAspect="1" noChangeArrowheads="1"/>
          </p:cNvPicPr>
          <p:nvPr/>
        </p:nvPicPr>
        <p:blipFill rotWithShape="1">
          <a:blip r:embed="rId2">
            <a:extLst>
              <a:ext uri="{28A0092B-C50C-407E-A947-70E740481C1C}">
                <a14:useLocalDpi xmlns:a14="http://schemas.microsoft.com/office/drawing/2010/main" val="0"/>
              </a:ext>
            </a:extLst>
          </a:blip>
          <a:srcRect t="6043" b="10842"/>
          <a:stretch/>
        </p:blipFill>
        <p:spPr bwMode="auto">
          <a:xfrm>
            <a:off x="4603179" y="4024318"/>
            <a:ext cx="4505325" cy="281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Kunst der Beobachtung</a:t>
            </a:r>
            <a:endParaRPr lang="de-AT" dirty="0"/>
          </a:p>
        </p:txBody>
      </p:sp>
      <p:sp>
        <p:nvSpPr>
          <p:cNvPr id="3" name="Inhaltsplatzhalter 2"/>
          <p:cNvSpPr>
            <a:spLocks noGrp="1"/>
          </p:cNvSpPr>
          <p:nvPr>
            <p:ph idx="1"/>
          </p:nvPr>
        </p:nvSpPr>
        <p:spPr>
          <a:xfrm>
            <a:off x="457200" y="1600200"/>
            <a:ext cx="4906888" cy="4525963"/>
          </a:xfrm>
        </p:spPr>
        <p:txBody>
          <a:bodyPr/>
          <a:lstStyle/>
          <a:p>
            <a:r>
              <a:rPr lang="en-US" dirty="0" err="1" smtClean="0"/>
              <a:t>Schüler</a:t>
            </a:r>
            <a:r>
              <a:rPr lang="en-US" dirty="0" smtClean="0"/>
              <a:t>/</a:t>
            </a:r>
            <a:r>
              <a:rPr lang="en-US" dirty="0" err="1" smtClean="0"/>
              <a:t>innen</a:t>
            </a:r>
            <a:r>
              <a:rPr lang="en-US" dirty="0" smtClean="0"/>
              <a:t> </a:t>
            </a:r>
            <a:r>
              <a:rPr lang="en-US" dirty="0" smtClean="0"/>
              <a:t>in </a:t>
            </a:r>
            <a:r>
              <a:rPr lang="en-US" dirty="0" err="1" smtClean="0"/>
              <a:t>ihrer</a:t>
            </a:r>
            <a:r>
              <a:rPr lang="en-US" dirty="0" smtClean="0"/>
              <a:t> </a:t>
            </a:r>
            <a:r>
              <a:rPr lang="en-US" dirty="0" err="1" smtClean="0"/>
              <a:t>Könnerschaft</a:t>
            </a:r>
            <a:r>
              <a:rPr lang="en-US" dirty="0" smtClean="0"/>
              <a:t> </a:t>
            </a:r>
            <a:r>
              <a:rPr lang="en-US" dirty="0" err="1" smtClean="0"/>
              <a:t>zu</a:t>
            </a:r>
            <a:r>
              <a:rPr lang="en-US" dirty="0" smtClean="0"/>
              <a:t> </a:t>
            </a:r>
            <a:r>
              <a:rPr lang="en-US" dirty="0" err="1" smtClean="0"/>
              <a:t>erwischen</a:t>
            </a:r>
            <a:r>
              <a:rPr lang="en-US" dirty="0" smtClean="0"/>
              <a:t> </a:t>
            </a:r>
            <a:r>
              <a:rPr lang="en-US" dirty="0" err="1" smtClean="0"/>
              <a:t>ohne</a:t>
            </a:r>
            <a:r>
              <a:rPr lang="en-US" dirty="0" smtClean="0"/>
              <a:t> </a:t>
            </a:r>
            <a:r>
              <a:rPr lang="en-US" dirty="0" err="1" smtClean="0"/>
              <a:t>sie</a:t>
            </a:r>
            <a:r>
              <a:rPr lang="en-US" dirty="0" smtClean="0"/>
              <a:t> </a:t>
            </a:r>
            <a:r>
              <a:rPr lang="en-US" dirty="0" err="1" smtClean="0"/>
              <a:t>zu</a:t>
            </a:r>
            <a:r>
              <a:rPr lang="en-US" dirty="0" smtClean="0"/>
              <a:t> </a:t>
            </a:r>
            <a:r>
              <a:rPr lang="en-US" dirty="0" err="1" smtClean="0"/>
              <a:t>unterbrechen</a:t>
            </a:r>
            <a:r>
              <a:rPr lang="en-US" dirty="0" smtClean="0"/>
              <a:t>. </a:t>
            </a:r>
          </a:p>
          <a:p>
            <a:r>
              <a:rPr lang="en-US" dirty="0" err="1" smtClean="0"/>
              <a:t>Setzt</a:t>
            </a:r>
            <a:r>
              <a:rPr lang="en-US" dirty="0" smtClean="0"/>
              <a:t> </a:t>
            </a:r>
            <a:r>
              <a:rPr lang="en-US" dirty="0" err="1" smtClean="0"/>
              <a:t>Klarheit</a:t>
            </a:r>
            <a:r>
              <a:rPr lang="en-US" dirty="0" smtClean="0"/>
              <a:t> </a:t>
            </a:r>
            <a:r>
              <a:rPr lang="en-US" dirty="0" err="1" smtClean="0"/>
              <a:t>über</a:t>
            </a:r>
            <a:r>
              <a:rPr lang="en-US" dirty="0" smtClean="0"/>
              <a:t> </a:t>
            </a:r>
            <a:r>
              <a:rPr lang="en-US" dirty="0" err="1" smtClean="0"/>
              <a:t>erzielte</a:t>
            </a:r>
            <a:r>
              <a:rPr lang="en-US" dirty="0" smtClean="0"/>
              <a:t> </a:t>
            </a:r>
            <a:r>
              <a:rPr lang="en-US" dirty="0" err="1" smtClean="0"/>
              <a:t>Kompetenz</a:t>
            </a:r>
            <a:r>
              <a:rPr lang="en-US" dirty="0" smtClean="0"/>
              <a:t> und </a:t>
            </a:r>
            <a:r>
              <a:rPr lang="en-US" dirty="0" err="1" smtClean="0"/>
              <a:t>Beurteilungskriterien</a:t>
            </a:r>
            <a:r>
              <a:rPr lang="en-US" dirty="0" smtClean="0"/>
              <a:t> </a:t>
            </a:r>
            <a:r>
              <a:rPr lang="en-US" dirty="0" smtClean="0"/>
              <a:t>für die </a:t>
            </a:r>
            <a:r>
              <a:rPr lang="en-US" dirty="0" err="1" smtClean="0"/>
              <a:t>Leistungsfeststellung</a:t>
            </a:r>
            <a:r>
              <a:rPr lang="en-US" dirty="0" smtClean="0"/>
              <a:t> </a:t>
            </a:r>
            <a:r>
              <a:rPr lang="en-US" dirty="0" err="1" smtClean="0"/>
              <a:t>voraus</a:t>
            </a:r>
            <a:r>
              <a:rPr lang="en-US" dirty="0" smtClean="0"/>
              <a:t>.</a:t>
            </a:r>
          </a:p>
          <a:p>
            <a:r>
              <a:rPr lang="en-US" dirty="0" err="1" smtClean="0"/>
              <a:t>Benötigt</a:t>
            </a:r>
            <a:r>
              <a:rPr lang="en-US" dirty="0" smtClean="0"/>
              <a:t> </a:t>
            </a:r>
            <a:r>
              <a:rPr lang="en-US" dirty="0" err="1" smtClean="0"/>
              <a:t>Dokumentation</a:t>
            </a:r>
            <a:r>
              <a:rPr lang="en-US" dirty="0" smtClean="0"/>
              <a:t> und </a:t>
            </a:r>
            <a:r>
              <a:rPr lang="en-US" dirty="0" err="1" smtClean="0"/>
              <a:t>Organisation</a:t>
            </a:r>
            <a:r>
              <a:rPr lang="en-US" dirty="0" smtClean="0"/>
              <a:t>.</a:t>
            </a:r>
            <a:endParaRPr lang="de-AT" dirty="0"/>
          </a:p>
        </p:txBody>
      </p:sp>
      <p:pic>
        <p:nvPicPr>
          <p:cNvPr id="2050" name="Picture 2" descr="C:\Users\Tanja\Pictures\Photos\Photos 08\IMG_09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628800"/>
            <a:ext cx="3402846" cy="22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04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07088" cy="1143000"/>
          </a:xfrm>
        </p:spPr>
        <p:txBody>
          <a:bodyPr/>
          <a:lstStyle/>
          <a:p>
            <a:r>
              <a:rPr lang="de-AT" dirty="0"/>
              <a:t>3 </a:t>
            </a:r>
            <a:r>
              <a:rPr lang="de-AT" dirty="0" smtClean="0"/>
              <a:t>Praxen der Leistungsbeurteilung: Werkzeuge</a:t>
            </a:r>
            <a:endParaRPr lang="de-AT" dirty="0"/>
          </a:p>
        </p:txBody>
      </p:sp>
      <p:graphicFrame>
        <p:nvGraphicFramePr>
          <p:cNvPr id="3" name="Diagramm 2"/>
          <p:cNvGraphicFramePr/>
          <p:nvPr>
            <p:extLst>
              <p:ext uri="{D42A27DB-BD31-4B8C-83A1-F6EECF244321}">
                <p14:modId xmlns:p14="http://schemas.microsoft.com/office/powerpoint/2010/main" val="567183437"/>
              </p:ext>
            </p:extLst>
          </p:nvPr>
        </p:nvGraphicFramePr>
        <p:xfrm>
          <a:off x="-104462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3347864" y="1916832"/>
            <a:ext cx="5796136" cy="1631216"/>
          </a:xfrm>
          <a:prstGeom prst="rect">
            <a:avLst/>
          </a:prstGeom>
          <a:noFill/>
        </p:spPr>
        <p:txBody>
          <a:bodyPr wrap="square" rtlCol="0">
            <a:spAutoFit/>
          </a:bodyPr>
          <a:lstStyle/>
          <a:p>
            <a:r>
              <a:rPr lang="de-AT" sz="2000" b="1" dirty="0" smtClean="0">
                <a:solidFill>
                  <a:schemeClr val="accent3">
                    <a:lumMod val="75000"/>
                  </a:schemeClr>
                </a:solidFill>
              </a:rPr>
              <a:t>Informationsfeststellung</a:t>
            </a:r>
          </a:p>
          <a:p>
            <a:r>
              <a:rPr lang="de-AT" sz="2000" dirty="0" smtClean="0"/>
              <a:t>Werkzeuge: sämtliche Vorerhebungen, Check-Tests und Aufgaben zu Teilfertigkeiten, die relevant für Ziel sind; Beurteilungsraster &amp; Skalen, die Kriterien transparent machen.</a:t>
            </a:r>
            <a:endParaRPr lang="de-AT" sz="2000" dirty="0"/>
          </a:p>
        </p:txBody>
      </p:sp>
      <p:sp>
        <p:nvSpPr>
          <p:cNvPr id="5" name="Textfeld 4"/>
          <p:cNvSpPr txBox="1"/>
          <p:nvPr/>
        </p:nvSpPr>
        <p:spPr>
          <a:xfrm>
            <a:off x="3352510" y="3548048"/>
            <a:ext cx="5791490" cy="1323439"/>
          </a:xfrm>
          <a:prstGeom prst="rect">
            <a:avLst/>
          </a:prstGeom>
          <a:noFill/>
        </p:spPr>
        <p:txBody>
          <a:bodyPr wrap="square" rtlCol="0">
            <a:spAutoFit/>
          </a:bodyPr>
          <a:lstStyle/>
          <a:p>
            <a:r>
              <a:rPr lang="de-AT" sz="2000" b="1" dirty="0">
                <a:solidFill>
                  <a:schemeClr val="accent5">
                    <a:lumMod val="75000"/>
                  </a:schemeClr>
                </a:solidFill>
              </a:rPr>
              <a:t>Leistungsfeststellung &amp; Leistungsbeurteilung</a:t>
            </a:r>
          </a:p>
          <a:p>
            <a:r>
              <a:rPr lang="de-AT" sz="2000" dirty="0" smtClean="0"/>
              <a:t>Werkzeuge: Aufgaben, die die erzielte Kompetenz sichtbar machen;  Kriterien, Beurteilungsraster und Skalen; Aufzeichnungstabellen und Profile.</a:t>
            </a:r>
            <a:endParaRPr lang="de-AT" sz="2000" dirty="0"/>
          </a:p>
        </p:txBody>
      </p:sp>
      <p:sp>
        <p:nvSpPr>
          <p:cNvPr id="6" name="Textfeld 5"/>
          <p:cNvSpPr txBox="1"/>
          <p:nvPr/>
        </p:nvSpPr>
        <p:spPr>
          <a:xfrm>
            <a:off x="3347864" y="4869160"/>
            <a:ext cx="5616624" cy="1323439"/>
          </a:xfrm>
          <a:prstGeom prst="rect">
            <a:avLst/>
          </a:prstGeom>
          <a:noFill/>
        </p:spPr>
        <p:txBody>
          <a:bodyPr wrap="square" rtlCol="0">
            <a:spAutoFit/>
          </a:bodyPr>
          <a:lstStyle/>
          <a:p>
            <a:r>
              <a:rPr lang="de-AT" sz="2000" b="1" dirty="0" smtClean="0">
                <a:solidFill>
                  <a:schemeClr val="accent4">
                    <a:lumMod val="75000"/>
                  </a:schemeClr>
                </a:solidFill>
              </a:rPr>
              <a:t>Benotung</a:t>
            </a:r>
          </a:p>
          <a:p>
            <a:r>
              <a:rPr lang="de-AT" sz="2000" dirty="0" smtClean="0"/>
              <a:t>Werkzeuge: Entscheidungsgrundlage für die Interpretation der Aufzeichnungen; Notenskala mit Beschreibungen.</a:t>
            </a:r>
            <a:endParaRPr lang="de-AT" sz="2000" dirty="0"/>
          </a:p>
        </p:txBody>
      </p:sp>
    </p:spTree>
    <p:extLst>
      <p:ext uri="{BB962C8B-B14F-4D97-AF65-F5344CB8AC3E}">
        <p14:creationId xmlns:p14="http://schemas.microsoft.com/office/powerpoint/2010/main" val="13045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Denkpause</a:t>
            </a:r>
            <a:endParaRPr lang="de-AT" dirty="0"/>
          </a:p>
        </p:txBody>
      </p:sp>
      <p:sp>
        <p:nvSpPr>
          <p:cNvPr id="3" name="Inhaltsplatzhalter 2"/>
          <p:cNvSpPr>
            <a:spLocks noGrp="1"/>
          </p:cNvSpPr>
          <p:nvPr>
            <p:ph idx="1"/>
          </p:nvPr>
        </p:nvSpPr>
        <p:spPr/>
        <p:txBody>
          <a:bodyPr/>
          <a:lstStyle/>
          <a:p>
            <a:pPr marL="0" indent="0">
              <a:buNone/>
            </a:pPr>
            <a:r>
              <a:rPr lang="de-AT" dirty="0" smtClean="0"/>
              <a:t>Wie </a:t>
            </a:r>
            <a:r>
              <a:rPr lang="de-AT" b="1" dirty="0" smtClean="0"/>
              <a:t>erleben</a:t>
            </a:r>
            <a:r>
              <a:rPr lang="de-AT" dirty="0" smtClean="0"/>
              <a:t> Studierende bei uns </a:t>
            </a:r>
            <a:endParaRPr lang="de-AT" dirty="0" smtClean="0"/>
          </a:p>
          <a:p>
            <a:r>
              <a:rPr lang="de-AT" dirty="0" smtClean="0"/>
              <a:t>Informationsfeststellungen?</a:t>
            </a:r>
          </a:p>
          <a:p>
            <a:r>
              <a:rPr lang="de-AT" dirty="0" smtClean="0"/>
              <a:t>Punktuelle Leistungsfeststellungen?</a:t>
            </a:r>
          </a:p>
          <a:p>
            <a:r>
              <a:rPr lang="de-AT" dirty="0" smtClean="0"/>
              <a:t>Unterrichtsbegleitende Feststellungen?</a:t>
            </a:r>
          </a:p>
          <a:p>
            <a:r>
              <a:rPr lang="de-AT" dirty="0" smtClean="0"/>
              <a:t>Welche werden auch benotet?</a:t>
            </a:r>
            <a:endParaRPr lang="de-AT" dirty="0"/>
          </a:p>
        </p:txBody>
      </p:sp>
      <p:sp>
        <p:nvSpPr>
          <p:cNvPr id="4" name="Textplatzhalter 3"/>
          <p:cNvSpPr>
            <a:spLocks noGrp="1"/>
          </p:cNvSpPr>
          <p:nvPr>
            <p:ph type="body" sz="half" idx="2"/>
          </p:nvPr>
        </p:nvSpPr>
        <p:spPr/>
        <p:txBody>
          <a:bodyPr/>
          <a:lstStyle/>
          <a:p>
            <a:endParaRPr lang="de-AT"/>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276872"/>
            <a:ext cx="2527461" cy="3573016"/>
          </a:xfrm>
          <a:prstGeom prst="rect">
            <a:avLst/>
          </a:prstGeom>
        </p:spPr>
      </p:pic>
    </p:spTree>
    <p:extLst>
      <p:ext uri="{BB962C8B-B14F-4D97-AF65-F5344CB8AC3E}">
        <p14:creationId xmlns:p14="http://schemas.microsoft.com/office/powerpoint/2010/main" val="1084492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el 1"/>
          <p:cNvSpPr>
            <a:spLocks noGrp="1"/>
          </p:cNvSpPr>
          <p:nvPr>
            <p:ph type="title"/>
          </p:nvPr>
        </p:nvSpPr>
        <p:spPr>
          <a:xfrm>
            <a:off x="539750" y="620713"/>
            <a:ext cx="6562725" cy="1143000"/>
          </a:xfrm>
        </p:spPr>
        <p:txBody>
          <a:bodyPr/>
          <a:lstStyle/>
          <a:p>
            <a:r>
              <a:rPr lang="de-AT" altLang="de-DE" sz="6000" dirty="0" smtClean="0"/>
              <a:t>PAUSE 1</a:t>
            </a:r>
            <a:endParaRPr lang="de-AT" altLang="de-DE" sz="6000" dirty="0" smtClean="0"/>
          </a:p>
        </p:txBody>
      </p:sp>
      <p:grpSp>
        <p:nvGrpSpPr>
          <p:cNvPr id="17411" name="Gruppieren 6"/>
          <p:cNvGrpSpPr>
            <a:grpSpLocks/>
          </p:cNvGrpSpPr>
          <p:nvPr/>
        </p:nvGrpSpPr>
        <p:grpSpPr bwMode="auto">
          <a:xfrm>
            <a:off x="1979613" y="2420938"/>
            <a:ext cx="5649912" cy="2935287"/>
            <a:chOff x="3286116" y="4143380"/>
            <a:chExt cx="4929221" cy="2214554"/>
          </a:xfrm>
        </p:grpSpPr>
        <p:pic>
          <p:nvPicPr>
            <p:cNvPr id="17412" name="Grafik 4" descr="333815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16" y="4143380"/>
              <a:ext cx="2214554" cy="221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5" descr="333615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72197" y="4286256"/>
              <a:ext cx="2143140" cy="204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126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b="1" dirty="0" smtClean="0"/>
              <a:t>Was </a:t>
            </a:r>
            <a:r>
              <a:rPr lang="de-AT" b="1" dirty="0" smtClean="0"/>
              <a:t>ist Feedback?</a:t>
            </a:r>
            <a:endParaRPr lang="de-AT" b="1" dirty="0"/>
          </a:p>
        </p:txBody>
      </p:sp>
      <p:sp>
        <p:nvSpPr>
          <p:cNvPr id="3" name="Untertitel 2"/>
          <p:cNvSpPr>
            <a:spLocks noGrp="1"/>
          </p:cNvSpPr>
          <p:nvPr>
            <p:ph type="subTitle" idx="1"/>
          </p:nvPr>
        </p:nvSpPr>
        <p:spPr/>
        <p:txBody>
          <a:bodyPr/>
          <a:lstStyle/>
          <a:p>
            <a:endParaRPr lang="de-AT"/>
          </a:p>
        </p:txBody>
      </p:sp>
      <p:pic>
        <p:nvPicPr>
          <p:cNvPr id="2050" name="Picture 2" descr="https://www.volacci.com/files/imce-uploads/feedback-audio-graph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01008"/>
            <a:ext cx="4098919" cy="256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04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Das Wort „Feedback“</a:t>
            </a:r>
            <a:endParaRPr lang="de-AT" dirty="0"/>
          </a:p>
        </p:txBody>
      </p:sp>
      <p:pic>
        <p:nvPicPr>
          <p:cNvPr id="3074" name="Picture 2" descr="http://www.musicademy.com/wp-content/uploads/2012/07/feed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36385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chuelers.com/ChaosPsyche/images/part_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567" y="1569408"/>
            <a:ext cx="4035921" cy="31390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ecognizethisblog.com/wp-content/uploads/2012/10/feedback-head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6701" y="3789040"/>
            <a:ext cx="36385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solidFill>
                  <a:schemeClr val="tx1"/>
                </a:solidFill>
                <a:latin typeface="+mn-lt"/>
              </a:rPr>
              <a:t>Ein Blick auf die Schulkultur</a:t>
            </a:r>
            <a:endParaRPr lang="de-AT" dirty="0">
              <a:solidFill>
                <a:schemeClr val="tx1"/>
              </a:solidFill>
              <a:latin typeface="+mn-lt"/>
            </a:endParaRPr>
          </a:p>
        </p:txBody>
      </p:sp>
      <p:sp>
        <p:nvSpPr>
          <p:cNvPr id="4" name="Textplatzhalter 3"/>
          <p:cNvSpPr>
            <a:spLocks noGrp="1"/>
          </p:cNvSpPr>
          <p:nvPr>
            <p:ph type="body" idx="1"/>
          </p:nvPr>
        </p:nvSpPr>
        <p:spPr/>
        <p:txBody>
          <a:bodyPr/>
          <a:lstStyle/>
          <a:p>
            <a:pPr>
              <a:defRPr/>
            </a:pPr>
            <a:r>
              <a:rPr lang="de-AT" sz="2400" dirty="0" smtClean="0">
                <a:solidFill>
                  <a:schemeClr val="bg1">
                    <a:lumMod val="50000"/>
                  </a:schemeClr>
                </a:solidFill>
                <a:latin typeface="+mn-lt"/>
              </a:rPr>
              <a:t>Lernende </a:t>
            </a:r>
            <a:r>
              <a:rPr lang="de-AT" sz="2400" dirty="0" smtClean="0">
                <a:solidFill>
                  <a:schemeClr val="bg1">
                    <a:lumMod val="50000"/>
                  </a:schemeClr>
                </a:solidFill>
                <a:latin typeface="+mn-lt"/>
              </a:rPr>
              <a:t>Schulen</a:t>
            </a:r>
            <a:endParaRPr lang="de-AT" sz="2400" dirty="0">
              <a:solidFill>
                <a:schemeClr val="bg1">
                  <a:lumMod val="50000"/>
                </a:schemeClr>
              </a:solidFill>
              <a:latin typeface="+mn-lt"/>
            </a:endParaRPr>
          </a:p>
        </p:txBody>
      </p:sp>
    </p:spTree>
    <p:extLst>
      <p:ext uri="{BB962C8B-B14F-4D97-AF65-F5344CB8AC3E}">
        <p14:creationId xmlns:p14="http://schemas.microsoft.com/office/powerpoint/2010/main" val="1382093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Im Kontext Schule</a:t>
            </a:r>
            <a:endParaRPr lang="de-AT" dirty="0"/>
          </a:p>
        </p:txBody>
      </p:sp>
      <p:sp>
        <p:nvSpPr>
          <p:cNvPr id="3" name="Inhaltsplatzhalter 2"/>
          <p:cNvSpPr>
            <a:spLocks noGrp="1"/>
          </p:cNvSpPr>
          <p:nvPr>
            <p:ph idx="1"/>
          </p:nvPr>
        </p:nvSpPr>
        <p:spPr/>
        <p:txBody>
          <a:bodyPr/>
          <a:lstStyle/>
          <a:p>
            <a:pPr marL="0" indent="0">
              <a:buNone/>
            </a:pPr>
            <a:r>
              <a:rPr lang="de-AT" dirty="0" smtClean="0"/>
              <a:t>3 Modalitäten von Rückmeldung:</a:t>
            </a:r>
          </a:p>
          <a:p>
            <a:pPr marL="514350" indent="-514350">
              <a:buFont typeface="+mj-lt"/>
              <a:buAutoNum type="arabicPeriod"/>
            </a:pPr>
            <a:r>
              <a:rPr lang="de-AT" dirty="0" smtClean="0"/>
              <a:t>Rat</a:t>
            </a:r>
          </a:p>
          <a:p>
            <a:pPr marL="514350" indent="-514350">
              <a:buFont typeface="+mj-lt"/>
              <a:buAutoNum type="arabicPeriod"/>
            </a:pPr>
            <a:r>
              <a:rPr lang="de-AT" dirty="0" smtClean="0"/>
              <a:t>Response</a:t>
            </a:r>
          </a:p>
          <a:p>
            <a:pPr marL="514350" indent="-514350">
              <a:buFont typeface="+mj-lt"/>
              <a:buAutoNum type="arabicPeriod"/>
            </a:pPr>
            <a:r>
              <a:rPr lang="de-AT" dirty="0" smtClean="0"/>
              <a:t>Feedback</a:t>
            </a:r>
          </a:p>
        </p:txBody>
      </p:sp>
      <p:pic>
        <p:nvPicPr>
          <p:cNvPr id="4" name="Picture 6" descr="http://www.recognizethisblog.com/wp-content/uploads/2012/10/feedback-head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568" y="2636911"/>
            <a:ext cx="36385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79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3 Modalitäten von Rückmeldung</a:t>
            </a:r>
            <a:endParaRPr lang="de-AT" dirty="0"/>
          </a:p>
        </p:txBody>
      </p:sp>
      <p:graphicFrame>
        <p:nvGraphicFramePr>
          <p:cNvPr id="3" name="Tabelle 2"/>
          <p:cNvGraphicFramePr>
            <a:graphicFrameLocks noGrp="1"/>
          </p:cNvGraphicFramePr>
          <p:nvPr>
            <p:extLst>
              <p:ext uri="{D42A27DB-BD31-4B8C-83A1-F6EECF244321}">
                <p14:modId xmlns:p14="http://schemas.microsoft.com/office/powerpoint/2010/main" val="1378035988"/>
              </p:ext>
            </p:extLst>
          </p:nvPr>
        </p:nvGraphicFramePr>
        <p:xfrm>
          <a:off x="179512" y="1556791"/>
          <a:ext cx="8712968" cy="4754880"/>
        </p:xfrm>
        <a:graphic>
          <a:graphicData uri="http://schemas.openxmlformats.org/drawingml/2006/table">
            <a:tbl>
              <a:tblPr firstRow="1" firstCol="1" bandRow="1">
                <a:tableStyleId>{9D7B26C5-4107-4FEC-AEDC-1716B250A1EF}</a:tableStyleId>
              </a:tblPr>
              <a:tblGrid>
                <a:gridCol w="2520280"/>
                <a:gridCol w="3288050"/>
                <a:gridCol w="2904638"/>
              </a:tblGrid>
              <a:tr h="452622">
                <a:tc>
                  <a:txBody>
                    <a:bodyPr/>
                    <a:lstStyle/>
                    <a:p>
                      <a:pPr algn="l"/>
                      <a:r>
                        <a:rPr lang="en-AU" sz="2400" dirty="0" smtClean="0">
                          <a:effectLst/>
                        </a:rPr>
                        <a:t>Rat</a:t>
                      </a:r>
                      <a:r>
                        <a:rPr lang="en-AU" sz="2400" dirty="0">
                          <a:effectLst/>
                        </a:rPr>
                        <a:t/>
                      </a:r>
                      <a:br>
                        <a:rPr lang="en-AU" sz="2400" dirty="0">
                          <a:effectLst/>
                        </a:rPr>
                      </a:br>
                      <a:r>
                        <a:rPr lang="en-AU" sz="2400" b="0" dirty="0" smtClean="0">
                          <a:effectLst/>
                        </a:rPr>
                        <a:t>(</a:t>
                      </a:r>
                      <a:r>
                        <a:rPr lang="en-AU" sz="2400" b="0" dirty="0" err="1" smtClean="0">
                          <a:effectLst/>
                        </a:rPr>
                        <a:t>nett</a:t>
                      </a:r>
                      <a:r>
                        <a:rPr lang="en-AU" sz="2400" b="0" dirty="0" smtClean="0">
                          <a:effectLst/>
                        </a:rPr>
                        <a:t> </a:t>
                      </a:r>
                      <a:r>
                        <a:rPr lang="en-AU" sz="2400" b="0" dirty="0" err="1" smtClean="0">
                          <a:effectLst/>
                        </a:rPr>
                        <a:t>aber</a:t>
                      </a:r>
                      <a:r>
                        <a:rPr lang="en-AU" sz="2400" b="0" dirty="0" smtClean="0">
                          <a:effectLst/>
                        </a:rPr>
                        <a:t> </a:t>
                      </a:r>
                      <a:r>
                        <a:rPr lang="en-AU" sz="2400" b="0" dirty="0" err="1" smtClean="0">
                          <a:effectLst/>
                        </a:rPr>
                        <a:t>nicht</a:t>
                      </a:r>
                      <a:r>
                        <a:rPr lang="en-AU" sz="2400" b="0" dirty="0" smtClean="0">
                          <a:effectLst/>
                        </a:rPr>
                        <a:t> </a:t>
                      </a:r>
                      <a:r>
                        <a:rPr lang="en-AU" sz="2400" b="0" dirty="0" err="1" smtClean="0">
                          <a:effectLst/>
                        </a:rPr>
                        <a:t>hilfreich</a:t>
                      </a:r>
                      <a:r>
                        <a:rPr lang="en-AU" sz="2400" b="0" dirty="0" smtClean="0">
                          <a:effectLst/>
                        </a:rPr>
                        <a:t>)</a:t>
                      </a:r>
                      <a:endParaRPr lang="de-AT" sz="2400" b="0" dirty="0">
                        <a:effectLst/>
                        <a:latin typeface="Cambria"/>
                        <a:cs typeface="Cambria"/>
                      </a:endParaRPr>
                    </a:p>
                  </a:txBody>
                  <a:tcPr marL="68580" marR="68580" marT="0" marB="0"/>
                </a:tc>
                <a:tc>
                  <a:txBody>
                    <a:bodyPr/>
                    <a:lstStyle/>
                    <a:p>
                      <a:pPr algn="l"/>
                      <a:r>
                        <a:rPr lang="en-AU" sz="2400" dirty="0">
                          <a:effectLst/>
                        </a:rPr>
                        <a:t>Feedback </a:t>
                      </a:r>
                      <a:br>
                        <a:rPr lang="en-AU" sz="2400" dirty="0">
                          <a:effectLst/>
                        </a:rPr>
                      </a:br>
                      <a:r>
                        <a:rPr lang="en-AU" sz="2400" b="0" dirty="0" smtClean="0">
                          <a:effectLst/>
                        </a:rPr>
                        <a:t>(</a:t>
                      </a:r>
                      <a:r>
                        <a:rPr lang="en-AU" sz="2400" b="0" dirty="0" err="1" smtClean="0">
                          <a:effectLst/>
                        </a:rPr>
                        <a:t>hilft</a:t>
                      </a:r>
                      <a:r>
                        <a:rPr lang="en-AU" sz="2400" b="0" baseline="0" dirty="0" smtClean="0">
                          <a:effectLst/>
                        </a:rPr>
                        <a:t>, </a:t>
                      </a:r>
                      <a:r>
                        <a:rPr lang="en-AU" sz="2400" b="0" baseline="0" dirty="0" err="1" smtClean="0">
                          <a:effectLst/>
                        </a:rPr>
                        <a:t>konkrete</a:t>
                      </a:r>
                      <a:r>
                        <a:rPr lang="en-AU" sz="2400" b="0" baseline="0" dirty="0" smtClean="0">
                          <a:effectLst/>
                        </a:rPr>
                        <a:t> </a:t>
                      </a:r>
                      <a:r>
                        <a:rPr lang="en-AU" sz="2400" b="0" baseline="0" dirty="0" err="1" smtClean="0">
                          <a:effectLst/>
                        </a:rPr>
                        <a:t>Schritte</a:t>
                      </a:r>
                      <a:r>
                        <a:rPr lang="en-AU" sz="2400" b="0" baseline="0" dirty="0" smtClean="0">
                          <a:effectLst/>
                        </a:rPr>
                        <a:t> </a:t>
                      </a:r>
                      <a:r>
                        <a:rPr lang="en-AU" sz="2400" b="0" baseline="0" dirty="0" err="1" smtClean="0">
                          <a:effectLst/>
                        </a:rPr>
                        <a:t>zu</a:t>
                      </a:r>
                      <a:r>
                        <a:rPr lang="en-AU" sz="2400" b="0" baseline="0" dirty="0" smtClean="0">
                          <a:effectLst/>
                        </a:rPr>
                        <a:t> </a:t>
                      </a:r>
                      <a:r>
                        <a:rPr lang="en-AU" sz="2400" b="0" baseline="0" dirty="0" err="1" smtClean="0">
                          <a:effectLst/>
                        </a:rPr>
                        <a:t>sehen</a:t>
                      </a:r>
                      <a:r>
                        <a:rPr lang="en-AU" sz="2400" b="0" dirty="0" smtClean="0">
                          <a:effectLst/>
                        </a:rPr>
                        <a:t>)</a:t>
                      </a:r>
                      <a:endParaRPr lang="de-AT" sz="2400" b="0" dirty="0">
                        <a:effectLst/>
                        <a:latin typeface="Cambria"/>
                        <a:cs typeface="Cambria"/>
                      </a:endParaRPr>
                    </a:p>
                  </a:txBody>
                  <a:tcPr marL="68580" marR="68580" marT="0" marB="0"/>
                </a:tc>
                <a:tc>
                  <a:txBody>
                    <a:bodyPr/>
                    <a:lstStyle/>
                    <a:p>
                      <a:pPr algn="l"/>
                      <a:r>
                        <a:rPr lang="en-AU" sz="2400" dirty="0">
                          <a:effectLst/>
                        </a:rPr>
                        <a:t>Response </a:t>
                      </a:r>
                      <a:br>
                        <a:rPr lang="en-AU" sz="2400" dirty="0">
                          <a:effectLst/>
                        </a:rPr>
                      </a:br>
                      <a:r>
                        <a:rPr lang="en-AU" sz="2400" b="0" dirty="0">
                          <a:effectLst/>
                        </a:rPr>
                        <a:t>(</a:t>
                      </a:r>
                      <a:r>
                        <a:rPr lang="en-AU" sz="2400" b="0" dirty="0" err="1" smtClean="0">
                          <a:effectLst/>
                        </a:rPr>
                        <a:t>hilft</a:t>
                      </a:r>
                      <a:r>
                        <a:rPr lang="en-AU" sz="2400" b="0" dirty="0" smtClean="0">
                          <a:effectLst/>
                        </a:rPr>
                        <a:t>,</a:t>
                      </a:r>
                      <a:r>
                        <a:rPr lang="en-AU" sz="2400" b="0" baseline="0" dirty="0" smtClean="0">
                          <a:effectLst/>
                        </a:rPr>
                        <a:t> </a:t>
                      </a:r>
                      <a:r>
                        <a:rPr lang="en-AU" sz="2400" b="0" baseline="0" dirty="0" err="1" smtClean="0">
                          <a:effectLst/>
                        </a:rPr>
                        <a:t>eigene</a:t>
                      </a:r>
                      <a:r>
                        <a:rPr lang="en-AU" sz="2400" b="0" baseline="0" dirty="0" smtClean="0">
                          <a:effectLst/>
                        </a:rPr>
                        <a:t> </a:t>
                      </a:r>
                      <a:r>
                        <a:rPr lang="en-AU" sz="2400" b="0" baseline="0" dirty="0" err="1" smtClean="0">
                          <a:effectLst/>
                        </a:rPr>
                        <a:t>Wirkung</a:t>
                      </a:r>
                      <a:r>
                        <a:rPr lang="en-AU" sz="2400" b="0" baseline="0" dirty="0" smtClean="0">
                          <a:effectLst/>
                        </a:rPr>
                        <a:t> </a:t>
                      </a:r>
                      <a:r>
                        <a:rPr lang="en-AU" sz="2400" b="0" baseline="0" dirty="0" err="1" smtClean="0">
                          <a:effectLst/>
                        </a:rPr>
                        <a:t>zu</a:t>
                      </a:r>
                      <a:r>
                        <a:rPr lang="en-AU" sz="2400" b="0" baseline="0" dirty="0" smtClean="0">
                          <a:effectLst/>
                        </a:rPr>
                        <a:t> </a:t>
                      </a:r>
                      <a:r>
                        <a:rPr lang="en-AU" sz="2400" b="0" baseline="0" dirty="0" err="1" smtClean="0">
                          <a:effectLst/>
                        </a:rPr>
                        <a:t>sehen</a:t>
                      </a:r>
                      <a:r>
                        <a:rPr lang="en-AU" sz="2400" b="0" dirty="0" smtClean="0">
                          <a:effectLst/>
                        </a:rPr>
                        <a:t>)</a:t>
                      </a:r>
                      <a:endParaRPr lang="de-AT" sz="2400" b="0" dirty="0">
                        <a:effectLst/>
                        <a:latin typeface="Cambria"/>
                        <a:cs typeface="Cambria"/>
                      </a:endParaRPr>
                    </a:p>
                  </a:txBody>
                  <a:tcPr marL="68580" marR="68580" marT="0" marB="0"/>
                </a:tc>
              </a:tr>
              <a:tr h="452622">
                <a:tc>
                  <a:txBody>
                    <a:bodyPr/>
                    <a:lstStyle/>
                    <a:p>
                      <a:pPr algn="l"/>
                      <a:r>
                        <a:rPr lang="en-AU" sz="2400" b="0" dirty="0" smtClean="0">
                          <a:effectLst/>
                        </a:rPr>
                        <a:t>Du</a:t>
                      </a:r>
                      <a:r>
                        <a:rPr lang="en-AU" sz="2400" b="0" baseline="0" dirty="0" smtClean="0">
                          <a:effectLst/>
                        </a:rPr>
                        <a:t> </a:t>
                      </a:r>
                      <a:r>
                        <a:rPr lang="en-AU" sz="2400" b="0" baseline="0" dirty="0" err="1" smtClean="0">
                          <a:effectLst/>
                        </a:rPr>
                        <a:t>sollst</a:t>
                      </a:r>
                      <a:r>
                        <a:rPr lang="en-AU" sz="2400" b="0" baseline="0" dirty="0" smtClean="0">
                          <a:effectLst/>
                        </a:rPr>
                        <a:t> </a:t>
                      </a:r>
                      <a:r>
                        <a:rPr lang="en-AU" sz="2400" b="0" baseline="0" dirty="0" err="1" smtClean="0">
                          <a:effectLst/>
                        </a:rPr>
                        <a:t>mehr</a:t>
                      </a:r>
                      <a:r>
                        <a:rPr lang="en-AU" sz="2400" b="0" baseline="0" dirty="0" smtClean="0">
                          <a:effectLst/>
                        </a:rPr>
                        <a:t> </a:t>
                      </a:r>
                      <a:r>
                        <a:rPr lang="en-AU" sz="2400" b="0" baseline="0" dirty="0" err="1" smtClean="0">
                          <a:effectLst/>
                        </a:rPr>
                        <a:t>üben</a:t>
                      </a:r>
                      <a:r>
                        <a:rPr lang="en-AU" sz="2400" b="0" dirty="0" smtClean="0">
                          <a:effectLst/>
                        </a:rPr>
                        <a:t>.</a:t>
                      </a:r>
                      <a:endParaRPr lang="de-AT" sz="2400" b="0" dirty="0">
                        <a:effectLst/>
                        <a:latin typeface="Cambria"/>
                        <a:cs typeface="Cambria"/>
                      </a:endParaRPr>
                    </a:p>
                  </a:txBody>
                  <a:tcPr marL="68580" marR="68580" marT="0" marB="0"/>
                </a:tc>
                <a:tc>
                  <a:txBody>
                    <a:bodyPr/>
                    <a:lstStyle/>
                    <a:p>
                      <a:pPr algn="l"/>
                      <a:r>
                        <a:rPr lang="en-AU" sz="2400" dirty="0" err="1" smtClean="0">
                          <a:effectLst/>
                        </a:rPr>
                        <a:t>Wenn</a:t>
                      </a:r>
                      <a:r>
                        <a:rPr lang="en-AU" sz="2400" dirty="0" smtClean="0">
                          <a:effectLst/>
                        </a:rPr>
                        <a:t> du </a:t>
                      </a:r>
                      <a:r>
                        <a:rPr lang="en-AU" sz="2400" dirty="0" err="1" smtClean="0">
                          <a:effectLst/>
                        </a:rPr>
                        <a:t>diese</a:t>
                      </a:r>
                      <a:r>
                        <a:rPr lang="en-AU" sz="2400" dirty="0" smtClean="0">
                          <a:effectLst/>
                        </a:rPr>
                        <a:t> </a:t>
                      </a:r>
                      <a:r>
                        <a:rPr lang="en-AU" sz="2400" dirty="0" err="1" smtClean="0">
                          <a:effectLst/>
                        </a:rPr>
                        <a:t>Teilbewegung</a:t>
                      </a:r>
                      <a:r>
                        <a:rPr lang="en-AU" sz="2400" baseline="0" dirty="0" smtClean="0">
                          <a:effectLst/>
                        </a:rPr>
                        <a:t> </a:t>
                      </a:r>
                      <a:r>
                        <a:rPr lang="en-AU" sz="2400" baseline="0" dirty="0" err="1" smtClean="0">
                          <a:effectLst/>
                        </a:rPr>
                        <a:t>übst</a:t>
                      </a:r>
                      <a:r>
                        <a:rPr lang="en-AU" sz="2400" baseline="0" dirty="0" smtClean="0">
                          <a:effectLst/>
                        </a:rPr>
                        <a:t>, </a:t>
                      </a:r>
                      <a:r>
                        <a:rPr lang="en-AU" sz="2400" baseline="0" dirty="0" err="1" smtClean="0">
                          <a:effectLst/>
                        </a:rPr>
                        <a:t>wirst</a:t>
                      </a:r>
                      <a:r>
                        <a:rPr lang="en-AU" sz="2400" baseline="0" dirty="0" smtClean="0">
                          <a:effectLst/>
                        </a:rPr>
                        <a:t> du </a:t>
                      </a:r>
                      <a:r>
                        <a:rPr lang="en-AU" sz="2400" baseline="0" dirty="0" err="1" smtClean="0">
                          <a:effectLst/>
                        </a:rPr>
                        <a:t>weiter</a:t>
                      </a:r>
                      <a:r>
                        <a:rPr lang="en-AU" sz="2400" baseline="0" dirty="0" smtClean="0">
                          <a:effectLst/>
                        </a:rPr>
                        <a:t> </a:t>
                      </a:r>
                      <a:r>
                        <a:rPr lang="en-AU" sz="2400" baseline="0" dirty="0" err="1" smtClean="0">
                          <a:effectLst/>
                        </a:rPr>
                        <a:t>springen</a:t>
                      </a:r>
                      <a:r>
                        <a:rPr lang="en-AU" sz="2400" baseline="0" dirty="0" smtClean="0">
                          <a:effectLst/>
                        </a:rPr>
                        <a:t> </a:t>
                      </a:r>
                      <a:r>
                        <a:rPr lang="en-AU" sz="2400" baseline="0" dirty="0" err="1" smtClean="0">
                          <a:effectLst/>
                        </a:rPr>
                        <a:t>können</a:t>
                      </a:r>
                      <a:r>
                        <a:rPr lang="en-AU" sz="2400" baseline="0" dirty="0" smtClean="0">
                          <a:effectLst/>
                        </a:rPr>
                        <a:t>.</a:t>
                      </a:r>
                      <a:endParaRPr lang="de-AT" sz="2400" dirty="0">
                        <a:effectLst/>
                        <a:latin typeface="Cambria"/>
                        <a:cs typeface="Cambria"/>
                      </a:endParaRPr>
                    </a:p>
                  </a:txBody>
                  <a:tcPr marL="68580" marR="68580" marT="0" marB="0"/>
                </a:tc>
                <a:tc>
                  <a:txBody>
                    <a:bodyPr/>
                    <a:lstStyle/>
                    <a:p>
                      <a:pPr algn="l"/>
                      <a:r>
                        <a:rPr lang="en-AU" sz="2400" dirty="0" err="1" smtClean="0">
                          <a:effectLst/>
                        </a:rPr>
                        <a:t>Ich</a:t>
                      </a:r>
                      <a:r>
                        <a:rPr lang="en-AU" sz="2400" dirty="0" smtClean="0">
                          <a:effectLst/>
                        </a:rPr>
                        <a:t> bin</a:t>
                      </a:r>
                      <a:r>
                        <a:rPr lang="en-AU" sz="2400" baseline="0" dirty="0" smtClean="0">
                          <a:effectLst/>
                        </a:rPr>
                        <a:t> </a:t>
                      </a:r>
                      <a:r>
                        <a:rPr lang="en-AU" sz="2400" baseline="0" dirty="0" err="1" smtClean="0">
                          <a:effectLst/>
                        </a:rPr>
                        <a:t>begeistert</a:t>
                      </a:r>
                      <a:r>
                        <a:rPr lang="en-AU" sz="2400" baseline="0" dirty="0" smtClean="0">
                          <a:effectLst/>
                        </a:rPr>
                        <a:t>. Das war </a:t>
                      </a:r>
                      <a:r>
                        <a:rPr lang="en-AU" sz="2400" baseline="0" dirty="0" err="1" smtClean="0">
                          <a:effectLst/>
                        </a:rPr>
                        <a:t>schön</a:t>
                      </a:r>
                      <a:r>
                        <a:rPr lang="en-AU" sz="2400" baseline="0" dirty="0" smtClean="0">
                          <a:effectLst/>
                        </a:rPr>
                        <a:t> </a:t>
                      </a:r>
                      <a:r>
                        <a:rPr lang="en-AU" sz="2400" baseline="0" dirty="0" err="1" smtClean="0">
                          <a:effectLst/>
                        </a:rPr>
                        <a:t>anzuschauen</a:t>
                      </a:r>
                      <a:r>
                        <a:rPr lang="en-AU" sz="2400" baseline="0" dirty="0" smtClean="0">
                          <a:effectLst/>
                        </a:rPr>
                        <a:t>!</a:t>
                      </a:r>
                      <a:endParaRPr lang="de-AT" sz="2400" dirty="0">
                        <a:effectLst/>
                        <a:latin typeface="Cambria"/>
                        <a:cs typeface="Cambria"/>
                      </a:endParaRPr>
                    </a:p>
                  </a:txBody>
                  <a:tcPr marL="68580" marR="68580" marT="0" marB="0"/>
                </a:tc>
              </a:tr>
              <a:tr h="1357864">
                <a:tc>
                  <a:txBody>
                    <a:bodyPr/>
                    <a:lstStyle/>
                    <a:p>
                      <a:pPr algn="l"/>
                      <a:r>
                        <a:rPr lang="en-AU" sz="2400" b="0" dirty="0" smtClean="0">
                          <a:effectLst/>
                          <a:latin typeface="+mn-lt"/>
                          <a:cs typeface="+mn-cs"/>
                        </a:rPr>
                        <a:t>Du</a:t>
                      </a:r>
                      <a:r>
                        <a:rPr lang="en-AU" sz="2400" b="0" baseline="0" dirty="0" smtClean="0">
                          <a:effectLst/>
                          <a:latin typeface="+mn-lt"/>
                          <a:cs typeface="+mn-cs"/>
                        </a:rPr>
                        <a:t> </a:t>
                      </a:r>
                      <a:r>
                        <a:rPr lang="en-AU" sz="2400" b="0" baseline="0" dirty="0" err="1" smtClean="0">
                          <a:effectLst/>
                          <a:latin typeface="+mn-lt"/>
                          <a:cs typeface="+mn-cs"/>
                        </a:rPr>
                        <a:t>sollst</a:t>
                      </a:r>
                      <a:r>
                        <a:rPr lang="en-AU" sz="2400" b="0" baseline="0" dirty="0" smtClean="0">
                          <a:effectLst/>
                          <a:latin typeface="+mn-lt"/>
                          <a:cs typeface="+mn-cs"/>
                        </a:rPr>
                        <a:t> </a:t>
                      </a:r>
                      <a:r>
                        <a:rPr lang="en-AU" sz="2400" b="0" baseline="0" dirty="0" err="1" smtClean="0">
                          <a:effectLst/>
                          <a:latin typeface="+mn-lt"/>
                          <a:cs typeface="+mn-cs"/>
                        </a:rPr>
                        <a:t>klarer</a:t>
                      </a:r>
                      <a:r>
                        <a:rPr lang="en-AU" sz="2400" b="0" baseline="0" dirty="0" smtClean="0">
                          <a:effectLst/>
                          <a:latin typeface="+mn-lt"/>
                          <a:cs typeface="+mn-cs"/>
                        </a:rPr>
                        <a:t> </a:t>
                      </a:r>
                      <a:r>
                        <a:rPr lang="en-AU" sz="2400" b="0" baseline="0" dirty="0" err="1" smtClean="0">
                          <a:effectLst/>
                          <a:latin typeface="+mn-lt"/>
                          <a:cs typeface="+mn-cs"/>
                        </a:rPr>
                        <a:t>sprechen</a:t>
                      </a:r>
                      <a:r>
                        <a:rPr lang="en-AU" sz="2400" b="0" baseline="0" dirty="0" smtClean="0">
                          <a:effectLst/>
                          <a:latin typeface="+mn-lt"/>
                          <a:cs typeface="+mn-cs"/>
                        </a:rPr>
                        <a:t>.</a:t>
                      </a:r>
                      <a:endParaRPr lang="de-AT" sz="2400" b="0" dirty="0">
                        <a:effectLst/>
                        <a:latin typeface="Cambria"/>
                        <a:cs typeface="Cambria"/>
                      </a:endParaRPr>
                    </a:p>
                  </a:txBody>
                  <a:tcPr marL="68580" marR="68580" marT="0" marB="0">
                    <a:solidFill>
                      <a:schemeClr val="bg1"/>
                    </a:solidFill>
                  </a:tcPr>
                </a:tc>
                <a:tc>
                  <a:txBody>
                    <a:bodyPr/>
                    <a:lstStyle/>
                    <a:p>
                      <a:pPr algn="l"/>
                      <a:r>
                        <a:rPr lang="en-AU" sz="2400" dirty="0" smtClean="0">
                          <a:effectLst/>
                          <a:latin typeface="+mn-lt"/>
                          <a:cs typeface="+mn-cs"/>
                        </a:rPr>
                        <a:t>Du</a:t>
                      </a:r>
                      <a:r>
                        <a:rPr lang="en-AU" sz="2400" baseline="0" dirty="0" smtClean="0">
                          <a:effectLst/>
                          <a:latin typeface="+mn-lt"/>
                          <a:cs typeface="+mn-cs"/>
                        </a:rPr>
                        <a:t> hast </a:t>
                      </a:r>
                      <a:r>
                        <a:rPr lang="en-AU" sz="2400" baseline="0" dirty="0" err="1" smtClean="0">
                          <a:effectLst/>
                          <a:latin typeface="+mn-lt"/>
                          <a:cs typeface="+mn-cs"/>
                        </a:rPr>
                        <a:t>ziemlich</a:t>
                      </a:r>
                      <a:r>
                        <a:rPr lang="en-AU" sz="2400" baseline="0" dirty="0" smtClean="0">
                          <a:effectLst/>
                          <a:latin typeface="+mn-lt"/>
                          <a:cs typeface="+mn-cs"/>
                        </a:rPr>
                        <a:t> </a:t>
                      </a:r>
                      <a:r>
                        <a:rPr lang="en-AU" sz="2400" baseline="0" dirty="0" err="1" smtClean="0">
                          <a:effectLst/>
                          <a:latin typeface="+mn-lt"/>
                          <a:cs typeface="+mn-cs"/>
                        </a:rPr>
                        <a:t>schnell</a:t>
                      </a:r>
                      <a:r>
                        <a:rPr lang="en-AU" sz="2400" baseline="0" dirty="0" smtClean="0">
                          <a:effectLst/>
                          <a:latin typeface="+mn-lt"/>
                          <a:cs typeface="+mn-cs"/>
                        </a:rPr>
                        <a:t> </a:t>
                      </a:r>
                      <a:r>
                        <a:rPr lang="en-AU" sz="2400" baseline="0" dirty="0" err="1" smtClean="0">
                          <a:effectLst/>
                          <a:latin typeface="+mn-lt"/>
                          <a:cs typeface="+mn-cs"/>
                        </a:rPr>
                        <a:t>geredet</a:t>
                      </a:r>
                      <a:r>
                        <a:rPr lang="en-AU" sz="2400" baseline="0" dirty="0" smtClean="0">
                          <a:effectLst/>
                          <a:latin typeface="+mn-lt"/>
                          <a:cs typeface="+mn-cs"/>
                        </a:rPr>
                        <a:t>. Das hat </a:t>
                      </a:r>
                      <a:r>
                        <a:rPr lang="en-AU" sz="2400" baseline="0" dirty="0" err="1" smtClean="0">
                          <a:effectLst/>
                          <a:latin typeface="+mn-lt"/>
                          <a:cs typeface="+mn-cs"/>
                        </a:rPr>
                        <a:t>es</a:t>
                      </a:r>
                      <a:r>
                        <a:rPr lang="en-AU" sz="2400" baseline="0" dirty="0" smtClean="0">
                          <a:effectLst/>
                          <a:latin typeface="+mn-lt"/>
                          <a:cs typeface="+mn-cs"/>
                        </a:rPr>
                        <a:t> </a:t>
                      </a:r>
                      <a:r>
                        <a:rPr lang="en-AU" sz="2400" baseline="0" dirty="0" err="1" smtClean="0">
                          <a:effectLst/>
                          <a:latin typeface="+mn-lt"/>
                          <a:cs typeface="+mn-cs"/>
                        </a:rPr>
                        <a:t>schwer</a:t>
                      </a:r>
                      <a:r>
                        <a:rPr lang="en-AU" sz="2400" baseline="0" dirty="0" smtClean="0">
                          <a:effectLst/>
                          <a:latin typeface="+mn-lt"/>
                          <a:cs typeface="+mn-cs"/>
                        </a:rPr>
                        <a:t> </a:t>
                      </a:r>
                      <a:r>
                        <a:rPr lang="en-AU" sz="2400" baseline="0" dirty="0" err="1" smtClean="0">
                          <a:effectLst/>
                          <a:latin typeface="+mn-lt"/>
                          <a:cs typeface="+mn-cs"/>
                        </a:rPr>
                        <a:t>gemacht</a:t>
                      </a:r>
                      <a:r>
                        <a:rPr lang="en-AU" sz="2400" baseline="0" dirty="0" smtClean="0">
                          <a:effectLst/>
                          <a:latin typeface="+mn-lt"/>
                          <a:cs typeface="+mn-cs"/>
                        </a:rPr>
                        <a:t>, </a:t>
                      </a:r>
                      <a:r>
                        <a:rPr lang="en-AU" sz="2400" baseline="0" dirty="0" err="1" smtClean="0">
                          <a:effectLst/>
                          <a:latin typeface="+mn-lt"/>
                          <a:cs typeface="+mn-cs"/>
                        </a:rPr>
                        <a:t>zu</a:t>
                      </a:r>
                      <a:r>
                        <a:rPr lang="en-AU" sz="2400" baseline="0" dirty="0" smtClean="0">
                          <a:effectLst/>
                          <a:latin typeface="+mn-lt"/>
                          <a:cs typeface="+mn-cs"/>
                        </a:rPr>
                        <a:t> </a:t>
                      </a:r>
                      <a:r>
                        <a:rPr lang="en-AU" sz="2400" baseline="0" dirty="0" err="1" smtClean="0">
                          <a:effectLst/>
                          <a:latin typeface="+mn-lt"/>
                          <a:cs typeface="+mn-cs"/>
                        </a:rPr>
                        <a:t>verstehen</a:t>
                      </a:r>
                      <a:r>
                        <a:rPr lang="en-AU" sz="2400" baseline="0" dirty="0" smtClean="0">
                          <a:effectLst/>
                          <a:latin typeface="+mn-lt"/>
                          <a:cs typeface="+mn-cs"/>
                        </a:rPr>
                        <a:t>. </a:t>
                      </a:r>
                      <a:r>
                        <a:rPr lang="en-AU" sz="2400" baseline="0" dirty="0" err="1" smtClean="0">
                          <a:effectLst/>
                          <a:latin typeface="+mn-lt"/>
                          <a:cs typeface="+mn-cs"/>
                        </a:rPr>
                        <a:t>Probiere</a:t>
                      </a:r>
                      <a:r>
                        <a:rPr lang="en-AU" sz="2400" baseline="0" dirty="0" smtClean="0">
                          <a:effectLst/>
                          <a:latin typeface="+mn-lt"/>
                          <a:cs typeface="+mn-cs"/>
                        </a:rPr>
                        <a:t> </a:t>
                      </a:r>
                      <a:r>
                        <a:rPr lang="en-AU" sz="2400" baseline="0" dirty="0" err="1" smtClean="0">
                          <a:effectLst/>
                          <a:latin typeface="+mn-lt"/>
                          <a:cs typeface="+mn-cs"/>
                        </a:rPr>
                        <a:t>bei</a:t>
                      </a:r>
                      <a:r>
                        <a:rPr lang="en-AU" sz="2400" baseline="0" dirty="0" smtClean="0">
                          <a:effectLst/>
                          <a:latin typeface="+mn-lt"/>
                          <a:cs typeface="+mn-cs"/>
                        </a:rPr>
                        <a:t> </a:t>
                      </a:r>
                      <a:r>
                        <a:rPr lang="en-AU" sz="2400" baseline="0" dirty="0" err="1" smtClean="0">
                          <a:effectLst/>
                          <a:latin typeface="+mn-lt"/>
                          <a:cs typeface="+mn-cs"/>
                        </a:rPr>
                        <a:t>dieser</a:t>
                      </a:r>
                      <a:r>
                        <a:rPr lang="en-AU" sz="2400" baseline="0" dirty="0" smtClean="0">
                          <a:effectLst/>
                          <a:latin typeface="+mn-lt"/>
                          <a:cs typeface="+mn-cs"/>
                        </a:rPr>
                        <a:t> </a:t>
                      </a:r>
                      <a:r>
                        <a:rPr lang="en-AU" sz="2400" baseline="0" dirty="0" err="1" smtClean="0">
                          <a:effectLst/>
                          <a:latin typeface="+mn-lt"/>
                          <a:cs typeface="+mn-cs"/>
                        </a:rPr>
                        <a:t>Folie</a:t>
                      </a:r>
                      <a:r>
                        <a:rPr lang="en-AU" sz="2400" baseline="0" dirty="0" smtClean="0">
                          <a:effectLst/>
                          <a:latin typeface="+mn-lt"/>
                          <a:cs typeface="+mn-cs"/>
                        </a:rPr>
                        <a:t> </a:t>
                      </a:r>
                      <a:r>
                        <a:rPr lang="en-AU" sz="2400" baseline="0" dirty="0" err="1" smtClean="0">
                          <a:effectLst/>
                          <a:latin typeface="+mn-lt"/>
                          <a:cs typeface="+mn-cs"/>
                        </a:rPr>
                        <a:t>langsamer</a:t>
                      </a:r>
                      <a:r>
                        <a:rPr lang="en-AU" sz="2400" baseline="0" dirty="0" smtClean="0">
                          <a:effectLst/>
                          <a:latin typeface="+mn-lt"/>
                          <a:cs typeface="+mn-cs"/>
                        </a:rPr>
                        <a:t> </a:t>
                      </a:r>
                      <a:r>
                        <a:rPr lang="en-AU" sz="2400" baseline="0" dirty="0" err="1" smtClean="0">
                          <a:effectLst/>
                          <a:latin typeface="+mn-lt"/>
                          <a:cs typeface="+mn-cs"/>
                        </a:rPr>
                        <a:t>zu</a:t>
                      </a:r>
                      <a:r>
                        <a:rPr lang="en-AU" sz="2400" baseline="0" dirty="0" smtClean="0">
                          <a:effectLst/>
                          <a:latin typeface="+mn-lt"/>
                          <a:cs typeface="+mn-cs"/>
                        </a:rPr>
                        <a:t> </a:t>
                      </a:r>
                      <a:r>
                        <a:rPr lang="en-AU" sz="2400" baseline="0" dirty="0" err="1" smtClean="0">
                          <a:effectLst/>
                          <a:latin typeface="+mn-lt"/>
                          <a:cs typeface="+mn-cs"/>
                        </a:rPr>
                        <a:t>reden</a:t>
                      </a:r>
                      <a:r>
                        <a:rPr lang="en-AU" sz="2400" baseline="0" dirty="0" smtClean="0">
                          <a:effectLst/>
                          <a:latin typeface="+mn-lt"/>
                          <a:cs typeface="+mn-cs"/>
                        </a:rPr>
                        <a:t>. </a:t>
                      </a:r>
                      <a:r>
                        <a:rPr lang="en-AU" sz="2400" baseline="0" dirty="0" err="1" smtClean="0">
                          <a:effectLst/>
                          <a:latin typeface="+mn-lt"/>
                          <a:cs typeface="+mn-cs"/>
                        </a:rPr>
                        <a:t>Übertreibe</a:t>
                      </a:r>
                      <a:r>
                        <a:rPr lang="en-AU" sz="2400" baseline="0" dirty="0" smtClean="0">
                          <a:effectLst/>
                          <a:latin typeface="+mn-lt"/>
                          <a:cs typeface="+mn-cs"/>
                        </a:rPr>
                        <a:t> </a:t>
                      </a:r>
                      <a:r>
                        <a:rPr lang="en-AU" sz="2400" baseline="0" dirty="0" err="1" smtClean="0">
                          <a:effectLst/>
                          <a:latin typeface="+mn-lt"/>
                          <a:cs typeface="+mn-cs"/>
                        </a:rPr>
                        <a:t>dabei</a:t>
                      </a:r>
                      <a:r>
                        <a:rPr lang="en-AU" sz="2400" baseline="0" dirty="0" smtClean="0">
                          <a:effectLst/>
                          <a:latin typeface="+mn-lt"/>
                          <a:cs typeface="+mn-cs"/>
                        </a:rPr>
                        <a:t>.</a:t>
                      </a:r>
                      <a:endParaRPr lang="de-AT" sz="2400" dirty="0">
                        <a:effectLst/>
                        <a:latin typeface="Cambria"/>
                        <a:cs typeface="Cambria"/>
                      </a:endParaRPr>
                    </a:p>
                  </a:txBody>
                  <a:tcPr marL="68580" marR="68580" marT="0" marB="0">
                    <a:solidFill>
                      <a:schemeClr val="bg1"/>
                    </a:solidFill>
                  </a:tcPr>
                </a:tc>
                <a:tc>
                  <a:txBody>
                    <a:bodyPr/>
                    <a:lstStyle/>
                    <a:p>
                      <a:pPr algn="l"/>
                      <a:r>
                        <a:rPr lang="en-AU" sz="2400" dirty="0" err="1" smtClean="0">
                          <a:effectLst/>
                        </a:rPr>
                        <a:t>Ich</a:t>
                      </a:r>
                      <a:r>
                        <a:rPr lang="en-AU" sz="2400" dirty="0" smtClean="0">
                          <a:effectLst/>
                        </a:rPr>
                        <a:t> </a:t>
                      </a:r>
                      <a:r>
                        <a:rPr lang="en-AU" sz="2400" dirty="0" err="1" smtClean="0">
                          <a:effectLst/>
                        </a:rPr>
                        <a:t>habe</a:t>
                      </a:r>
                      <a:r>
                        <a:rPr lang="en-AU" sz="2400" dirty="0" smtClean="0">
                          <a:effectLst/>
                        </a:rPr>
                        <a:t> </a:t>
                      </a:r>
                      <a:r>
                        <a:rPr lang="en-AU" sz="2400" dirty="0" err="1" smtClean="0">
                          <a:effectLst/>
                        </a:rPr>
                        <a:t>mich</a:t>
                      </a:r>
                      <a:r>
                        <a:rPr lang="en-AU" sz="2400" dirty="0" smtClean="0">
                          <a:effectLst/>
                        </a:rPr>
                        <a:t> </a:t>
                      </a:r>
                      <a:r>
                        <a:rPr lang="en-AU" sz="2400" dirty="0" err="1" smtClean="0">
                          <a:effectLst/>
                        </a:rPr>
                        <a:t>ziemlich</a:t>
                      </a:r>
                      <a:r>
                        <a:rPr lang="en-AU" sz="2400" dirty="0" smtClean="0">
                          <a:effectLst/>
                        </a:rPr>
                        <a:t> </a:t>
                      </a:r>
                      <a:r>
                        <a:rPr lang="en-AU" sz="2400" dirty="0" err="1" smtClean="0">
                          <a:effectLst/>
                        </a:rPr>
                        <a:t>anstrengen</a:t>
                      </a:r>
                      <a:r>
                        <a:rPr lang="en-AU" sz="2400" dirty="0" smtClean="0">
                          <a:effectLst/>
                        </a:rPr>
                        <a:t> </a:t>
                      </a:r>
                      <a:r>
                        <a:rPr lang="en-AU" sz="2400" dirty="0" err="1" smtClean="0">
                          <a:effectLst/>
                        </a:rPr>
                        <a:t>müssen</a:t>
                      </a:r>
                      <a:r>
                        <a:rPr lang="en-AU" sz="2400" dirty="0" smtClean="0">
                          <a:effectLst/>
                        </a:rPr>
                        <a:t>, um </a:t>
                      </a:r>
                      <a:r>
                        <a:rPr lang="en-AU" sz="2400" dirty="0" err="1" smtClean="0">
                          <a:effectLst/>
                        </a:rPr>
                        <a:t>zu</a:t>
                      </a:r>
                      <a:r>
                        <a:rPr lang="en-AU" sz="2400" dirty="0" smtClean="0">
                          <a:effectLst/>
                        </a:rPr>
                        <a:t> </a:t>
                      </a:r>
                      <a:r>
                        <a:rPr lang="en-AU" sz="2400" dirty="0" err="1" smtClean="0">
                          <a:effectLst/>
                        </a:rPr>
                        <a:t>folgen</a:t>
                      </a:r>
                      <a:r>
                        <a:rPr lang="en-AU" sz="2400" dirty="0" smtClean="0">
                          <a:effectLst/>
                        </a:rPr>
                        <a:t>. Das Tempo hat </a:t>
                      </a:r>
                      <a:r>
                        <a:rPr lang="en-AU" sz="2400" dirty="0" err="1" smtClean="0">
                          <a:effectLst/>
                        </a:rPr>
                        <a:t>mich</a:t>
                      </a:r>
                      <a:r>
                        <a:rPr lang="en-AU" sz="2400" dirty="0" smtClean="0">
                          <a:effectLst/>
                        </a:rPr>
                        <a:t> </a:t>
                      </a:r>
                      <a:r>
                        <a:rPr lang="en-AU" sz="2400" dirty="0" err="1" smtClean="0">
                          <a:effectLst/>
                        </a:rPr>
                        <a:t>gestresst</a:t>
                      </a:r>
                      <a:r>
                        <a:rPr lang="en-AU" sz="2400" dirty="0" smtClean="0">
                          <a:effectLst/>
                        </a:rPr>
                        <a:t>.</a:t>
                      </a:r>
                      <a:endParaRPr lang="de-AT" sz="2400" dirty="0">
                        <a:effectLst/>
                        <a:latin typeface="Cambria"/>
                        <a:cs typeface="Cambria"/>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172643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AT"/>
          </a:p>
        </p:txBody>
      </p:sp>
      <p:sp>
        <p:nvSpPr>
          <p:cNvPr id="6" name="Textfeld 5"/>
          <p:cNvSpPr txBox="1"/>
          <p:nvPr/>
        </p:nvSpPr>
        <p:spPr>
          <a:xfrm>
            <a:off x="4512920" y="2050970"/>
            <a:ext cx="4379560" cy="39703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de-AT" sz="3600" dirty="0" smtClean="0"/>
              <a:t>Achtung! </a:t>
            </a:r>
          </a:p>
          <a:p>
            <a:r>
              <a:rPr lang="de-AT" sz="3600" i="1" dirty="0" smtClean="0"/>
              <a:t>Rat</a:t>
            </a:r>
            <a:r>
              <a:rPr lang="de-AT" sz="3600" dirty="0" smtClean="0"/>
              <a:t> kann entnervend für sein, weil er vage und meist an Annahmen bzw. Zuschreibungen orientiert ist!</a:t>
            </a:r>
            <a:endParaRPr lang="de-AT" sz="3600" dirty="0"/>
          </a:p>
        </p:txBody>
      </p:sp>
      <p:grpSp>
        <p:nvGrpSpPr>
          <p:cNvPr id="2" name="Gruppieren 1"/>
          <p:cNvGrpSpPr/>
          <p:nvPr/>
        </p:nvGrpSpPr>
        <p:grpSpPr>
          <a:xfrm>
            <a:off x="179491" y="1100806"/>
            <a:ext cx="4992489" cy="4992490"/>
            <a:chOff x="179491" y="-57359"/>
            <a:chExt cx="4992489" cy="4992490"/>
          </a:xfrm>
        </p:grpSpPr>
        <p:pic>
          <p:nvPicPr>
            <p:cNvPr id="1026" name="Picture 2" descr="http://www.tshirt.ag/fileadmin/i/shirts/Druck_Tshirt_standard_front_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91" y="-57359"/>
              <a:ext cx="4992489" cy="499249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226252" y="979115"/>
              <a:ext cx="2952328" cy="29085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de-AT" sz="4400" b="1" dirty="0" smtClean="0">
                  <a:latin typeface="Century" panose="02040604050505020304" pitchFamily="18" charset="0"/>
                </a:rPr>
                <a:t>Take </a:t>
              </a:r>
              <a:r>
                <a:rPr lang="de-AT" sz="4400" b="1" dirty="0" err="1" smtClean="0">
                  <a:latin typeface="Century" panose="02040604050505020304" pitchFamily="18" charset="0"/>
                </a:rPr>
                <a:t>My</a:t>
              </a:r>
              <a:r>
                <a:rPr lang="de-AT" sz="4400" b="1" dirty="0" smtClean="0">
                  <a:latin typeface="Century" panose="02040604050505020304" pitchFamily="18" charset="0"/>
                </a:rPr>
                <a:t> </a:t>
              </a:r>
              <a:r>
                <a:rPr lang="de-AT" sz="4400" b="1" dirty="0" err="1" smtClean="0">
                  <a:latin typeface="Century" panose="02040604050505020304" pitchFamily="18" charset="0"/>
                </a:rPr>
                <a:t>Advice</a:t>
              </a:r>
              <a:endParaRPr lang="de-AT" sz="4400" b="1" dirty="0" smtClean="0">
                <a:latin typeface="Century" panose="02040604050505020304" pitchFamily="18" charset="0"/>
              </a:endParaRPr>
            </a:p>
            <a:p>
              <a:pPr algn="ctr"/>
              <a:r>
                <a:rPr lang="de-AT" sz="2400" dirty="0" smtClean="0">
                  <a:latin typeface="Century" panose="02040604050505020304" pitchFamily="18" charset="0"/>
                </a:rPr>
                <a:t>I </a:t>
              </a:r>
              <a:r>
                <a:rPr lang="de-AT" sz="2400" dirty="0" err="1" smtClean="0">
                  <a:latin typeface="Century" panose="02040604050505020304" pitchFamily="18" charset="0"/>
                </a:rPr>
                <a:t>don‘t</a:t>
              </a:r>
              <a:r>
                <a:rPr lang="de-AT" sz="2400" dirty="0" smtClean="0">
                  <a:latin typeface="Century" panose="02040604050505020304" pitchFamily="18" charset="0"/>
                </a:rPr>
                <a:t> </a:t>
              </a:r>
              <a:r>
                <a:rPr lang="de-AT" sz="2400" dirty="0" err="1" smtClean="0">
                  <a:latin typeface="Century" panose="02040604050505020304" pitchFamily="18" charset="0"/>
                </a:rPr>
                <a:t>use</a:t>
              </a:r>
              <a:r>
                <a:rPr lang="de-AT" sz="2400" dirty="0" smtClean="0">
                  <a:latin typeface="Century" panose="02040604050505020304" pitchFamily="18" charset="0"/>
                </a:rPr>
                <a:t> </a:t>
              </a:r>
              <a:r>
                <a:rPr lang="de-AT" sz="2400" dirty="0" err="1" smtClean="0">
                  <a:latin typeface="Century" panose="02040604050505020304" pitchFamily="18" charset="0"/>
                </a:rPr>
                <a:t>it</a:t>
              </a:r>
              <a:r>
                <a:rPr lang="de-AT" sz="2400" dirty="0" smtClean="0">
                  <a:latin typeface="Century" panose="02040604050505020304" pitchFamily="18" charset="0"/>
                </a:rPr>
                <a:t>  </a:t>
              </a:r>
              <a:r>
                <a:rPr lang="de-AT" sz="2400" dirty="0" err="1" smtClean="0">
                  <a:latin typeface="Century" panose="02040604050505020304" pitchFamily="18" charset="0"/>
                </a:rPr>
                <a:t>anyway</a:t>
              </a:r>
              <a:endParaRPr lang="de-AT" sz="2400" dirty="0">
                <a:latin typeface="Century" panose="02040604050505020304" pitchFamily="18" charset="0"/>
              </a:endParaRPr>
            </a:p>
          </p:txBody>
        </p:sp>
      </p:grpSp>
    </p:spTree>
    <p:extLst>
      <p:ext uri="{BB962C8B-B14F-4D97-AF65-F5344CB8AC3E}">
        <p14:creationId xmlns:p14="http://schemas.microsoft.com/office/powerpoint/2010/main" val="1810999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Und was ist mit Lob?</a:t>
            </a:r>
            <a:endParaRPr lang="de-AT" dirty="0"/>
          </a:p>
        </p:txBody>
      </p:sp>
      <p:sp>
        <p:nvSpPr>
          <p:cNvPr id="3" name="Inhaltsplatzhalter 2"/>
          <p:cNvSpPr>
            <a:spLocks noGrp="1"/>
          </p:cNvSpPr>
          <p:nvPr>
            <p:ph idx="1"/>
          </p:nvPr>
        </p:nvSpPr>
        <p:spPr>
          <a:xfrm>
            <a:off x="539552" y="1340768"/>
            <a:ext cx="8229600" cy="4525963"/>
          </a:xfrm>
        </p:spPr>
        <p:txBody>
          <a:bodyPr/>
          <a:lstStyle/>
          <a:p>
            <a:r>
              <a:rPr lang="de-AT" dirty="0"/>
              <a:t>„Besser Lob verdienen, als Lob erhalten.“ </a:t>
            </a:r>
            <a:r>
              <a:rPr lang="de-AT" dirty="0" smtClean="0"/>
              <a:t/>
            </a:r>
            <a:br>
              <a:rPr lang="de-AT" dirty="0" smtClean="0"/>
            </a:br>
            <a:r>
              <a:rPr lang="de-AT" sz="2000" dirty="0" smtClean="0"/>
              <a:t>– </a:t>
            </a:r>
            <a:r>
              <a:rPr lang="de-AT" sz="2000" dirty="0"/>
              <a:t>Deutsches Sprichwort</a:t>
            </a:r>
          </a:p>
          <a:p>
            <a:r>
              <a:rPr lang="de-AT" dirty="0"/>
              <a:t>„Lob und Kohl schmecken gut, aber sie blähen auf.“ </a:t>
            </a:r>
            <a:r>
              <a:rPr lang="de-AT" dirty="0" smtClean="0"/>
              <a:t/>
            </a:r>
            <a:br>
              <a:rPr lang="de-AT" dirty="0" smtClean="0"/>
            </a:br>
            <a:r>
              <a:rPr lang="de-AT" sz="2000" dirty="0" smtClean="0"/>
              <a:t>– </a:t>
            </a:r>
            <a:r>
              <a:rPr lang="de-AT" sz="2000" dirty="0"/>
              <a:t>Polnisches Sprichwort</a:t>
            </a:r>
          </a:p>
          <a:p>
            <a:r>
              <a:rPr lang="de-AT" dirty="0"/>
              <a:t>„Lob ist ein Kind der herrschenden Macht.“ </a:t>
            </a:r>
            <a:r>
              <a:rPr lang="de-AT" dirty="0" smtClean="0"/>
              <a:t/>
            </a:r>
            <a:br>
              <a:rPr lang="de-AT" dirty="0" smtClean="0"/>
            </a:br>
            <a:r>
              <a:rPr lang="de-AT" sz="2000" dirty="0" smtClean="0"/>
              <a:t>– </a:t>
            </a:r>
            <a:r>
              <a:rPr lang="de-AT" sz="2000" dirty="0"/>
              <a:t>Jonathan Smith, 18. Jahrhundert</a:t>
            </a:r>
          </a:p>
          <a:p>
            <a:r>
              <a:rPr lang="de-AT" dirty="0" smtClean="0"/>
              <a:t>„Im Lob ist mehr Zudringlichkeit als im Tadel.“ </a:t>
            </a:r>
            <a:br>
              <a:rPr lang="de-AT" dirty="0" smtClean="0"/>
            </a:br>
            <a:r>
              <a:rPr lang="de-AT" sz="2000" dirty="0" smtClean="0"/>
              <a:t>– </a:t>
            </a:r>
            <a:r>
              <a:rPr lang="de-AT" sz="2000" dirty="0" smtClean="0"/>
              <a:t>Nietzsche, </a:t>
            </a:r>
            <a:r>
              <a:rPr lang="de-AT" sz="2000" dirty="0" smtClean="0"/>
              <a:t>»Jenseits von Gut und Böse«, 1886</a:t>
            </a:r>
          </a:p>
          <a:p>
            <a:r>
              <a:rPr lang="de-AT" dirty="0" smtClean="0"/>
              <a:t>„Die einen werden durch Lob schamhaft, die anderen frech.“ </a:t>
            </a:r>
            <a:br>
              <a:rPr lang="de-AT" dirty="0" smtClean="0"/>
            </a:br>
            <a:r>
              <a:rPr lang="de-AT" sz="2000" dirty="0" smtClean="0"/>
              <a:t>– </a:t>
            </a:r>
            <a:r>
              <a:rPr lang="de-AT" sz="2000" dirty="0" smtClean="0"/>
              <a:t>Nietzsche, </a:t>
            </a:r>
            <a:r>
              <a:rPr lang="de-AT" sz="2000" dirty="0" smtClean="0"/>
              <a:t>»Morgenröte. Gedanken über die moralischen Vorurteile«, 1881</a:t>
            </a:r>
          </a:p>
        </p:txBody>
      </p:sp>
    </p:spTree>
    <p:extLst>
      <p:ext uri="{BB962C8B-B14F-4D97-AF65-F5344CB8AC3E}">
        <p14:creationId xmlns:p14="http://schemas.microsoft.com/office/powerpoint/2010/main" val="1047247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Rückmeldung ist nicht Lob!</a:t>
            </a:r>
            <a:endParaRPr lang="de-AT" dirty="0"/>
          </a:p>
        </p:txBody>
      </p:sp>
      <p:sp>
        <p:nvSpPr>
          <p:cNvPr id="3" name="Inhaltsplatzhalter 2"/>
          <p:cNvSpPr>
            <a:spLocks noGrp="1"/>
          </p:cNvSpPr>
          <p:nvPr>
            <p:ph idx="1"/>
          </p:nvPr>
        </p:nvSpPr>
        <p:spPr/>
        <p:txBody>
          <a:bodyPr/>
          <a:lstStyle/>
          <a:p>
            <a:r>
              <a:rPr lang="de-AT" dirty="0" smtClean="0"/>
              <a:t>Lob vermittelt, dass nichts mehr zu tun ist.</a:t>
            </a:r>
          </a:p>
          <a:p>
            <a:r>
              <a:rPr lang="de-AT" dirty="0" smtClean="0"/>
              <a:t>Lob lenkt von dem Feedback ab und schwächt die Botschaft, dass etwas noch zu tun ist.</a:t>
            </a:r>
          </a:p>
          <a:p>
            <a:r>
              <a:rPr lang="de-AT" dirty="0" smtClean="0"/>
              <a:t>Lob kann zu einer Abhängigkeit führen.</a:t>
            </a:r>
          </a:p>
          <a:p>
            <a:r>
              <a:rPr lang="de-AT" dirty="0" smtClean="0"/>
              <a:t>Lob ist an die Person (Selbst) orientiert. </a:t>
            </a:r>
          </a:p>
          <a:p>
            <a:r>
              <a:rPr lang="de-AT" dirty="0" smtClean="0"/>
              <a:t>Eine Metastudie zum Feedback von Kluger &amp; </a:t>
            </a:r>
            <a:r>
              <a:rPr lang="de-AT" dirty="0" err="1" smtClean="0"/>
              <a:t>DeNisi</a:t>
            </a:r>
            <a:r>
              <a:rPr lang="de-AT" dirty="0" smtClean="0"/>
              <a:t> (1996) ergab, dass </a:t>
            </a:r>
            <a:r>
              <a:rPr lang="de-AT" b="1" dirty="0" smtClean="0"/>
              <a:t>Unterricht ohne Lob wirksamer im Hinblick auf Lernen</a:t>
            </a:r>
            <a:r>
              <a:rPr lang="de-AT" dirty="0" smtClean="0"/>
              <a:t> </a:t>
            </a:r>
            <a:r>
              <a:rPr lang="de-AT" b="1" dirty="0" smtClean="0"/>
              <a:t>ist</a:t>
            </a:r>
            <a:r>
              <a:rPr lang="de-AT" dirty="0" smtClean="0"/>
              <a:t>. Hattie &amp; </a:t>
            </a:r>
            <a:r>
              <a:rPr lang="de-AT" dirty="0" err="1" smtClean="0"/>
              <a:t>Timperley</a:t>
            </a:r>
            <a:r>
              <a:rPr lang="de-AT" dirty="0" smtClean="0"/>
              <a:t> (2007) sowie Hattie (2012) bestätigen dies!</a:t>
            </a:r>
            <a:endParaRPr lang="de-AT" dirty="0"/>
          </a:p>
        </p:txBody>
      </p:sp>
    </p:spTree>
    <p:extLst>
      <p:ext uri="{BB962C8B-B14F-4D97-AF65-F5344CB8AC3E}">
        <p14:creationId xmlns:p14="http://schemas.microsoft.com/office/powerpoint/2010/main" val="871205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Ergebnis als Rückmeldung für wen?</a:t>
            </a:r>
            <a:endParaRPr lang="de-AT" dirty="0"/>
          </a:p>
        </p:txBody>
      </p:sp>
      <p:sp>
        <p:nvSpPr>
          <p:cNvPr id="3" name="Inhaltsplatzhalter 2"/>
          <p:cNvSpPr>
            <a:spLocks noGrp="1"/>
          </p:cNvSpPr>
          <p:nvPr>
            <p:ph idx="1"/>
          </p:nvPr>
        </p:nvSpPr>
        <p:spPr/>
        <p:txBody>
          <a:bodyPr/>
          <a:lstStyle/>
          <a:p>
            <a:pPr marL="0" indent="0">
              <a:buNone/>
            </a:pPr>
            <a:r>
              <a:rPr lang="en-US" dirty="0"/>
              <a:t>Feedback </a:t>
            </a:r>
            <a:r>
              <a:rPr lang="en-US" dirty="0" err="1" smtClean="0"/>
              <a:t>soll</a:t>
            </a:r>
            <a:r>
              <a:rPr lang="en-US" dirty="0" smtClean="0"/>
              <a:t> </a:t>
            </a:r>
            <a:r>
              <a:rPr lang="en-US" dirty="0" err="1" smtClean="0"/>
              <a:t>Missverständnisse</a:t>
            </a:r>
            <a:r>
              <a:rPr lang="en-US" dirty="0" smtClean="0"/>
              <a:t> </a:t>
            </a:r>
            <a:r>
              <a:rPr lang="en-US" dirty="0" err="1" smtClean="0"/>
              <a:t>ansprechen</a:t>
            </a:r>
            <a:r>
              <a:rPr lang="en-US" dirty="0" smtClean="0"/>
              <a:t>, </a:t>
            </a:r>
            <a:r>
              <a:rPr lang="en-US" dirty="0" err="1" smtClean="0"/>
              <a:t>nicht</a:t>
            </a:r>
            <a:r>
              <a:rPr lang="en-US" dirty="0" smtClean="0"/>
              <a:t> </a:t>
            </a:r>
            <a:r>
              <a:rPr lang="en-US" dirty="0" err="1" smtClean="0"/>
              <a:t>Mängel</a:t>
            </a:r>
            <a:r>
              <a:rPr lang="en-US" dirty="0" smtClean="0"/>
              <a:t> an </a:t>
            </a:r>
            <a:r>
              <a:rPr lang="en-US" dirty="0" err="1" smtClean="0"/>
              <a:t>Wissen</a:t>
            </a:r>
            <a:r>
              <a:rPr lang="en-US" dirty="0" smtClean="0"/>
              <a:t>!</a:t>
            </a:r>
          </a:p>
          <a:p>
            <a:r>
              <a:rPr lang="en-US" dirty="0" err="1" smtClean="0"/>
              <a:t>Jede</a:t>
            </a:r>
            <a:r>
              <a:rPr lang="en-US" dirty="0" smtClean="0"/>
              <a:t> </a:t>
            </a:r>
            <a:r>
              <a:rPr lang="en-US" dirty="0" err="1" smtClean="0"/>
              <a:t>Leistung</a:t>
            </a:r>
            <a:r>
              <a:rPr lang="en-US" dirty="0" smtClean="0"/>
              <a:t> </a:t>
            </a:r>
            <a:r>
              <a:rPr lang="en-US" dirty="0" err="1" smtClean="0"/>
              <a:t>ist</a:t>
            </a:r>
            <a:r>
              <a:rPr lang="en-US" dirty="0" smtClean="0"/>
              <a:t> </a:t>
            </a:r>
            <a:r>
              <a:rPr lang="en-US" dirty="0" err="1" smtClean="0"/>
              <a:t>Anlass</a:t>
            </a:r>
            <a:r>
              <a:rPr lang="en-US" dirty="0" smtClean="0"/>
              <a:t> </a:t>
            </a:r>
            <a:r>
              <a:rPr lang="en-US" dirty="0" err="1" smtClean="0"/>
              <a:t>dafür</a:t>
            </a:r>
            <a:r>
              <a:rPr lang="en-US" dirty="0" smtClean="0"/>
              <a:t>, die </a:t>
            </a:r>
            <a:r>
              <a:rPr lang="en-US" dirty="0" err="1" smtClean="0"/>
              <a:t>Lücke</a:t>
            </a:r>
            <a:r>
              <a:rPr lang="en-US" dirty="0" smtClean="0"/>
              <a:t> </a:t>
            </a:r>
            <a:r>
              <a:rPr lang="en-US" dirty="0" err="1" smtClean="0"/>
              <a:t>zwischen</a:t>
            </a:r>
            <a:r>
              <a:rPr lang="en-US" dirty="0" smtClean="0"/>
              <a:t> </a:t>
            </a:r>
            <a:r>
              <a:rPr lang="en-US" dirty="0" err="1" smtClean="0"/>
              <a:t>Gelehrtem</a:t>
            </a:r>
            <a:r>
              <a:rPr lang="en-US" dirty="0" smtClean="0"/>
              <a:t> und </a:t>
            </a:r>
            <a:r>
              <a:rPr lang="en-US" dirty="0" err="1" smtClean="0"/>
              <a:t>Gelerntem</a:t>
            </a:r>
            <a:r>
              <a:rPr lang="en-US" dirty="0" smtClean="0"/>
              <a:t> </a:t>
            </a:r>
            <a:r>
              <a:rPr lang="en-US" dirty="0" err="1" smtClean="0"/>
              <a:t>zu</a:t>
            </a:r>
            <a:r>
              <a:rPr lang="en-US" dirty="0" smtClean="0"/>
              <a:t> </a:t>
            </a:r>
            <a:r>
              <a:rPr lang="en-US" dirty="0" err="1" smtClean="0"/>
              <a:t>erschließen</a:t>
            </a:r>
            <a:r>
              <a:rPr lang="en-US" dirty="0" smtClean="0"/>
              <a:t> (</a:t>
            </a:r>
            <a:r>
              <a:rPr lang="en-US" dirty="0" err="1" smtClean="0"/>
              <a:t>formativ</a:t>
            </a:r>
            <a:r>
              <a:rPr lang="en-US" dirty="0" smtClean="0"/>
              <a:t> = </a:t>
            </a:r>
            <a:r>
              <a:rPr lang="en-US" dirty="0" err="1" smtClean="0"/>
              <a:t>Rückmeldung</a:t>
            </a:r>
            <a:r>
              <a:rPr lang="en-US" dirty="0" smtClean="0"/>
              <a:t> </a:t>
            </a:r>
            <a:r>
              <a:rPr lang="en-US" dirty="0" err="1" smtClean="0"/>
              <a:t>zur</a:t>
            </a:r>
            <a:r>
              <a:rPr lang="en-US" dirty="0" smtClean="0"/>
              <a:t> </a:t>
            </a:r>
            <a:r>
              <a:rPr lang="en-US" dirty="0" err="1" smtClean="0"/>
              <a:t>Wirksamkeit</a:t>
            </a:r>
            <a:r>
              <a:rPr lang="en-US" dirty="0" smtClean="0"/>
              <a:t> des </a:t>
            </a:r>
            <a:r>
              <a:rPr lang="en-US" dirty="0" err="1" smtClean="0"/>
              <a:t>Lehrens</a:t>
            </a:r>
            <a:r>
              <a:rPr lang="en-US" dirty="0" smtClean="0"/>
              <a:t>).</a:t>
            </a:r>
          </a:p>
          <a:p>
            <a:r>
              <a:rPr lang="en-US" dirty="0" err="1" smtClean="0"/>
              <a:t>Wenn</a:t>
            </a:r>
            <a:r>
              <a:rPr lang="en-US" dirty="0" smtClean="0"/>
              <a:t> das </a:t>
            </a:r>
            <a:r>
              <a:rPr lang="en-US" dirty="0" err="1" smtClean="0"/>
              <a:t>Ergebnis</a:t>
            </a:r>
            <a:r>
              <a:rPr lang="en-US" dirty="0" smtClean="0"/>
              <a:t>, das </a:t>
            </a:r>
            <a:r>
              <a:rPr lang="en-US" dirty="0" err="1" smtClean="0"/>
              <a:t>Rückmeldegespräch</a:t>
            </a:r>
            <a:r>
              <a:rPr lang="en-US" dirty="0" smtClean="0"/>
              <a:t> </a:t>
            </a:r>
            <a:r>
              <a:rPr lang="en-US" dirty="0" err="1" smtClean="0"/>
              <a:t>oder</a:t>
            </a:r>
            <a:r>
              <a:rPr lang="en-US" dirty="0" smtClean="0"/>
              <a:t> der </a:t>
            </a:r>
            <a:r>
              <a:rPr lang="en-US" dirty="0" err="1" smtClean="0"/>
              <a:t>Umgang</a:t>
            </a:r>
            <a:r>
              <a:rPr lang="en-US" dirty="0" smtClean="0"/>
              <a:t> </a:t>
            </a:r>
            <a:r>
              <a:rPr lang="en-US" dirty="0" err="1" smtClean="0"/>
              <a:t>mit</a:t>
            </a:r>
            <a:r>
              <a:rPr lang="en-US" dirty="0" smtClean="0"/>
              <a:t> </a:t>
            </a:r>
            <a:r>
              <a:rPr lang="en-US" dirty="0" err="1" smtClean="0"/>
              <a:t>Rückmeldung</a:t>
            </a:r>
            <a:r>
              <a:rPr lang="en-US" dirty="0" smtClean="0"/>
              <a:t> </a:t>
            </a:r>
            <a:r>
              <a:rPr lang="en-US" dirty="0" err="1" smtClean="0"/>
              <a:t>zeigt</a:t>
            </a:r>
            <a:r>
              <a:rPr lang="en-US" dirty="0" smtClean="0"/>
              <a:t>, </a:t>
            </a:r>
            <a:r>
              <a:rPr lang="en-US" dirty="0" err="1" smtClean="0"/>
              <a:t>dass</a:t>
            </a:r>
            <a:r>
              <a:rPr lang="en-US" dirty="0" smtClean="0"/>
              <a:t> </a:t>
            </a:r>
            <a:r>
              <a:rPr lang="en-US" dirty="0" smtClean="0"/>
              <a:t>der/die </a:t>
            </a:r>
            <a:r>
              <a:rPr lang="en-US" dirty="0" err="1" smtClean="0"/>
              <a:t>Lernende</a:t>
            </a:r>
            <a:r>
              <a:rPr lang="en-US" dirty="0" smtClean="0"/>
              <a:t> </a:t>
            </a:r>
            <a:r>
              <a:rPr lang="en-US" dirty="0" err="1" smtClean="0"/>
              <a:t>etwas</a:t>
            </a:r>
            <a:r>
              <a:rPr lang="en-US" dirty="0"/>
              <a:t> </a:t>
            </a:r>
            <a:r>
              <a:rPr lang="en-US" dirty="0" err="1"/>
              <a:t>noch</a:t>
            </a:r>
            <a:r>
              <a:rPr lang="en-US" dirty="0"/>
              <a:t> </a:t>
            </a:r>
            <a:r>
              <a:rPr lang="en-US" dirty="0" err="1"/>
              <a:t>nicht</a:t>
            </a:r>
            <a:r>
              <a:rPr lang="en-US" dirty="0"/>
              <a:t> </a:t>
            </a:r>
            <a:r>
              <a:rPr lang="en-US" dirty="0" err="1"/>
              <a:t>verstanden</a:t>
            </a:r>
            <a:r>
              <a:rPr lang="en-US" dirty="0"/>
              <a:t> </a:t>
            </a:r>
            <a:r>
              <a:rPr lang="en-US" dirty="0" err="1" smtClean="0"/>
              <a:t>bzw</a:t>
            </a:r>
            <a:r>
              <a:rPr lang="en-US" dirty="0" smtClean="0"/>
              <a:t>. </a:t>
            </a:r>
            <a:r>
              <a:rPr lang="en-US" dirty="0" err="1" smtClean="0"/>
              <a:t>etwas</a:t>
            </a:r>
            <a:r>
              <a:rPr lang="en-US" dirty="0" smtClean="0"/>
              <a:t> </a:t>
            </a:r>
            <a:r>
              <a:rPr lang="en-US" dirty="0" err="1" smtClean="0"/>
              <a:t>missverstanden</a:t>
            </a:r>
            <a:r>
              <a:rPr lang="en-US" dirty="0" smtClean="0"/>
              <a:t> hat, </a:t>
            </a:r>
            <a:r>
              <a:rPr lang="en-US" dirty="0" err="1" smtClean="0"/>
              <a:t>dann</a:t>
            </a:r>
            <a:r>
              <a:rPr lang="en-US" dirty="0" smtClean="0"/>
              <a:t> </a:t>
            </a:r>
            <a:r>
              <a:rPr lang="en-US" dirty="0" err="1" smtClean="0"/>
              <a:t>ist</a:t>
            </a:r>
            <a:r>
              <a:rPr lang="en-US" dirty="0" smtClean="0"/>
              <a:t> </a:t>
            </a:r>
            <a:r>
              <a:rPr lang="en-US" b="1" dirty="0" err="1" smtClean="0"/>
              <a:t>weniger</a:t>
            </a:r>
            <a:r>
              <a:rPr lang="en-US" b="1" dirty="0" smtClean="0"/>
              <a:t> Feedback </a:t>
            </a:r>
            <a:r>
              <a:rPr lang="en-US" b="1" dirty="0" err="1" smtClean="0"/>
              <a:t>als</a:t>
            </a:r>
            <a:r>
              <a:rPr lang="en-US" b="1" dirty="0" smtClean="0"/>
              <a:t> </a:t>
            </a:r>
            <a:r>
              <a:rPr lang="en-US" b="1" dirty="0" err="1" smtClean="0"/>
              <a:t>Lehren</a:t>
            </a:r>
            <a:r>
              <a:rPr lang="en-US" b="1" dirty="0" smtClean="0"/>
              <a:t> </a:t>
            </a:r>
            <a:r>
              <a:rPr lang="en-US" b="1" dirty="0" err="1" smtClean="0"/>
              <a:t>angesagt</a:t>
            </a:r>
            <a:r>
              <a:rPr lang="en-US" dirty="0" smtClean="0"/>
              <a:t>!</a:t>
            </a:r>
            <a:endParaRPr lang="de-AT" dirty="0"/>
          </a:p>
        </p:txBody>
      </p:sp>
    </p:spTree>
    <p:extLst>
      <p:ext uri="{BB962C8B-B14F-4D97-AF65-F5344CB8AC3E}">
        <p14:creationId xmlns:p14="http://schemas.microsoft.com/office/powerpoint/2010/main" val="4067279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Wirksames Feedback</a:t>
            </a:r>
            <a:br>
              <a:rPr lang="de-AT" dirty="0" smtClean="0"/>
            </a:br>
            <a:r>
              <a:rPr lang="de-AT" sz="2000" dirty="0" smtClean="0"/>
              <a:t>(Hattie 2011, </a:t>
            </a:r>
            <a:r>
              <a:rPr lang="de-AT" sz="2000" dirty="0" err="1" smtClean="0"/>
              <a:t>Dweck</a:t>
            </a:r>
            <a:r>
              <a:rPr lang="de-AT" sz="2000" dirty="0" smtClean="0"/>
              <a:t> 2008, Hattie &amp; </a:t>
            </a:r>
            <a:r>
              <a:rPr lang="de-AT" sz="2000" dirty="0" err="1" smtClean="0"/>
              <a:t>Temperley</a:t>
            </a:r>
            <a:r>
              <a:rPr lang="de-AT" sz="2000" dirty="0" smtClean="0"/>
              <a:t> 2007)</a:t>
            </a:r>
            <a:endParaRPr lang="de-AT" sz="2000" dirty="0"/>
          </a:p>
        </p:txBody>
      </p:sp>
      <p:sp>
        <p:nvSpPr>
          <p:cNvPr id="3" name="Inhaltsplatzhalter 2"/>
          <p:cNvSpPr>
            <a:spLocks noGrp="1"/>
          </p:cNvSpPr>
          <p:nvPr>
            <p:ph idx="1"/>
          </p:nvPr>
        </p:nvSpPr>
        <p:spPr/>
        <p:txBody>
          <a:bodyPr/>
          <a:lstStyle/>
          <a:p>
            <a:r>
              <a:rPr lang="de-AT" b="1" dirty="0" smtClean="0">
                <a:solidFill>
                  <a:srgbClr val="FF0000"/>
                </a:solidFill>
              </a:rPr>
              <a:t>Nicht personenbezogen! </a:t>
            </a:r>
            <a:br>
              <a:rPr lang="de-AT" b="1" dirty="0" smtClean="0">
                <a:solidFill>
                  <a:srgbClr val="FF0000"/>
                </a:solidFill>
              </a:rPr>
            </a:br>
            <a:r>
              <a:rPr lang="de-AT" sz="2400" dirty="0" smtClean="0">
                <a:solidFill>
                  <a:srgbClr val="FF0000"/>
                </a:solidFill>
              </a:rPr>
              <a:t>orientiert an Eigenschaften/Begabungen/Besonderheiten</a:t>
            </a:r>
          </a:p>
          <a:p>
            <a:r>
              <a:rPr lang="de-AT" dirty="0" smtClean="0"/>
              <a:t>Zielorientiert</a:t>
            </a:r>
          </a:p>
          <a:p>
            <a:r>
              <a:rPr lang="de-AT" dirty="0" smtClean="0"/>
              <a:t>Handlungsorientiert</a:t>
            </a:r>
            <a:br>
              <a:rPr lang="de-AT" dirty="0" smtClean="0"/>
            </a:br>
            <a:r>
              <a:rPr lang="de-AT" sz="2400" dirty="0" smtClean="0"/>
              <a:t>wie am Besten eine Aufgabe gemacht wird, um Ziel zu erreichen</a:t>
            </a:r>
          </a:p>
          <a:p>
            <a:r>
              <a:rPr lang="de-AT" dirty="0" smtClean="0"/>
              <a:t>Prozessbezogen</a:t>
            </a:r>
            <a:br>
              <a:rPr lang="de-AT" dirty="0" smtClean="0"/>
            </a:br>
            <a:r>
              <a:rPr lang="de-AT" sz="2400" dirty="0" smtClean="0"/>
              <a:t>Strategien, Anstrengung, Ausdauer, Fortschritt zum Ziel</a:t>
            </a:r>
          </a:p>
          <a:p>
            <a:r>
              <a:rPr lang="de-AT" dirty="0" smtClean="0"/>
              <a:t>Ergebnisbezogen</a:t>
            </a:r>
            <a:br>
              <a:rPr lang="de-AT" dirty="0" smtClean="0"/>
            </a:br>
            <a:r>
              <a:rPr lang="de-AT" sz="2400" dirty="0" smtClean="0"/>
              <a:t>Wohin gehst du? Wo bist du jetzt? Was ist noch zu tun?</a:t>
            </a:r>
          </a:p>
          <a:p>
            <a:endParaRPr lang="de-AT" dirty="0"/>
          </a:p>
        </p:txBody>
      </p:sp>
    </p:spTree>
    <p:extLst>
      <p:ext uri="{BB962C8B-B14F-4D97-AF65-F5344CB8AC3E}">
        <p14:creationId xmlns:p14="http://schemas.microsoft.com/office/powerpoint/2010/main" val="3088770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6250260" y="1412776"/>
            <a:ext cx="2930252" cy="4723749"/>
            <a:chOff x="5904758" y="1493854"/>
            <a:chExt cx="2930252" cy="4723749"/>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456" y="2364776"/>
              <a:ext cx="1496406" cy="357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339" y="1493854"/>
              <a:ext cx="1121786"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rot="21274347">
              <a:off x="7199218" y="1668686"/>
              <a:ext cx="1224136"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ZIEL</a:t>
              </a:r>
              <a:endParaRPr lang="de-AT" sz="2400" b="1" dirty="0">
                <a:solidFill>
                  <a:schemeClr val="accent3">
                    <a:lumMod val="75000"/>
                  </a:schemeClr>
                </a:solidFill>
                <a:latin typeface="Comic Sans MS" pitchFamily="66" charset="0"/>
              </a:endParaRPr>
            </a:p>
          </p:txBody>
        </p:sp>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306804"/>
              <a:ext cx="1704638" cy="34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914" y="2288813"/>
              <a:ext cx="1725490" cy="328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250148"/>
              <a:ext cx="2246786" cy="327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25195" y="4950238"/>
              <a:ext cx="1296144"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rot="350434">
              <a:off x="5904758" y="5149991"/>
              <a:ext cx="1271803"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START</a:t>
              </a:r>
              <a:endParaRPr lang="de-AT" sz="2400" b="1" dirty="0">
                <a:solidFill>
                  <a:schemeClr val="accent3">
                    <a:lumMod val="75000"/>
                  </a:schemeClr>
                </a:solidFill>
                <a:latin typeface="Comic Sans MS" pitchFamily="66" charset="0"/>
              </a:endParaRPr>
            </a:p>
          </p:txBody>
        </p:sp>
        <p:pic>
          <p:nvPicPr>
            <p:cNvPr id="1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4104132"/>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5486" y="3632535"/>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4186" y="2762344"/>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el 1"/>
          <p:cNvSpPr>
            <a:spLocks noGrp="1"/>
          </p:cNvSpPr>
          <p:nvPr>
            <p:ph type="title"/>
          </p:nvPr>
        </p:nvSpPr>
        <p:spPr/>
        <p:txBody>
          <a:bodyPr/>
          <a:lstStyle/>
          <a:p>
            <a:r>
              <a:rPr lang="de-AT" dirty="0" smtClean="0"/>
              <a:t>Was für Feedback? (Hattie 2012)</a:t>
            </a:r>
            <a:endParaRPr lang="de-AT" dirty="0"/>
          </a:p>
        </p:txBody>
      </p:sp>
      <p:sp>
        <p:nvSpPr>
          <p:cNvPr id="3" name="Inhaltsplatzhalter 2"/>
          <p:cNvSpPr>
            <a:spLocks noGrp="1"/>
          </p:cNvSpPr>
          <p:nvPr>
            <p:ph idx="1"/>
          </p:nvPr>
        </p:nvSpPr>
        <p:spPr/>
        <p:txBody>
          <a:bodyPr/>
          <a:lstStyle/>
          <a:p>
            <a:r>
              <a:rPr lang="de-AT" i="1" dirty="0" err="1" smtClean="0"/>
              <a:t>Where</a:t>
            </a:r>
            <a:r>
              <a:rPr lang="de-AT" i="1" dirty="0" smtClean="0"/>
              <a:t> </a:t>
            </a:r>
            <a:r>
              <a:rPr lang="de-AT" i="1" dirty="0" err="1" smtClean="0"/>
              <a:t>are</a:t>
            </a:r>
            <a:r>
              <a:rPr lang="de-AT" i="1" dirty="0" smtClean="0"/>
              <a:t> </a:t>
            </a:r>
            <a:r>
              <a:rPr lang="de-AT" i="1" dirty="0" err="1" smtClean="0"/>
              <a:t>you</a:t>
            </a:r>
            <a:r>
              <a:rPr lang="de-AT" i="1" dirty="0" smtClean="0"/>
              <a:t> </a:t>
            </a:r>
            <a:r>
              <a:rPr lang="de-AT" i="1" dirty="0" err="1" smtClean="0"/>
              <a:t>going</a:t>
            </a:r>
            <a:r>
              <a:rPr lang="de-AT" i="1" dirty="0" smtClean="0"/>
              <a:t>? </a:t>
            </a:r>
            <a:r>
              <a:rPr lang="de-AT" dirty="0" smtClean="0"/>
              <a:t>(zielorientiert)</a:t>
            </a:r>
            <a:br>
              <a:rPr lang="de-AT" dirty="0" smtClean="0"/>
            </a:br>
            <a:endParaRPr lang="de-AT" dirty="0" smtClean="0"/>
          </a:p>
          <a:p>
            <a:r>
              <a:rPr lang="de-AT" i="1" dirty="0" err="1" smtClean="0"/>
              <a:t>How</a:t>
            </a:r>
            <a:r>
              <a:rPr lang="de-AT" i="1" dirty="0" smtClean="0"/>
              <a:t> </a:t>
            </a:r>
            <a:r>
              <a:rPr lang="de-AT" i="1" dirty="0" err="1" smtClean="0"/>
              <a:t>are</a:t>
            </a:r>
            <a:r>
              <a:rPr lang="de-AT" i="1" dirty="0" smtClean="0"/>
              <a:t> </a:t>
            </a:r>
            <a:r>
              <a:rPr lang="de-AT" i="1" dirty="0" err="1" smtClean="0"/>
              <a:t>you</a:t>
            </a:r>
            <a:r>
              <a:rPr lang="de-AT" i="1" dirty="0" smtClean="0"/>
              <a:t> </a:t>
            </a:r>
            <a:r>
              <a:rPr lang="de-AT" i="1" dirty="0" err="1" smtClean="0"/>
              <a:t>going</a:t>
            </a:r>
            <a:r>
              <a:rPr lang="de-AT" i="1" dirty="0" smtClean="0"/>
              <a:t> </a:t>
            </a:r>
            <a:r>
              <a:rPr lang="de-AT" i="1" dirty="0" err="1" smtClean="0"/>
              <a:t>there</a:t>
            </a:r>
            <a:r>
              <a:rPr lang="de-AT" i="1" dirty="0" smtClean="0"/>
              <a:t>? </a:t>
            </a:r>
            <a:r>
              <a:rPr lang="de-AT" dirty="0" smtClean="0"/>
              <a:t>(aktueller Fortschritt)</a:t>
            </a:r>
          </a:p>
          <a:p>
            <a:r>
              <a:rPr lang="de-AT" i="1" dirty="0" err="1" smtClean="0"/>
              <a:t>Where</a:t>
            </a:r>
            <a:r>
              <a:rPr lang="de-AT" i="1" dirty="0" smtClean="0"/>
              <a:t> </a:t>
            </a:r>
            <a:r>
              <a:rPr lang="de-AT" i="1" dirty="0" err="1" smtClean="0"/>
              <a:t>to</a:t>
            </a:r>
            <a:r>
              <a:rPr lang="de-AT" i="1" dirty="0" smtClean="0"/>
              <a:t> </a:t>
            </a:r>
            <a:r>
              <a:rPr lang="de-AT" i="1" dirty="0" err="1" smtClean="0"/>
              <a:t>next</a:t>
            </a:r>
            <a:r>
              <a:rPr lang="de-AT" i="1" dirty="0" smtClean="0"/>
              <a:t>? </a:t>
            </a:r>
            <a:r>
              <a:rPr lang="de-AT" dirty="0" smtClean="0"/>
              <a:t>(nächster Schritt zum Ziel)</a:t>
            </a:r>
            <a:endParaRPr lang="de-AT" dirty="0"/>
          </a:p>
        </p:txBody>
      </p:sp>
    </p:spTree>
    <p:extLst>
      <p:ext uri="{BB962C8B-B14F-4D97-AF65-F5344CB8AC3E}">
        <p14:creationId xmlns:p14="http://schemas.microsoft.com/office/powerpoint/2010/main" val="3997927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a:t>
            </a:r>
            <a:r>
              <a:rPr lang="de-AT" dirty="0" err="1" smtClean="0"/>
              <a:t>Where</a:t>
            </a:r>
            <a:r>
              <a:rPr lang="de-AT" dirty="0" smtClean="0"/>
              <a:t> </a:t>
            </a:r>
            <a:r>
              <a:rPr lang="de-AT" dirty="0" err="1" smtClean="0"/>
              <a:t>are</a:t>
            </a:r>
            <a:r>
              <a:rPr lang="de-AT" dirty="0" smtClean="0"/>
              <a:t> </a:t>
            </a:r>
            <a:r>
              <a:rPr lang="de-AT" dirty="0" err="1" smtClean="0"/>
              <a:t>you</a:t>
            </a:r>
            <a:r>
              <a:rPr lang="de-AT" dirty="0" smtClean="0"/>
              <a:t> </a:t>
            </a:r>
            <a:r>
              <a:rPr lang="de-AT" dirty="0" err="1" smtClean="0"/>
              <a:t>going</a:t>
            </a:r>
            <a:r>
              <a:rPr lang="de-AT" dirty="0" smtClean="0"/>
              <a:t>?</a:t>
            </a:r>
            <a:endParaRPr lang="de-AT" dirty="0"/>
          </a:p>
        </p:txBody>
      </p:sp>
      <p:sp>
        <p:nvSpPr>
          <p:cNvPr id="3" name="Inhaltsplatzhalter 2"/>
          <p:cNvSpPr>
            <a:spLocks noGrp="1"/>
          </p:cNvSpPr>
          <p:nvPr>
            <p:ph idx="1"/>
          </p:nvPr>
        </p:nvSpPr>
        <p:spPr/>
        <p:txBody>
          <a:bodyPr/>
          <a:lstStyle/>
          <a:p>
            <a:pPr marL="457200" indent="-457200">
              <a:buFont typeface="+mj-lt"/>
              <a:buAutoNum type="arabicPeriod"/>
            </a:pPr>
            <a:r>
              <a:rPr lang="de-AT" sz="2800" dirty="0" smtClean="0"/>
              <a:t>„Das Ziel ist, eine unterhaltsame, spannende Erzählung zu schreiben. </a:t>
            </a:r>
            <a:endParaRPr lang="de-AT" sz="2800" dirty="0" smtClean="0"/>
          </a:p>
          <a:p>
            <a:pPr marL="447675" indent="0">
              <a:buNone/>
            </a:pPr>
            <a:r>
              <a:rPr lang="de-AT" sz="2800" dirty="0" smtClean="0"/>
              <a:t>Du </a:t>
            </a:r>
            <a:r>
              <a:rPr lang="de-AT" sz="2800" dirty="0" smtClean="0"/>
              <a:t>hast eine Geschichte aus einem Videospiel gewählt. Das finde ich schon jetzt spannend, weil ich das Spiel und deine Erfahrung dabei nicht kenne. Ich freue mich auf deine Beschreibung des Umfelds im Spiel und die ‚</a:t>
            </a:r>
            <a:r>
              <a:rPr lang="de-AT" sz="2800" dirty="0" err="1" smtClean="0"/>
              <a:t>äckschen</a:t>
            </a:r>
            <a:r>
              <a:rPr lang="de-AT" sz="2800" dirty="0" smtClean="0"/>
              <a:t>‘! Ich stelle mir das wie </a:t>
            </a:r>
            <a:r>
              <a:rPr lang="de-AT" sz="2800" dirty="0" smtClean="0"/>
              <a:t>einen Film </a:t>
            </a:r>
            <a:r>
              <a:rPr lang="de-AT" sz="2800" dirty="0" smtClean="0"/>
              <a:t>in meinem Kopf vor!“</a:t>
            </a:r>
          </a:p>
        </p:txBody>
      </p:sp>
    </p:spTree>
    <p:extLst>
      <p:ext uri="{BB962C8B-B14F-4D97-AF65-F5344CB8AC3E}">
        <p14:creationId xmlns:p14="http://schemas.microsoft.com/office/powerpoint/2010/main" val="759532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a:t>
            </a:r>
            <a:r>
              <a:rPr lang="de-AT" dirty="0" err="1" smtClean="0"/>
              <a:t>How</a:t>
            </a:r>
            <a:r>
              <a:rPr lang="de-AT" dirty="0" smtClean="0"/>
              <a:t> </a:t>
            </a:r>
            <a:r>
              <a:rPr lang="de-AT" dirty="0" err="1" smtClean="0"/>
              <a:t>are</a:t>
            </a:r>
            <a:r>
              <a:rPr lang="de-AT" dirty="0" smtClean="0"/>
              <a:t> </a:t>
            </a:r>
            <a:r>
              <a:rPr lang="de-AT" dirty="0" err="1" smtClean="0"/>
              <a:t>you</a:t>
            </a:r>
            <a:r>
              <a:rPr lang="de-AT" dirty="0" smtClean="0"/>
              <a:t> </a:t>
            </a:r>
            <a:r>
              <a:rPr lang="de-AT" dirty="0" err="1" smtClean="0"/>
              <a:t>going</a:t>
            </a:r>
            <a:r>
              <a:rPr lang="de-AT" dirty="0" smtClean="0"/>
              <a:t> </a:t>
            </a:r>
            <a:r>
              <a:rPr lang="de-AT" dirty="0" err="1" smtClean="0"/>
              <a:t>there</a:t>
            </a:r>
            <a:r>
              <a:rPr lang="de-AT" dirty="0" smtClean="0"/>
              <a:t>?</a:t>
            </a:r>
            <a:endParaRPr lang="de-AT" dirty="0"/>
          </a:p>
        </p:txBody>
      </p:sp>
      <p:sp>
        <p:nvSpPr>
          <p:cNvPr id="3" name="Inhaltsplatzhalter 2"/>
          <p:cNvSpPr>
            <a:spLocks noGrp="1"/>
          </p:cNvSpPr>
          <p:nvPr>
            <p:ph idx="1"/>
          </p:nvPr>
        </p:nvSpPr>
        <p:spPr/>
        <p:txBody>
          <a:bodyPr/>
          <a:lstStyle/>
          <a:p>
            <a:pPr marL="514350" indent="-514350">
              <a:buFont typeface="+mj-lt"/>
              <a:buAutoNum type="arabicPeriod" startAt="2"/>
            </a:pPr>
            <a:r>
              <a:rPr lang="de-AT" sz="2800" dirty="0" smtClean="0"/>
              <a:t>„Mir ist nicht klar, was die Spieler hier genau tun. Welche Bewegungen machen sie? Was denken sie sich dabei? Wie kannst du ihre Handlung vorstellbar machen, </a:t>
            </a:r>
            <a:r>
              <a:rPr lang="de-AT" sz="2800" dirty="0" smtClean="0"/>
              <a:t>wie in einem Film </a:t>
            </a:r>
            <a:r>
              <a:rPr lang="de-AT" sz="2800" dirty="0" smtClean="0"/>
              <a:t>im Kopf des Lesers? Was soll ich hören? Sehen? Spüren?“</a:t>
            </a:r>
          </a:p>
        </p:txBody>
      </p:sp>
    </p:spTree>
    <p:extLst>
      <p:ext uri="{BB962C8B-B14F-4D97-AF65-F5344CB8AC3E}">
        <p14:creationId xmlns:p14="http://schemas.microsoft.com/office/powerpoint/2010/main" val="3236081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Wie begreifen wir „Schule“?</a:t>
            </a:r>
            <a:endParaRPr lang="de-AT" dirty="0"/>
          </a:p>
        </p:txBody>
      </p:sp>
      <p:sp>
        <p:nvSpPr>
          <p:cNvPr id="3" name="Foliennummernplatzhalter 2"/>
          <p:cNvSpPr>
            <a:spLocks noGrp="1"/>
          </p:cNvSpPr>
          <p:nvPr>
            <p:ph type="sldNum" sz="quarter" idx="4294967295"/>
          </p:nvPr>
        </p:nvSpPr>
        <p:spPr>
          <a:xfrm>
            <a:off x="612648" y="6356350"/>
            <a:ext cx="1981200" cy="365760"/>
          </a:xfrm>
          <a:prstGeom prst="rect">
            <a:avLst/>
          </a:prstGeom>
        </p:spPr>
        <p:txBody>
          <a:bodyPr/>
          <a:lstStyle/>
          <a:p>
            <a:fld id="{F38DF745-7D3F-47F4-83A3-874385CFAA69}" type="slidenum">
              <a:rPr lang="en-US" smtClean="0"/>
              <a:pPr/>
              <a:t>4</a:t>
            </a:fld>
            <a:endParaRPr lang="en-US"/>
          </a:p>
        </p:txBody>
      </p:sp>
      <p:graphicFrame>
        <p:nvGraphicFramePr>
          <p:cNvPr id="5" name="Inhaltsplatzhalter 4"/>
          <p:cNvGraphicFramePr>
            <a:graphicFrameLocks noGrp="1"/>
          </p:cNvGraphicFramePr>
          <p:nvPr>
            <p:ph sz="quarter" idx="1"/>
            <p:extLst>
              <p:ext uri="{D42A27DB-BD31-4B8C-83A1-F6EECF244321}">
                <p14:modId xmlns:p14="http://schemas.microsoft.com/office/powerpoint/2010/main" val="630177748"/>
              </p:ext>
            </p:extLst>
          </p:nvPr>
        </p:nvGraphicFramePr>
        <p:xfrm>
          <a:off x="457200" y="1219200"/>
          <a:ext cx="8229600" cy="523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FD4EABE-99D4-48C2-A1F6-82DFF503AE86}"/>
                                            </p:graphicEl>
                                          </p:spTgt>
                                        </p:tgtEl>
                                        <p:attrNameLst>
                                          <p:attrName>style.visibility</p:attrName>
                                        </p:attrNameLst>
                                      </p:cBhvr>
                                      <p:to>
                                        <p:strVal val="visible"/>
                                      </p:to>
                                    </p:set>
                                    <p:animEffect transition="in" filter="fade">
                                      <p:cBhvr>
                                        <p:cTn id="7" dur="500"/>
                                        <p:tgtEl>
                                          <p:spTgt spid="5">
                                            <p:graphicEl>
                                              <a:dgm id="{9FD4EABE-99D4-48C2-A1F6-82DFF503AE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40D4F6D-C013-498F-A9D4-23C79E3B9047}"/>
                                            </p:graphicEl>
                                          </p:spTgt>
                                        </p:tgtEl>
                                        <p:attrNameLst>
                                          <p:attrName>style.visibility</p:attrName>
                                        </p:attrNameLst>
                                      </p:cBhvr>
                                      <p:to>
                                        <p:strVal val="visible"/>
                                      </p:to>
                                    </p:set>
                                    <p:animEffect transition="in" filter="fade">
                                      <p:cBhvr>
                                        <p:cTn id="12" dur="500"/>
                                        <p:tgtEl>
                                          <p:spTgt spid="5">
                                            <p:graphicEl>
                                              <a:dgm id="{040D4F6D-C013-498F-A9D4-23C79E3B90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45B07696-B843-4D39-BCC8-90AA0F6DEBBB}"/>
                                            </p:graphicEl>
                                          </p:spTgt>
                                        </p:tgtEl>
                                        <p:attrNameLst>
                                          <p:attrName>style.visibility</p:attrName>
                                        </p:attrNameLst>
                                      </p:cBhvr>
                                      <p:to>
                                        <p:strVal val="visible"/>
                                      </p:to>
                                    </p:set>
                                    <p:animEffect transition="in" filter="fade">
                                      <p:cBhvr>
                                        <p:cTn id="17" dur="500"/>
                                        <p:tgtEl>
                                          <p:spTgt spid="5">
                                            <p:graphicEl>
                                              <a:dgm id="{45B07696-B843-4D39-BCC8-90AA0F6DEBB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FF19C425-3D8A-4AE9-BDFF-C8F3D64A143C}"/>
                                            </p:graphicEl>
                                          </p:spTgt>
                                        </p:tgtEl>
                                        <p:attrNameLst>
                                          <p:attrName>style.visibility</p:attrName>
                                        </p:attrNameLst>
                                      </p:cBhvr>
                                      <p:to>
                                        <p:strVal val="visible"/>
                                      </p:to>
                                    </p:set>
                                    <p:animEffect transition="in" filter="fade">
                                      <p:cBhvr>
                                        <p:cTn id="22" dur="500"/>
                                        <p:tgtEl>
                                          <p:spTgt spid="5">
                                            <p:graphicEl>
                                              <a:dgm id="{FF19C425-3D8A-4AE9-BDFF-C8F3D64A143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D5F5C725-820D-424F-A597-725100BBFAC6}"/>
                                            </p:graphicEl>
                                          </p:spTgt>
                                        </p:tgtEl>
                                        <p:attrNameLst>
                                          <p:attrName>style.visibility</p:attrName>
                                        </p:attrNameLst>
                                      </p:cBhvr>
                                      <p:to>
                                        <p:strVal val="visible"/>
                                      </p:to>
                                    </p:set>
                                    <p:animEffect transition="in" filter="fade">
                                      <p:cBhvr>
                                        <p:cTn id="27" dur="500"/>
                                        <p:tgtEl>
                                          <p:spTgt spid="5">
                                            <p:graphicEl>
                                              <a:dgm id="{D5F5C725-820D-424F-A597-725100BBFAC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3F6B98E8-D350-47B1-896A-3333EE16DCAF}"/>
                                            </p:graphicEl>
                                          </p:spTgt>
                                        </p:tgtEl>
                                        <p:attrNameLst>
                                          <p:attrName>style.visibility</p:attrName>
                                        </p:attrNameLst>
                                      </p:cBhvr>
                                      <p:to>
                                        <p:strVal val="visible"/>
                                      </p:to>
                                    </p:set>
                                    <p:animEffect transition="in" filter="fade">
                                      <p:cBhvr>
                                        <p:cTn id="32" dur="500"/>
                                        <p:tgtEl>
                                          <p:spTgt spid="5">
                                            <p:graphicEl>
                                              <a:dgm id="{3F6B98E8-D350-47B1-896A-3333EE16DCA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111A072B-52BE-43F7-852C-CF2944FAFC47}"/>
                                            </p:graphicEl>
                                          </p:spTgt>
                                        </p:tgtEl>
                                        <p:attrNameLst>
                                          <p:attrName>style.visibility</p:attrName>
                                        </p:attrNameLst>
                                      </p:cBhvr>
                                      <p:to>
                                        <p:strVal val="visible"/>
                                      </p:to>
                                    </p:set>
                                    <p:animEffect transition="in" filter="fade">
                                      <p:cBhvr>
                                        <p:cTn id="37" dur="500"/>
                                        <p:tgtEl>
                                          <p:spTgt spid="5">
                                            <p:graphicEl>
                                              <a:dgm id="{111A072B-52BE-43F7-852C-CF2944FAFC4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5BC49D73-B4C4-425C-AC50-B00EB6C42C42}"/>
                                            </p:graphicEl>
                                          </p:spTgt>
                                        </p:tgtEl>
                                        <p:attrNameLst>
                                          <p:attrName>style.visibility</p:attrName>
                                        </p:attrNameLst>
                                      </p:cBhvr>
                                      <p:to>
                                        <p:strVal val="visible"/>
                                      </p:to>
                                    </p:set>
                                    <p:animEffect transition="in" filter="fade">
                                      <p:cBhvr>
                                        <p:cTn id="42" dur="500"/>
                                        <p:tgtEl>
                                          <p:spTgt spid="5">
                                            <p:graphicEl>
                                              <a:dgm id="{5BC49D73-B4C4-425C-AC50-B00EB6C42C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a:t>
            </a:r>
            <a:r>
              <a:rPr lang="de-AT" dirty="0" err="1" smtClean="0"/>
              <a:t>Where</a:t>
            </a:r>
            <a:r>
              <a:rPr lang="de-AT" dirty="0" smtClean="0"/>
              <a:t> </a:t>
            </a:r>
            <a:r>
              <a:rPr lang="de-AT" dirty="0" err="1" smtClean="0"/>
              <a:t>to</a:t>
            </a:r>
            <a:r>
              <a:rPr lang="de-AT" dirty="0" smtClean="0"/>
              <a:t> </a:t>
            </a:r>
            <a:r>
              <a:rPr lang="de-AT" dirty="0" err="1" smtClean="0"/>
              <a:t>next</a:t>
            </a:r>
            <a:r>
              <a:rPr lang="de-AT" dirty="0" smtClean="0"/>
              <a:t>?</a:t>
            </a:r>
            <a:endParaRPr lang="de-AT" dirty="0"/>
          </a:p>
        </p:txBody>
      </p:sp>
      <p:sp>
        <p:nvSpPr>
          <p:cNvPr id="3" name="Inhaltsplatzhalter 2"/>
          <p:cNvSpPr>
            <a:spLocks noGrp="1"/>
          </p:cNvSpPr>
          <p:nvPr>
            <p:ph idx="1"/>
          </p:nvPr>
        </p:nvSpPr>
        <p:spPr/>
        <p:txBody>
          <a:bodyPr/>
          <a:lstStyle/>
          <a:p>
            <a:pPr marL="514350" indent="-514350">
              <a:buFont typeface="+mj-lt"/>
              <a:buAutoNum type="arabicPeriod" startAt="3"/>
            </a:pPr>
            <a:r>
              <a:rPr lang="de-AT" sz="2800" dirty="0" smtClean="0"/>
              <a:t>„Du bist auf dem Weg zum Ziel. Deine Erzählung von dem Videospiel hat das Ziel erreicht: sie ist unterhaltsam und spannend. Kannst du dich übertreffen? Welche Idee hast du für </a:t>
            </a:r>
            <a:r>
              <a:rPr lang="de-AT" sz="2800" dirty="0" smtClean="0"/>
              <a:t>eine </a:t>
            </a:r>
            <a:r>
              <a:rPr lang="de-AT" sz="2800" dirty="0" smtClean="0"/>
              <a:t>nächste Erzählung?“</a:t>
            </a:r>
            <a:endParaRPr lang="de-AT" sz="2800" dirty="0"/>
          </a:p>
        </p:txBody>
      </p:sp>
    </p:spTree>
    <p:extLst>
      <p:ext uri="{BB962C8B-B14F-4D97-AF65-F5344CB8AC3E}">
        <p14:creationId xmlns:p14="http://schemas.microsoft.com/office/powerpoint/2010/main" val="358717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Feedback-Formen</a:t>
            </a:r>
            <a:endParaRPr lang="de-AT" dirty="0"/>
          </a:p>
        </p:txBody>
      </p:sp>
      <p:sp>
        <p:nvSpPr>
          <p:cNvPr id="3" name="Inhaltsplatzhalter 2"/>
          <p:cNvSpPr>
            <a:spLocks noGrp="1"/>
          </p:cNvSpPr>
          <p:nvPr>
            <p:ph idx="1"/>
          </p:nvPr>
        </p:nvSpPr>
        <p:spPr>
          <a:xfrm>
            <a:off x="3653497" y="1484784"/>
            <a:ext cx="5490503" cy="4713387"/>
          </a:xfrm>
        </p:spPr>
        <p:txBody>
          <a:bodyPr/>
          <a:lstStyle/>
          <a:p>
            <a:pPr marL="514350" indent="-514350">
              <a:buFont typeface="+mj-lt"/>
              <a:buAutoNum type="arabicPeriod"/>
            </a:pPr>
            <a:r>
              <a:rPr lang="de-AT" sz="2800" dirty="0" smtClean="0"/>
              <a:t>Überleg dir eine Situation aus </a:t>
            </a:r>
            <a:r>
              <a:rPr lang="de-AT" sz="2800" dirty="0" smtClean="0"/>
              <a:t>deinen Lehrveranstaltungen  </a:t>
            </a:r>
            <a:r>
              <a:rPr lang="de-AT" sz="2800" dirty="0" smtClean="0"/>
              <a:t>letzte Woche, in der du einen Anlass für Feedback gehabt hast.</a:t>
            </a:r>
          </a:p>
          <a:p>
            <a:pPr marL="514350" indent="-514350">
              <a:buFont typeface="+mj-lt"/>
              <a:buAutoNum type="arabicPeriod"/>
            </a:pPr>
            <a:r>
              <a:rPr lang="de-AT" sz="2800" dirty="0" smtClean="0"/>
              <a:t>War es Schritt 1, 2 oder 3 im Lernprozess?</a:t>
            </a:r>
          </a:p>
          <a:p>
            <a:pPr marL="514350" indent="-514350">
              <a:buFont typeface="+mj-lt"/>
              <a:buAutoNum type="arabicPeriod"/>
            </a:pPr>
            <a:r>
              <a:rPr lang="de-AT" sz="2800" dirty="0" smtClean="0"/>
              <a:t>Mit dem, was du gerade erfahren hast, was würdest du sagen/schreiben?</a:t>
            </a:r>
          </a:p>
        </p:txBody>
      </p:sp>
      <p:sp>
        <p:nvSpPr>
          <p:cNvPr id="4" name="Textplatzhalter 3"/>
          <p:cNvSpPr>
            <a:spLocks noGrp="1"/>
          </p:cNvSpPr>
          <p:nvPr>
            <p:ph type="body" sz="half" idx="2"/>
          </p:nvPr>
        </p:nvSpPr>
        <p:spPr/>
        <p:txBody>
          <a:bodyPr>
            <a:normAutofit/>
          </a:bodyPr>
          <a:lstStyle/>
          <a:p>
            <a:endParaRPr lang="de-AT"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23" y="2564904"/>
            <a:ext cx="2420112" cy="3419856"/>
          </a:xfrm>
          <a:prstGeom prst="rect">
            <a:avLst/>
          </a:prstGeom>
        </p:spPr>
      </p:pic>
    </p:spTree>
    <p:extLst>
      <p:ext uri="{BB962C8B-B14F-4D97-AF65-F5344CB8AC3E}">
        <p14:creationId xmlns:p14="http://schemas.microsoft.com/office/powerpoint/2010/main" val="286003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Empfänglichkeit für Feedback I</a:t>
            </a:r>
            <a:r>
              <a:rPr lang="de-AT" dirty="0" smtClean="0"/>
              <a:t/>
            </a:r>
            <a:br>
              <a:rPr lang="de-AT" dirty="0" smtClean="0"/>
            </a:br>
            <a:r>
              <a:rPr lang="de-AT" sz="2400" dirty="0" smtClean="0"/>
              <a:t>(Carol </a:t>
            </a:r>
            <a:r>
              <a:rPr lang="de-AT" sz="2400" dirty="0" err="1" smtClean="0"/>
              <a:t>Dweck</a:t>
            </a:r>
            <a:r>
              <a:rPr lang="de-AT" sz="2400" dirty="0" smtClean="0"/>
              <a:t> 2007)</a:t>
            </a:r>
            <a:endParaRPr lang="de-AT" sz="2400" dirty="0"/>
          </a:p>
        </p:txBody>
      </p:sp>
      <p:sp>
        <p:nvSpPr>
          <p:cNvPr id="3" name="Inhaltsplatzhalter 2"/>
          <p:cNvSpPr>
            <a:spLocks noGrp="1"/>
          </p:cNvSpPr>
          <p:nvPr>
            <p:ph idx="1"/>
          </p:nvPr>
        </p:nvSpPr>
        <p:spPr>
          <a:xfrm>
            <a:off x="457200" y="1600200"/>
            <a:ext cx="8435280" cy="4525963"/>
          </a:xfrm>
        </p:spPr>
        <p:txBody>
          <a:bodyPr/>
          <a:lstStyle/>
          <a:p>
            <a:pPr marL="0" indent="0">
              <a:buNone/>
            </a:pPr>
            <a:r>
              <a:rPr lang="de-AT" dirty="0" smtClean="0"/>
              <a:t>Lernende, die</a:t>
            </a:r>
          </a:p>
          <a:p>
            <a:r>
              <a:rPr lang="de-AT" dirty="0" smtClean="0"/>
              <a:t>Ein dynamisches Selbstbild haben, </a:t>
            </a:r>
            <a:br>
              <a:rPr lang="de-AT" dirty="0" smtClean="0"/>
            </a:br>
            <a:r>
              <a:rPr lang="de-AT" dirty="0" smtClean="0"/>
              <a:t>sind empfänglicher</a:t>
            </a:r>
          </a:p>
          <a:p>
            <a:r>
              <a:rPr lang="de-AT" dirty="0" smtClean="0"/>
              <a:t>Ein fixes Selbstbild haben, glauben </a:t>
            </a:r>
            <a:br>
              <a:rPr lang="de-AT" dirty="0" smtClean="0"/>
            </a:br>
            <a:r>
              <a:rPr lang="de-AT" dirty="0" smtClean="0"/>
              <a:t>einerseits nicht, dass sie Feedback brauchen (ich bin gut), anderseits, dass Sich-Anstrengen einen Unterschied macht (ich bin nicht gut)</a:t>
            </a:r>
            <a:endParaRPr lang="de-AT" dirty="0"/>
          </a:p>
        </p:txBody>
      </p:sp>
      <p:pic>
        <p:nvPicPr>
          <p:cNvPr id="2052" name="Picture 4" descr="http://ecx.images-amazon.com/images/I/41q1Ugts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976" y="1"/>
            <a:ext cx="2072967"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7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Empfänglichkeit für </a:t>
            </a:r>
            <a:r>
              <a:rPr lang="de-AT" dirty="0" smtClean="0"/>
              <a:t>Feedback II </a:t>
            </a:r>
            <a:r>
              <a:rPr lang="de-AT" dirty="0" smtClean="0"/>
              <a:t/>
            </a:r>
            <a:br>
              <a:rPr lang="de-AT" dirty="0" smtClean="0"/>
            </a:br>
            <a:r>
              <a:rPr lang="de-AT" sz="2400" dirty="0" smtClean="0"/>
              <a:t>(</a:t>
            </a:r>
            <a:r>
              <a:rPr lang="de-AT" sz="2400" dirty="0"/>
              <a:t>K</a:t>
            </a:r>
            <a:r>
              <a:rPr lang="de-AT" sz="2400" dirty="0" smtClean="0"/>
              <a:t>ulhavy &amp; Stock 1989)</a:t>
            </a:r>
            <a:endParaRPr lang="de-AT" sz="2400" dirty="0"/>
          </a:p>
        </p:txBody>
      </p:sp>
      <p:sp>
        <p:nvSpPr>
          <p:cNvPr id="3" name="Inhaltsplatzhalter 2"/>
          <p:cNvSpPr>
            <a:spLocks noGrp="1"/>
          </p:cNvSpPr>
          <p:nvPr>
            <p:ph idx="1"/>
          </p:nvPr>
        </p:nvSpPr>
        <p:spPr>
          <a:xfrm>
            <a:off x="457200" y="1600200"/>
            <a:ext cx="8435280" cy="4525963"/>
          </a:xfrm>
        </p:spPr>
        <p:txBody>
          <a:bodyPr/>
          <a:lstStyle/>
          <a:p>
            <a:pPr marL="0" indent="0">
              <a:buNone/>
            </a:pPr>
            <a:r>
              <a:rPr lang="de-AT" b="1" dirty="0" smtClean="0"/>
              <a:t>Diskrepanz + Grad der Gewissheit</a:t>
            </a:r>
          </a:p>
          <a:p>
            <a:pPr marL="0" indent="0">
              <a:buNone/>
            </a:pPr>
            <a:r>
              <a:rPr lang="de-AT" dirty="0" smtClean="0"/>
              <a:t>Lernende </a:t>
            </a:r>
            <a:r>
              <a:rPr lang="de-AT" dirty="0"/>
              <a:t>setzen sich mit </a:t>
            </a:r>
            <a:r>
              <a:rPr lang="de-AT" dirty="0" smtClean="0"/>
              <a:t>Feedback </a:t>
            </a:r>
            <a:r>
              <a:rPr lang="de-AT" dirty="0"/>
              <a:t>intensiver </a:t>
            </a:r>
            <a:r>
              <a:rPr lang="de-AT" dirty="0" smtClean="0"/>
              <a:t>und länger auseinander, wenn sie</a:t>
            </a:r>
          </a:p>
          <a:p>
            <a:r>
              <a:rPr lang="de-AT" dirty="0" smtClean="0"/>
              <a:t>ziemlich sicher über die Korrektheit ihrer Lösung sind und Feedback dazu bekommen, warum es falsch ist, </a:t>
            </a:r>
          </a:p>
          <a:p>
            <a:r>
              <a:rPr lang="de-AT" dirty="0" smtClean="0"/>
              <a:t>einen hohen Grad an Selbstwirksamkeit haben.</a:t>
            </a:r>
          </a:p>
          <a:p>
            <a:pPr marL="0" indent="0">
              <a:buNone/>
            </a:pPr>
            <a:r>
              <a:rPr lang="de-AT" dirty="0" smtClean="0"/>
              <a:t>Wenn Lernende nicht so sicher über ihre Lösung sind, ist dies ein Zeichen dafür, dass etwas nicht verstanden wird -&gt; Lehren ist angesagt!</a:t>
            </a:r>
            <a:endParaRPr lang="de-AT" dirty="0"/>
          </a:p>
        </p:txBody>
      </p:sp>
    </p:spTree>
    <p:extLst>
      <p:ext uri="{BB962C8B-B14F-4D97-AF65-F5344CB8AC3E}">
        <p14:creationId xmlns:p14="http://schemas.microsoft.com/office/powerpoint/2010/main" val="3716662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7 Schlüsselkomponente </a:t>
            </a:r>
            <a:r>
              <a:rPr lang="de-AT" dirty="0"/>
              <a:t>für wirksames </a:t>
            </a:r>
            <a:r>
              <a:rPr lang="de-AT" dirty="0" smtClean="0"/>
              <a:t>Feedback </a:t>
            </a:r>
            <a:r>
              <a:rPr lang="de-AT" sz="2400" dirty="0" smtClean="0"/>
              <a:t>(Wiggins 2012)</a:t>
            </a:r>
            <a:endParaRPr lang="de-AT" sz="2400" dirty="0"/>
          </a:p>
        </p:txBody>
      </p:sp>
      <p:sp>
        <p:nvSpPr>
          <p:cNvPr id="3" name="Inhaltsplatzhalter 2"/>
          <p:cNvSpPr>
            <a:spLocks noGrp="1"/>
          </p:cNvSpPr>
          <p:nvPr>
            <p:ph idx="1"/>
          </p:nvPr>
        </p:nvSpPr>
        <p:spPr/>
        <p:txBody>
          <a:bodyPr/>
          <a:lstStyle/>
          <a:p>
            <a:pPr marL="514350" lvl="0" indent="-514350">
              <a:buFont typeface="+mj-lt"/>
              <a:buAutoNum type="arabicPeriod"/>
            </a:pPr>
            <a:r>
              <a:rPr lang="de-AT" dirty="0" smtClean="0"/>
              <a:t>Zielorientiert</a:t>
            </a:r>
            <a:endParaRPr lang="de-AT" dirty="0"/>
          </a:p>
          <a:p>
            <a:pPr marL="514350" lvl="0" indent="-514350">
              <a:buFont typeface="+mj-lt"/>
              <a:buAutoNum type="arabicPeriod"/>
            </a:pPr>
            <a:r>
              <a:rPr lang="de-AT" dirty="0" smtClean="0"/>
              <a:t>Konkret </a:t>
            </a:r>
            <a:r>
              <a:rPr lang="de-AT" dirty="0"/>
              <a:t>und </a:t>
            </a:r>
            <a:r>
              <a:rPr lang="de-AT" dirty="0" smtClean="0"/>
              <a:t>transparent</a:t>
            </a:r>
            <a:endParaRPr lang="de-AT" dirty="0"/>
          </a:p>
          <a:p>
            <a:pPr marL="514350" lvl="0" indent="-514350">
              <a:buFont typeface="+mj-lt"/>
              <a:buAutoNum type="arabicPeriod"/>
            </a:pPr>
            <a:r>
              <a:rPr lang="de-AT" dirty="0" smtClean="0"/>
              <a:t>Machbar </a:t>
            </a:r>
            <a:endParaRPr lang="de-AT" dirty="0"/>
          </a:p>
          <a:p>
            <a:pPr marL="514350" lvl="0" indent="-514350">
              <a:buFont typeface="+mj-lt"/>
              <a:buAutoNum type="arabicPeriod"/>
            </a:pPr>
            <a:r>
              <a:rPr lang="de-AT" dirty="0" smtClean="0"/>
              <a:t>Benutzerfreundlich</a:t>
            </a:r>
            <a:endParaRPr lang="de-AT" dirty="0"/>
          </a:p>
          <a:p>
            <a:pPr marL="514350" lvl="0" indent="-514350">
              <a:buFont typeface="+mj-lt"/>
              <a:buAutoNum type="arabicPeriod"/>
            </a:pPr>
            <a:r>
              <a:rPr lang="de-AT" dirty="0" smtClean="0"/>
              <a:t>Zeitgerecht </a:t>
            </a:r>
          </a:p>
          <a:p>
            <a:pPr marL="514350" lvl="0" indent="-514350">
              <a:buFont typeface="+mj-lt"/>
              <a:buAutoNum type="arabicPeriod"/>
            </a:pPr>
            <a:r>
              <a:rPr lang="de-AT" dirty="0" smtClean="0"/>
              <a:t>Kontinuierlich</a:t>
            </a:r>
            <a:endParaRPr lang="de-AT" dirty="0"/>
          </a:p>
          <a:p>
            <a:pPr marL="514350" lvl="0" indent="-514350">
              <a:buFont typeface="+mj-lt"/>
              <a:buAutoNum type="arabicPeriod"/>
            </a:pPr>
            <a:r>
              <a:rPr lang="de-AT" dirty="0" smtClean="0"/>
              <a:t>Konsequent</a:t>
            </a:r>
            <a:endParaRPr lang="de-AT" dirty="0"/>
          </a:p>
        </p:txBody>
      </p:sp>
      <p:pic>
        <p:nvPicPr>
          <p:cNvPr id="5122" name="Picture 2" descr="http://assets.pearsonschool.com/asset_mgr/current/201033/PS05_Grant_Wiggins_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552" y="33337"/>
            <a:ext cx="2195736" cy="256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06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5 Regeln</a:t>
            </a:r>
            <a:endParaRPr lang="de-AT" dirty="0"/>
          </a:p>
        </p:txBody>
      </p:sp>
      <p:sp>
        <p:nvSpPr>
          <p:cNvPr id="3" name="Inhaltsplatzhalter 2"/>
          <p:cNvSpPr>
            <a:spLocks noGrp="1"/>
          </p:cNvSpPr>
          <p:nvPr>
            <p:ph idx="1"/>
          </p:nvPr>
        </p:nvSpPr>
        <p:spPr/>
        <p:txBody>
          <a:bodyPr/>
          <a:lstStyle/>
          <a:p>
            <a:pPr marL="514350" indent="-514350">
              <a:buFont typeface="+mj-lt"/>
              <a:buAutoNum type="arabicPeriod"/>
            </a:pPr>
            <a:r>
              <a:rPr lang="de-AT" sz="2400" dirty="0" smtClean="0"/>
              <a:t>Grenzen respektieren und Feedback ausschließlich an </a:t>
            </a:r>
            <a:r>
              <a:rPr lang="de-AT" sz="2400" dirty="0"/>
              <a:t>Handlungen und Leistungen </a:t>
            </a:r>
            <a:r>
              <a:rPr lang="de-AT" sz="2400" dirty="0" smtClean="0"/>
              <a:t>richten – nie </a:t>
            </a:r>
            <a:r>
              <a:rPr lang="de-AT" sz="2400" dirty="0"/>
              <a:t>an die </a:t>
            </a:r>
            <a:r>
              <a:rPr lang="de-AT" sz="2400" dirty="0" smtClean="0"/>
              <a:t>Person!</a:t>
            </a:r>
          </a:p>
          <a:p>
            <a:pPr marL="514350" indent="-514350">
              <a:buFont typeface="+mj-lt"/>
              <a:buAutoNum type="arabicPeriod"/>
            </a:pPr>
            <a:r>
              <a:rPr lang="de-AT" sz="2400" dirty="0" smtClean="0"/>
              <a:t>Vorschläge, die für den Empfänger machbar sind, machen (sonst entsteht Über- oder Unterforderung). </a:t>
            </a:r>
          </a:p>
          <a:p>
            <a:pPr marL="514350" indent="-514350">
              <a:buFont typeface="+mj-lt"/>
              <a:buAutoNum type="arabicPeriod"/>
            </a:pPr>
            <a:r>
              <a:rPr lang="de-AT" sz="2400" dirty="0" smtClean="0"/>
              <a:t>D</a:t>
            </a:r>
            <a:r>
              <a:rPr lang="de-DE" sz="2400" dirty="0" err="1" smtClean="0"/>
              <a:t>ie</a:t>
            </a:r>
            <a:r>
              <a:rPr lang="de-DE" sz="2400" dirty="0" smtClean="0"/>
              <a:t> </a:t>
            </a:r>
            <a:r>
              <a:rPr lang="de-DE" sz="2400" dirty="0"/>
              <a:t>Arbeit </a:t>
            </a:r>
            <a:r>
              <a:rPr lang="de-DE" sz="2400" dirty="0" smtClean="0"/>
              <a:t>dem Empfänger überlassen (sonst wird Lernanlass vernichtet).</a:t>
            </a:r>
            <a:endParaRPr lang="de-AT" sz="2400" dirty="0"/>
          </a:p>
          <a:p>
            <a:pPr marL="514350" indent="-514350">
              <a:buFont typeface="+mj-lt"/>
              <a:buAutoNum type="arabicPeriod"/>
            </a:pPr>
            <a:r>
              <a:rPr lang="de-DE" sz="2400" dirty="0" smtClean="0"/>
              <a:t>Kriterien</a:t>
            </a:r>
            <a:r>
              <a:rPr lang="de-DE" sz="2400" dirty="0"/>
              <a:t>, an denen sich Feedback </a:t>
            </a:r>
            <a:r>
              <a:rPr lang="de-DE" sz="2400" dirty="0" smtClean="0"/>
              <a:t>orientieren, transparent machen (sonst </a:t>
            </a:r>
            <a:r>
              <a:rPr lang="de-DE" sz="2400" dirty="0"/>
              <a:t>bleibt das Feedback trivial und willkürlich oder gar </a:t>
            </a:r>
            <a:r>
              <a:rPr lang="de-DE" sz="2400" dirty="0" smtClean="0"/>
              <a:t>persönlich).</a:t>
            </a:r>
            <a:endParaRPr lang="de-DE" sz="2400" dirty="0"/>
          </a:p>
          <a:p>
            <a:pPr marL="514350" indent="-514350">
              <a:buFont typeface="+mj-lt"/>
              <a:buAutoNum type="arabicPeriod"/>
            </a:pPr>
            <a:r>
              <a:rPr lang="de-DE" sz="2400" dirty="0" smtClean="0"/>
              <a:t>Beim </a:t>
            </a:r>
            <a:r>
              <a:rPr lang="de-DE" sz="2400" dirty="0" err="1" smtClean="0"/>
              <a:t>Feedbacken</a:t>
            </a:r>
            <a:r>
              <a:rPr lang="de-DE" sz="2400" dirty="0" smtClean="0"/>
              <a:t> die Kriterien für gutes Feedback berücksichtigen (zielorientiert, konkret, machbar, benutzerfreundlich, zeitgerecht).</a:t>
            </a:r>
          </a:p>
        </p:txBody>
      </p:sp>
      <p:sp>
        <p:nvSpPr>
          <p:cNvPr id="4" name="Rechteck 3"/>
          <p:cNvSpPr/>
          <p:nvPr/>
        </p:nvSpPr>
        <p:spPr>
          <a:xfrm>
            <a:off x="2339752" y="2564904"/>
            <a:ext cx="4104456" cy="25202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800" dirty="0"/>
              <a:t>Klarheit über Lernziele und Kriterien hilft allen, relevante, förderliche Rückmeldung zu geben.</a:t>
            </a:r>
            <a:endParaRPr lang="de-AT" sz="2800" dirty="0"/>
          </a:p>
        </p:txBody>
      </p:sp>
    </p:spTree>
    <p:extLst>
      <p:ext uri="{BB962C8B-B14F-4D97-AF65-F5344CB8AC3E}">
        <p14:creationId xmlns:p14="http://schemas.microsoft.com/office/powerpoint/2010/main" val="22753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el 1"/>
          <p:cNvSpPr>
            <a:spLocks noGrp="1"/>
          </p:cNvSpPr>
          <p:nvPr>
            <p:ph type="title"/>
          </p:nvPr>
        </p:nvSpPr>
        <p:spPr>
          <a:xfrm>
            <a:off x="539750" y="620713"/>
            <a:ext cx="6562725" cy="1143000"/>
          </a:xfrm>
        </p:spPr>
        <p:txBody>
          <a:bodyPr/>
          <a:lstStyle/>
          <a:p>
            <a:r>
              <a:rPr lang="de-AT" altLang="de-DE" sz="6000" dirty="0" smtClean="0"/>
              <a:t>PAUSE 2</a:t>
            </a:r>
            <a:endParaRPr lang="de-AT" altLang="de-DE" sz="6000" dirty="0" smtClean="0"/>
          </a:p>
        </p:txBody>
      </p:sp>
      <p:grpSp>
        <p:nvGrpSpPr>
          <p:cNvPr id="17411" name="Gruppieren 6"/>
          <p:cNvGrpSpPr>
            <a:grpSpLocks/>
          </p:cNvGrpSpPr>
          <p:nvPr/>
        </p:nvGrpSpPr>
        <p:grpSpPr bwMode="auto">
          <a:xfrm>
            <a:off x="1979613" y="2420938"/>
            <a:ext cx="5649912" cy="2935287"/>
            <a:chOff x="3286116" y="4143380"/>
            <a:chExt cx="4929221" cy="2214554"/>
          </a:xfrm>
        </p:grpSpPr>
        <p:pic>
          <p:nvPicPr>
            <p:cNvPr id="17412" name="Grafik 4" descr="333815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16" y="4143380"/>
              <a:ext cx="2214554" cy="221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5" descr="333615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72197" y="4286256"/>
              <a:ext cx="2143140" cy="204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3384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84784"/>
            <a:ext cx="7772400" cy="1470025"/>
          </a:xfrm>
        </p:spPr>
        <p:txBody>
          <a:bodyPr/>
          <a:lstStyle/>
          <a:p>
            <a:pPr algn="ctr"/>
            <a:r>
              <a:rPr lang="de-AT" dirty="0" smtClean="0"/>
              <a:t>Wirksame Selbst- und Peereinschätzung</a:t>
            </a:r>
            <a:endParaRPr lang="de-AT" dirty="0"/>
          </a:p>
        </p:txBody>
      </p:sp>
      <p:pic>
        <p:nvPicPr>
          <p:cNvPr id="4" name="Picture 2" descr="https://encrypted-tbn3.gstatic.com/images?q=tbn:ANd9GcSUUzaYVrBbsSc63gWm6HzzpT_41PdW-lxMBcgoZ25l9Uekfc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959" y="2564904"/>
            <a:ext cx="332422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11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Wie wirksam ist es?</a:t>
            </a:r>
            <a:endParaRPr lang="de-AT" dirty="0"/>
          </a:p>
        </p:txBody>
      </p:sp>
      <p:graphicFrame>
        <p:nvGraphicFramePr>
          <p:cNvPr id="3" name="Tabelle 2"/>
          <p:cNvGraphicFramePr>
            <a:graphicFrameLocks noGrp="1"/>
          </p:cNvGraphicFramePr>
          <p:nvPr>
            <p:extLst>
              <p:ext uri="{D42A27DB-BD31-4B8C-83A1-F6EECF244321}">
                <p14:modId xmlns:p14="http://schemas.microsoft.com/office/powerpoint/2010/main" val="3804021130"/>
              </p:ext>
            </p:extLst>
          </p:nvPr>
        </p:nvGraphicFramePr>
        <p:xfrm>
          <a:off x="251520" y="1754512"/>
          <a:ext cx="8712968" cy="5058864"/>
        </p:xfrm>
        <a:graphic>
          <a:graphicData uri="http://schemas.openxmlformats.org/drawingml/2006/table">
            <a:tbl>
              <a:tblPr firstRow="1" firstCol="1" bandRow="1">
                <a:tableStyleId>{5C22544A-7EE6-4342-B048-85BDC9FD1C3A}</a:tableStyleId>
              </a:tblPr>
              <a:tblGrid>
                <a:gridCol w="984919"/>
                <a:gridCol w="6369464"/>
                <a:gridCol w="1358585"/>
              </a:tblGrid>
              <a:tr h="315349">
                <a:tc>
                  <a:txBody>
                    <a:bodyPr/>
                    <a:lstStyle/>
                    <a:p>
                      <a:pPr algn="ctr">
                        <a:lnSpc>
                          <a:spcPct val="115000"/>
                        </a:lnSpc>
                        <a:spcAft>
                          <a:spcPts val="0"/>
                        </a:spcAft>
                      </a:pPr>
                      <a:r>
                        <a:rPr lang="de-CH" sz="2400" dirty="0">
                          <a:effectLst/>
                        </a:rPr>
                        <a:t>Rang</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de-DE" sz="2400" dirty="0">
                          <a:effectLst/>
                        </a:rPr>
                        <a:t>Einflussfaktor </a:t>
                      </a:r>
                      <a:endParaRPr lang="de-AT" sz="2400" dirty="0">
                        <a:effectLst/>
                        <a:latin typeface="Calibri"/>
                        <a:ea typeface="Calibri"/>
                        <a:cs typeface="Times New Roman"/>
                      </a:endParaRPr>
                    </a:p>
                  </a:txBody>
                  <a:tcPr marL="7343" marR="7343" marT="0" marB="0" anchor="b"/>
                </a:tc>
                <a:tc>
                  <a:txBody>
                    <a:bodyPr/>
                    <a:lstStyle/>
                    <a:p>
                      <a:pPr algn="ctr">
                        <a:lnSpc>
                          <a:spcPct val="115000"/>
                        </a:lnSpc>
                        <a:spcAft>
                          <a:spcPts val="0"/>
                        </a:spcAft>
                      </a:pPr>
                      <a:r>
                        <a:rPr lang="de-CH" sz="2400" dirty="0">
                          <a:effectLst/>
                        </a:rPr>
                        <a:t>d</a:t>
                      </a:r>
                      <a:endParaRPr lang="de-AT" sz="2400" dirty="0">
                        <a:effectLst/>
                        <a:latin typeface="Calibri"/>
                        <a:ea typeface="Calibri"/>
                        <a:cs typeface="Times New Roman"/>
                      </a:endParaRPr>
                    </a:p>
                  </a:txBody>
                  <a:tcPr marL="7343" marR="7343" marT="0" marB="0" anchor="b"/>
                </a:tc>
              </a:tr>
              <a:tr h="432000">
                <a:tc>
                  <a:txBody>
                    <a:bodyPr/>
                    <a:lstStyle/>
                    <a:p>
                      <a:pPr algn="ctr">
                        <a:lnSpc>
                          <a:spcPct val="115000"/>
                        </a:lnSpc>
                        <a:spcAft>
                          <a:spcPts val="0"/>
                        </a:spcAft>
                      </a:pPr>
                      <a:r>
                        <a:rPr lang="de-CH" sz="2400" dirty="0">
                          <a:effectLst/>
                        </a:rPr>
                        <a:t>1</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de-CH" sz="2400" b="1" dirty="0" smtClean="0">
                          <a:effectLst/>
                        </a:rPr>
                        <a:t>Selbsteinschätzung / Selbsterwartung</a:t>
                      </a:r>
                      <a:endParaRPr lang="de-AT" sz="2400" b="1" dirty="0">
                        <a:effectLst/>
                        <a:latin typeface="Calibri"/>
                        <a:ea typeface="Calibri"/>
                        <a:cs typeface="Times New Roman"/>
                      </a:endParaRPr>
                    </a:p>
                  </a:txBody>
                  <a:tcPr marL="7343" marR="7343" marT="0" marB="0" anchor="b"/>
                </a:tc>
                <a:tc>
                  <a:txBody>
                    <a:bodyPr/>
                    <a:lstStyle/>
                    <a:p>
                      <a:pPr algn="r">
                        <a:lnSpc>
                          <a:spcPct val="115000"/>
                        </a:lnSpc>
                        <a:spcAft>
                          <a:spcPts val="0"/>
                        </a:spcAft>
                      </a:pPr>
                      <a:r>
                        <a:rPr lang="de-CH" sz="2400" b="1" dirty="0">
                          <a:effectLst/>
                        </a:rPr>
                        <a:t>1,44</a:t>
                      </a:r>
                      <a:endParaRPr lang="de-AT" sz="2400" b="1" dirty="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de-CH" sz="2400" dirty="0">
                          <a:effectLst/>
                        </a:rPr>
                        <a:t>2</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de-CH" sz="2400" dirty="0">
                          <a:effectLst/>
                        </a:rPr>
                        <a:t>Kognitive </a:t>
                      </a:r>
                      <a:r>
                        <a:rPr lang="de-CH" sz="2400" dirty="0" smtClean="0">
                          <a:effectLst/>
                        </a:rPr>
                        <a:t>Entwicklungsförderung nach Piaget</a:t>
                      </a:r>
                      <a:endParaRPr lang="de-AT" sz="2400" dirty="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1,28</a:t>
                      </a:r>
                      <a:endParaRPr lang="de-AT" sz="240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3</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en-US" sz="2400" b="1" dirty="0">
                          <a:effectLst/>
                        </a:rPr>
                        <a:t>Formative Evaluation des </a:t>
                      </a:r>
                      <a:r>
                        <a:rPr lang="en-US" sz="2400" b="1" dirty="0" err="1" smtClean="0">
                          <a:effectLst/>
                        </a:rPr>
                        <a:t>Unterrichts</a:t>
                      </a:r>
                      <a:endParaRPr lang="de-AT" sz="2400" b="1" dirty="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b="1" dirty="0">
                          <a:effectLst/>
                        </a:rPr>
                        <a:t>0,90</a:t>
                      </a:r>
                      <a:endParaRPr lang="de-AT" sz="2400" b="1" dirty="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4</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en-US" sz="2400">
                          <a:effectLst/>
                        </a:rPr>
                        <a:t>Micro-Teaching</a:t>
                      </a:r>
                      <a:endParaRPr lang="de-AT" sz="240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0,88</a:t>
                      </a:r>
                      <a:endParaRPr lang="de-AT" sz="240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5</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en-US" sz="2400">
                          <a:effectLst/>
                        </a:rPr>
                        <a:t>Akzeleration</a:t>
                      </a:r>
                      <a:endParaRPr lang="de-AT" sz="240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0,88</a:t>
                      </a:r>
                      <a:endParaRPr lang="de-AT" sz="240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6</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de-CH" sz="2400">
                          <a:effectLst/>
                        </a:rPr>
                        <a:t>Beeinflussung von Verhalten in der Klasse </a:t>
                      </a:r>
                      <a:endParaRPr lang="de-AT" sz="240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0,80</a:t>
                      </a:r>
                      <a:endParaRPr lang="de-AT" sz="2400">
                        <a:effectLst/>
                        <a:latin typeface="Calibri"/>
                        <a:ea typeface="Calibri"/>
                        <a:cs typeface="Times New Roman"/>
                      </a:endParaRPr>
                    </a:p>
                  </a:txBody>
                  <a:tcPr marL="7343" marR="7343" marT="0" marB="0" anchor="b"/>
                </a:tc>
              </a:tr>
              <a:tr h="660484">
                <a:tc>
                  <a:txBody>
                    <a:bodyPr/>
                    <a:lstStyle/>
                    <a:p>
                      <a:pPr algn="ctr">
                        <a:lnSpc>
                          <a:spcPct val="115000"/>
                        </a:lnSpc>
                        <a:spcAft>
                          <a:spcPts val="0"/>
                        </a:spcAft>
                      </a:pPr>
                      <a:r>
                        <a:rPr lang="en-US" sz="2400" dirty="0">
                          <a:effectLst/>
                        </a:rPr>
                        <a:t>7</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de-CH" sz="2400">
                          <a:effectLst/>
                        </a:rPr>
                        <a:t>Interventionen für Lernende mit besonderem Förderbedarf</a:t>
                      </a:r>
                      <a:endParaRPr lang="de-AT" sz="240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0,77</a:t>
                      </a:r>
                      <a:endParaRPr lang="de-AT" sz="240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8</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en-US" sz="2400">
                          <a:effectLst/>
                        </a:rPr>
                        <a:t>Klarheit der Lehrperson</a:t>
                      </a:r>
                      <a:endParaRPr lang="de-AT" sz="240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0,75</a:t>
                      </a:r>
                      <a:endParaRPr lang="de-AT" sz="240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9</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en-US" sz="2400">
                          <a:effectLst/>
                        </a:rPr>
                        <a:t>Reziprokes Lehren</a:t>
                      </a:r>
                      <a:endParaRPr lang="de-AT" sz="240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a:effectLst/>
                        </a:rPr>
                        <a:t>0,74</a:t>
                      </a:r>
                      <a:endParaRPr lang="de-AT" sz="2400">
                        <a:effectLst/>
                        <a:latin typeface="Calibri"/>
                        <a:ea typeface="Calibri"/>
                        <a:cs typeface="Times New Roman"/>
                      </a:endParaRPr>
                    </a:p>
                  </a:txBody>
                  <a:tcPr marL="7343" marR="7343" marT="0" marB="0" anchor="b"/>
                </a:tc>
              </a:tr>
              <a:tr h="330243">
                <a:tc>
                  <a:txBody>
                    <a:bodyPr/>
                    <a:lstStyle/>
                    <a:p>
                      <a:pPr algn="ctr">
                        <a:lnSpc>
                          <a:spcPct val="115000"/>
                        </a:lnSpc>
                        <a:spcAft>
                          <a:spcPts val="0"/>
                        </a:spcAft>
                      </a:pPr>
                      <a:r>
                        <a:rPr lang="en-US" sz="2400" dirty="0">
                          <a:effectLst/>
                        </a:rPr>
                        <a:t>10</a:t>
                      </a:r>
                      <a:endParaRPr lang="de-AT" sz="2400" dirty="0">
                        <a:effectLst/>
                        <a:latin typeface="Calibri"/>
                        <a:ea typeface="Calibri"/>
                        <a:cs typeface="Times New Roman"/>
                      </a:endParaRPr>
                    </a:p>
                  </a:txBody>
                  <a:tcPr marL="7343" marR="7343" marT="0" marB="0" anchor="b"/>
                </a:tc>
                <a:tc>
                  <a:txBody>
                    <a:bodyPr/>
                    <a:lstStyle/>
                    <a:p>
                      <a:pPr>
                        <a:lnSpc>
                          <a:spcPct val="115000"/>
                        </a:lnSpc>
                        <a:spcAft>
                          <a:spcPts val="0"/>
                        </a:spcAft>
                      </a:pPr>
                      <a:r>
                        <a:rPr lang="en-US" sz="2400" b="1" dirty="0">
                          <a:effectLst/>
                        </a:rPr>
                        <a:t>Feedback</a:t>
                      </a:r>
                      <a:endParaRPr lang="de-AT" sz="2400" b="1" dirty="0">
                        <a:effectLst/>
                        <a:latin typeface="Calibri"/>
                        <a:ea typeface="Calibri"/>
                        <a:cs typeface="Times New Roman"/>
                      </a:endParaRPr>
                    </a:p>
                  </a:txBody>
                  <a:tcPr marL="7343" marR="7343" marT="0" marB="0" anchor="b"/>
                </a:tc>
                <a:tc>
                  <a:txBody>
                    <a:bodyPr/>
                    <a:lstStyle/>
                    <a:p>
                      <a:pPr algn="r">
                        <a:lnSpc>
                          <a:spcPct val="115000"/>
                        </a:lnSpc>
                        <a:spcAft>
                          <a:spcPts val="0"/>
                        </a:spcAft>
                      </a:pPr>
                      <a:r>
                        <a:rPr lang="en-US" sz="2400" b="1" dirty="0">
                          <a:effectLst/>
                        </a:rPr>
                        <a:t>0,73</a:t>
                      </a:r>
                      <a:endParaRPr lang="de-AT" sz="2400" b="1" dirty="0">
                        <a:effectLst/>
                        <a:latin typeface="Calibri"/>
                        <a:ea typeface="Calibri"/>
                        <a:cs typeface="Times New Roman"/>
                      </a:endParaRPr>
                    </a:p>
                  </a:txBody>
                  <a:tcPr marL="7343" marR="7343" marT="0" marB="0" anchor="b"/>
                </a:tc>
              </a:tr>
            </a:tbl>
          </a:graphicData>
        </a:graphic>
      </p:graphicFrame>
      <p:sp>
        <p:nvSpPr>
          <p:cNvPr id="4" name="Ellipse 3"/>
          <p:cNvSpPr/>
          <p:nvPr/>
        </p:nvSpPr>
        <p:spPr>
          <a:xfrm>
            <a:off x="1115616" y="1988840"/>
            <a:ext cx="5184576" cy="93610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904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John Hattie zur Selbsteinschätzung</a:t>
            </a:r>
            <a:endParaRPr lang="de-AT" dirty="0"/>
          </a:p>
        </p:txBody>
      </p:sp>
      <p:pic>
        <p:nvPicPr>
          <p:cNvPr id="7" name="Picture 4" descr="https://encrypted-tbn2.gstatic.com/images?q=tbn:ANd9GcQ6Fr2FDRSQL9fFZAoWzQTTzBXHbFzwNIDzT3DBO3TPePXKbjPG9Q"/>
          <p:cNvPicPr>
            <a:picLocks noChangeAspect="1" noChangeArrowheads="1"/>
          </p:cNvPicPr>
          <p:nvPr/>
        </p:nvPicPr>
        <p:blipFill rotWithShape="1">
          <a:blip r:embed="rId3">
            <a:extLst>
              <a:ext uri="{28A0092B-C50C-407E-A947-70E740481C1C}">
                <a14:useLocalDpi xmlns:a14="http://schemas.microsoft.com/office/drawing/2010/main" val="0"/>
              </a:ext>
            </a:extLst>
          </a:blip>
          <a:srcRect l="19572" r="26286"/>
          <a:stretch/>
        </p:blipFill>
        <p:spPr bwMode="auto">
          <a:xfrm>
            <a:off x="644913" y="2492896"/>
            <a:ext cx="3279015" cy="3470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bgerundete rechteckige Legende 2"/>
          <p:cNvSpPr/>
          <p:nvPr/>
        </p:nvSpPr>
        <p:spPr>
          <a:xfrm>
            <a:off x="4283968" y="1628800"/>
            <a:ext cx="4680520" cy="3888432"/>
          </a:xfrm>
          <a:prstGeom prst="wedgeRoundRectCallout">
            <a:avLst>
              <a:gd name="adj1" fmla="val -65278"/>
              <a:gd name="adj2" fmla="val 1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t>The </a:t>
            </a:r>
            <a:r>
              <a:rPr lang="de-AT" sz="2800" b="1" dirty="0" err="1"/>
              <a:t>most</a:t>
            </a:r>
            <a:r>
              <a:rPr lang="de-AT" sz="2800" b="1" dirty="0"/>
              <a:t> </a:t>
            </a:r>
            <a:r>
              <a:rPr lang="de-AT" sz="2800" b="1" dirty="0" err="1"/>
              <a:t>acurrate</a:t>
            </a:r>
            <a:r>
              <a:rPr lang="de-AT" sz="2800" b="1" dirty="0"/>
              <a:t> </a:t>
            </a:r>
            <a:r>
              <a:rPr lang="de-AT" sz="2800" b="1" dirty="0" err="1"/>
              <a:t>thing</a:t>
            </a:r>
            <a:r>
              <a:rPr lang="de-AT" sz="2800" b="1" dirty="0"/>
              <a:t> </a:t>
            </a:r>
            <a:r>
              <a:rPr lang="de-AT" sz="2800" b="1" dirty="0" err="1"/>
              <a:t>we</a:t>
            </a:r>
            <a:r>
              <a:rPr lang="de-AT" sz="2800" b="1" dirty="0"/>
              <a:t> do in </a:t>
            </a:r>
            <a:r>
              <a:rPr lang="de-AT" sz="2800" b="1" dirty="0" err="1"/>
              <a:t>the</a:t>
            </a:r>
            <a:r>
              <a:rPr lang="de-AT" sz="2800" b="1" dirty="0"/>
              <a:t> </a:t>
            </a:r>
            <a:r>
              <a:rPr lang="de-AT" sz="2800" b="1" dirty="0" err="1"/>
              <a:t>whole</a:t>
            </a:r>
            <a:r>
              <a:rPr lang="de-AT" sz="2800" b="1" dirty="0"/>
              <a:t> </a:t>
            </a:r>
            <a:r>
              <a:rPr lang="de-AT" sz="2800" b="1" dirty="0" err="1"/>
              <a:t>system</a:t>
            </a:r>
            <a:r>
              <a:rPr lang="de-AT" sz="2800" b="1" dirty="0"/>
              <a:t> </a:t>
            </a:r>
            <a:r>
              <a:rPr lang="de-AT" sz="2800" b="1" dirty="0" err="1"/>
              <a:t>is</a:t>
            </a:r>
            <a:r>
              <a:rPr lang="de-AT" sz="2800" b="1" dirty="0"/>
              <a:t> </a:t>
            </a:r>
            <a:r>
              <a:rPr lang="de-AT" sz="2800" b="1" dirty="0" err="1"/>
              <a:t>they</a:t>
            </a:r>
            <a:r>
              <a:rPr lang="de-AT" sz="2800" b="1" dirty="0"/>
              <a:t> </a:t>
            </a:r>
            <a:r>
              <a:rPr lang="de-AT" sz="2800" b="1" dirty="0" err="1"/>
              <a:t>know</a:t>
            </a:r>
            <a:r>
              <a:rPr lang="de-AT" sz="2800" b="1" dirty="0"/>
              <a:t> </a:t>
            </a:r>
            <a:r>
              <a:rPr lang="de-AT" sz="2800" b="1" dirty="0" err="1"/>
              <a:t>how</a:t>
            </a:r>
            <a:r>
              <a:rPr lang="de-AT" sz="2800" b="1" dirty="0"/>
              <a:t> </a:t>
            </a:r>
            <a:r>
              <a:rPr lang="de-AT" sz="2800" b="1" dirty="0" err="1"/>
              <a:t>they‘re</a:t>
            </a:r>
            <a:r>
              <a:rPr lang="de-AT" sz="2800" b="1" dirty="0"/>
              <a:t> </a:t>
            </a:r>
            <a:r>
              <a:rPr lang="de-AT" sz="2800" b="1" dirty="0" err="1"/>
              <a:t>going</a:t>
            </a:r>
            <a:r>
              <a:rPr lang="de-AT" sz="2800" b="1" dirty="0"/>
              <a:t> </a:t>
            </a:r>
            <a:r>
              <a:rPr lang="de-AT" sz="2800" b="1" dirty="0" err="1"/>
              <a:t>to</a:t>
            </a:r>
            <a:r>
              <a:rPr lang="de-AT" sz="2800" b="1" dirty="0"/>
              <a:t> </a:t>
            </a:r>
            <a:r>
              <a:rPr lang="de-AT" sz="2800" b="1" dirty="0" err="1"/>
              <a:t>perform</a:t>
            </a:r>
            <a:r>
              <a:rPr lang="de-AT" sz="2800" b="1" dirty="0"/>
              <a:t>… </a:t>
            </a:r>
            <a:r>
              <a:rPr lang="de-AT" sz="2800" b="1" dirty="0" err="1"/>
              <a:t>Our</a:t>
            </a:r>
            <a:r>
              <a:rPr lang="de-AT" sz="2800" b="1" dirty="0"/>
              <a:t> </a:t>
            </a:r>
            <a:r>
              <a:rPr lang="de-AT" sz="2800" b="1" dirty="0" err="1"/>
              <a:t>job</a:t>
            </a:r>
            <a:r>
              <a:rPr lang="de-AT" sz="2800" b="1" dirty="0"/>
              <a:t> </a:t>
            </a:r>
            <a:r>
              <a:rPr lang="de-AT" sz="2800" b="1" dirty="0" err="1"/>
              <a:t>is</a:t>
            </a:r>
            <a:r>
              <a:rPr lang="de-AT" sz="2800" b="1" dirty="0"/>
              <a:t> </a:t>
            </a:r>
            <a:r>
              <a:rPr lang="de-AT" sz="2800" b="1" dirty="0" err="1"/>
              <a:t>to</a:t>
            </a:r>
            <a:r>
              <a:rPr lang="de-AT" sz="2800" b="1" dirty="0"/>
              <a:t> </a:t>
            </a:r>
            <a:r>
              <a:rPr lang="de-AT" sz="2800" b="1" dirty="0" err="1"/>
              <a:t>mess</a:t>
            </a:r>
            <a:r>
              <a:rPr lang="de-AT" sz="2800" b="1" dirty="0"/>
              <a:t> </a:t>
            </a:r>
            <a:r>
              <a:rPr lang="de-AT" sz="2800" b="1" dirty="0" err="1"/>
              <a:t>that</a:t>
            </a:r>
            <a:r>
              <a:rPr lang="de-AT" sz="2800" b="1" dirty="0"/>
              <a:t> </a:t>
            </a:r>
            <a:r>
              <a:rPr lang="de-AT" sz="2800" b="1" dirty="0" err="1"/>
              <a:t>up</a:t>
            </a:r>
            <a:r>
              <a:rPr lang="de-AT" sz="2800" b="1" dirty="0"/>
              <a:t>. </a:t>
            </a:r>
            <a:r>
              <a:rPr lang="de-AT" sz="2800" b="1" dirty="0" err="1"/>
              <a:t>Our</a:t>
            </a:r>
            <a:r>
              <a:rPr lang="de-AT" sz="2800" b="1" dirty="0"/>
              <a:t> </a:t>
            </a:r>
            <a:r>
              <a:rPr lang="de-AT" sz="2800" b="1" dirty="0" err="1"/>
              <a:t>job</a:t>
            </a:r>
            <a:r>
              <a:rPr lang="de-AT" sz="2800" b="1" dirty="0"/>
              <a:t> </a:t>
            </a:r>
            <a:r>
              <a:rPr lang="de-AT" sz="2800" b="1" dirty="0" err="1"/>
              <a:t>is</a:t>
            </a:r>
            <a:r>
              <a:rPr lang="de-AT" sz="2800" b="1" dirty="0"/>
              <a:t> </a:t>
            </a:r>
            <a:r>
              <a:rPr lang="de-AT" sz="2800" b="1" dirty="0" err="1"/>
              <a:t>to</a:t>
            </a:r>
            <a:r>
              <a:rPr lang="de-AT" sz="2800" b="1" dirty="0"/>
              <a:t> </a:t>
            </a:r>
            <a:r>
              <a:rPr lang="de-AT" sz="2800" b="1" dirty="0" err="1" smtClean="0"/>
              <a:t>never</a:t>
            </a:r>
            <a:r>
              <a:rPr lang="de-AT" sz="2800" b="1" dirty="0" smtClean="0"/>
              <a:t> </a:t>
            </a:r>
            <a:r>
              <a:rPr lang="de-AT" sz="2800" b="1" dirty="0" err="1" smtClean="0"/>
              <a:t>to</a:t>
            </a:r>
            <a:r>
              <a:rPr lang="de-AT" sz="2800" b="1" dirty="0" smtClean="0"/>
              <a:t> </a:t>
            </a:r>
            <a:r>
              <a:rPr lang="de-AT" sz="2800" b="1" dirty="0" err="1"/>
              <a:t>meet</a:t>
            </a:r>
            <a:r>
              <a:rPr lang="de-AT" sz="2800" b="1" dirty="0"/>
              <a:t> </a:t>
            </a:r>
            <a:r>
              <a:rPr lang="de-AT" sz="2800" b="1" dirty="0" err="1"/>
              <a:t>the</a:t>
            </a:r>
            <a:r>
              <a:rPr lang="de-AT" sz="2800" b="1" dirty="0"/>
              <a:t> </a:t>
            </a:r>
            <a:r>
              <a:rPr lang="de-AT" sz="2800" b="1" dirty="0" err="1"/>
              <a:t>needs</a:t>
            </a:r>
            <a:r>
              <a:rPr lang="de-AT" sz="2800" b="1" dirty="0"/>
              <a:t> </a:t>
            </a:r>
            <a:r>
              <a:rPr lang="de-AT" sz="2800" b="1" dirty="0" err="1"/>
              <a:t>of</a:t>
            </a:r>
            <a:r>
              <a:rPr lang="de-AT" sz="2800" b="1" dirty="0"/>
              <a:t> </a:t>
            </a:r>
            <a:r>
              <a:rPr lang="de-AT" sz="2800" b="1" dirty="0" err="1"/>
              <a:t>kids</a:t>
            </a:r>
            <a:r>
              <a:rPr lang="de-AT" sz="2800" b="1" dirty="0"/>
              <a:t>… </a:t>
            </a:r>
            <a:r>
              <a:rPr lang="de-AT" sz="2800" b="1" dirty="0" err="1"/>
              <a:t>Our</a:t>
            </a:r>
            <a:r>
              <a:rPr lang="de-AT" sz="2800" b="1" dirty="0"/>
              <a:t> </a:t>
            </a:r>
            <a:r>
              <a:rPr lang="de-AT" sz="2800" b="1" dirty="0" err="1"/>
              <a:t>job</a:t>
            </a:r>
            <a:r>
              <a:rPr lang="de-AT" sz="2800" b="1" dirty="0"/>
              <a:t> </a:t>
            </a:r>
            <a:r>
              <a:rPr lang="de-AT" sz="2800" b="1" dirty="0" err="1"/>
              <a:t>is</a:t>
            </a:r>
            <a:r>
              <a:rPr lang="de-AT" sz="2800" b="1" dirty="0"/>
              <a:t> </a:t>
            </a:r>
            <a:r>
              <a:rPr lang="de-AT" sz="2800" b="1" dirty="0" err="1"/>
              <a:t>to</a:t>
            </a:r>
            <a:r>
              <a:rPr lang="de-AT" sz="2800" b="1" dirty="0"/>
              <a:t> </a:t>
            </a:r>
            <a:r>
              <a:rPr lang="de-AT" sz="2800" b="1" dirty="0" err="1"/>
              <a:t>exceed</a:t>
            </a:r>
            <a:r>
              <a:rPr lang="de-AT" sz="2800" b="1" dirty="0"/>
              <a:t> </a:t>
            </a:r>
            <a:r>
              <a:rPr lang="de-AT" sz="2800" b="1" dirty="0" err="1"/>
              <a:t>their</a:t>
            </a:r>
            <a:r>
              <a:rPr lang="de-AT" sz="2800" b="1" dirty="0"/>
              <a:t> </a:t>
            </a:r>
            <a:r>
              <a:rPr lang="de-AT" sz="2800" b="1" dirty="0" smtClean="0"/>
              <a:t>potential.</a:t>
            </a:r>
            <a:endParaRPr lang="de-AT" sz="2800" b="1" dirty="0"/>
          </a:p>
          <a:p>
            <a:pPr algn="ctr"/>
            <a:endParaRPr lang="de-AT" sz="2800" dirty="0"/>
          </a:p>
        </p:txBody>
      </p:sp>
    </p:spTree>
    <p:extLst>
      <p:ext uri="{BB962C8B-B14F-4D97-AF65-F5344CB8AC3E}">
        <p14:creationId xmlns:p14="http://schemas.microsoft.com/office/powerpoint/2010/main" val="17608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Wozu ist Schule da?</a:t>
            </a:r>
            <a:endParaRPr lang="de-AT" dirty="0"/>
          </a:p>
        </p:txBody>
      </p:sp>
      <p:sp>
        <p:nvSpPr>
          <p:cNvPr id="3" name="Foliennummernplatzhalter 2"/>
          <p:cNvSpPr>
            <a:spLocks noGrp="1"/>
          </p:cNvSpPr>
          <p:nvPr>
            <p:ph type="sldNum" sz="quarter" idx="4294967295"/>
          </p:nvPr>
        </p:nvSpPr>
        <p:spPr>
          <a:xfrm>
            <a:off x="612648" y="6356350"/>
            <a:ext cx="1981200" cy="365760"/>
          </a:xfrm>
          <a:prstGeom prst="rect">
            <a:avLst/>
          </a:prstGeom>
        </p:spPr>
        <p:txBody>
          <a:bodyPr/>
          <a:lstStyle/>
          <a:p>
            <a:fld id="{F38DF745-7D3F-47F4-83A3-874385CFAA69}" type="slidenum">
              <a:rPr lang="en-US" smtClean="0"/>
              <a:pPr/>
              <a:t>5</a:t>
            </a:fld>
            <a:endParaRPr lang="en-US"/>
          </a:p>
        </p:txBody>
      </p:sp>
      <p:graphicFrame>
        <p:nvGraphicFramePr>
          <p:cNvPr id="5" name="Inhaltsplatzhalter 4"/>
          <p:cNvGraphicFramePr>
            <a:graphicFrameLocks noGrp="1"/>
          </p:cNvGraphicFramePr>
          <p:nvPr>
            <p:ph sz="quarter" idx="1"/>
            <p:extLst>
              <p:ext uri="{D42A27DB-BD31-4B8C-83A1-F6EECF244321}">
                <p14:modId xmlns:p14="http://schemas.microsoft.com/office/powerpoint/2010/main" val="1686017080"/>
              </p:ext>
            </p:extLst>
          </p:nvPr>
        </p:nvGraphicFramePr>
        <p:xfrm>
          <a:off x="457200" y="1219200"/>
          <a:ext cx="8229600" cy="530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3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FD4EABE-99D4-48C2-A1F6-82DFF503AE86}"/>
                                            </p:graphicEl>
                                          </p:spTgt>
                                        </p:tgtEl>
                                        <p:attrNameLst>
                                          <p:attrName>style.visibility</p:attrName>
                                        </p:attrNameLst>
                                      </p:cBhvr>
                                      <p:to>
                                        <p:strVal val="visible"/>
                                      </p:to>
                                    </p:set>
                                    <p:animEffect transition="in" filter="fade">
                                      <p:cBhvr>
                                        <p:cTn id="7" dur="500"/>
                                        <p:tgtEl>
                                          <p:spTgt spid="5">
                                            <p:graphicEl>
                                              <a:dgm id="{9FD4EABE-99D4-48C2-A1F6-82DFF503AE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40D4F6D-C013-498F-A9D4-23C79E3B9047}"/>
                                            </p:graphicEl>
                                          </p:spTgt>
                                        </p:tgtEl>
                                        <p:attrNameLst>
                                          <p:attrName>style.visibility</p:attrName>
                                        </p:attrNameLst>
                                      </p:cBhvr>
                                      <p:to>
                                        <p:strVal val="visible"/>
                                      </p:to>
                                    </p:set>
                                    <p:animEffect transition="in" filter="fade">
                                      <p:cBhvr>
                                        <p:cTn id="12" dur="500"/>
                                        <p:tgtEl>
                                          <p:spTgt spid="5">
                                            <p:graphicEl>
                                              <a:dgm id="{040D4F6D-C013-498F-A9D4-23C79E3B904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CD190874-427B-42E6-8882-F7610910D0D7}"/>
                                            </p:graphicEl>
                                          </p:spTgt>
                                        </p:tgtEl>
                                        <p:attrNameLst>
                                          <p:attrName>style.visibility</p:attrName>
                                        </p:attrNameLst>
                                      </p:cBhvr>
                                      <p:to>
                                        <p:strVal val="visible"/>
                                      </p:to>
                                    </p:set>
                                    <p:animEffect transition="in" filter="fade">
                                      <p:cBhvr>
                                        <p:cTn id="15" dur="500"/>
                                        <p:tgtEl>
                                          <p:spTgt spid="5">
                                            <p:graphicEl>
                                              <a:dgm id="{CD190874-427B-42E6-8882-F7610910D0D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45B07696-B843-4D39-BCC8-90AA0F6DEBBB}"/>
                                            </p:graphicEl>
                                          </p:spTgt>
                                        </p:tgtEl>
                                        <p:attrNameLst>
                                          <p:attrName>style.visibility</p:attrName>
                                        </p:attrNameLst>
                                      </p:cBhvr>
                                      <p:to>
                                        <p:strVal val="visible"/>
                                      </p:to>
                                    </p:set>
                                    <p:animEffect transition="in" filter="fade">
                                      <p:cBhvr>
                                        <p:cTn id="20" dur="500"/>
                                        <p:tgtEl>
                                          <p:spTgt spid="5">
                                            <p:graphicEl>
                                              <a:dgm id="{45B07696-B843-4D39-BCC8-90AA0F6DEBB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6A4D4CD3-7313-4971-8EB2-7F922F63B034}"/>
                                            </p:graphicEl>
                                          </p:spTgt>
                                        </p:tgtEl>
                                        <p:attrNameLst>
                                          <p:attrName>style.visibility</p:attrName>
                                        </p:attrNameLst>
                                      </p:cBhvr>
                                      <p:to>
                                        <p:strVal val="visible"/>
                                      </p:to>
                                    </p:set>
                                    <p:animEffect transition="in" filter="fade">
                                      <p:cBhvr>
                                        <p:cTn id="23" dur="500"/>
                                        <p:tgtEl>
                                          <p:spTgt spid="5">
                                            <p:graphicEl>
                                              <a:dgm id="{6A4D4CD3-7313-4971-8EB2-7F922F63B03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FF19C425-3D8A-4AE9-BDFF-C8F3D64A143C}"/>
                                            </p:graphicEl>
                                          </p:spTgt>
                                        </p:tgtEl>
                                        <p:attrNameLst>
                                          <p:attrName>style.visibility</p:attrName>
                                        </p:attrNameLst>
                                      </p:cBhvr>
                                      <p:to>
                                        <p:strVal val="visible"/>
                                      </p:to>
                                    </p:set>
                                    <p:animEffect transition="in" filter="fade">
                                      <p:cBhvr>
                                        <p:cTn id="28" dur="500"/>
                                        <p:tgtEl>
                                          <p:spTgt spid="5">
                                            <p:graphicEl>
                                              <a:dgm id="{FF19C425-3D8A-4AE9-BDFF-C8F3D64A143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9FA14B4B-BB1A-4909-9534-F10CEB1F6A13}"/>
                                            </p:graphicEl>
                                          </p:spTgt>
                                        </p:tgtEl>
                                        <p:attrNameLst>
                                          <p:attrName>style.visibility</p:attrName>
                                        </p:attrNameLst>
                                      </p:cBhvr>
                                      <p:to>
                                        <p:strVal val="visible"/>
                                      </p:to>
                                    </p:set>
                                    <p:animEffect transition="in" filter="fade">
                                      <p:cBhvr>
                                        <p:cTn id="31" dur="500"/>
                                        <p:tgtEl>
                                          <p:spTgt spid="5">
                                            <p:graphicEl>
                                              <a:dgm id="{9FA14B4B-BB1A-4909-9534-F10CEB1F6A1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D5F5C725-820D-424F-A597-725100BBFAC6}"/>
                                            </p:graphicEl>
                                          </p:spTgt>
                                        </p:tgtEl>
                                        <p:attrNameLst>
                                          <p:attrName>style.visibility</p:attrName>
                                        </p:attrNameLst>
                                      </p:cBhvr>
                                      <p:to>
                                        <p:strVal val="visible"/>
                                      </p:to>
                                    </p:set>
                                    <p:animEffect transition="in" filter="fade">
                                      <p:cBhvr>
                                        <p:cTn id="36" dur="500"/>
                                        <p:tgtEl>
                                          <p:spTgt spid="5">
                                            <p:graphicEl>
                                              <a:dgm id="{D5F5C725-820D-424F-A597-725100BBFAC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483F8EC9-59C9-4718-9E8C-710466CB3026}"/>
                                            </p:graphicEl>
                                          </p:spTgt>
                                        </p:tgtEl>
                                        <p:attrNameLst>
                                          <p:attrName>style.visibility</p:attrName>
                                        </p:attrNameLst>
                                      </p:cBhvr>
                                      <p:to>
                                        <p:strVal val="visible"/>
                                      </p:to>
                                    </p:set>
                                    <p:animEffect transition="in" filter="fade">
                                      <p:cBhvr>
                                        <p:cTn id="39" dur="500"/>
                                        <p:tgtEl>
                                          <p:spTgt spid="5">
                                            <p:graphicEl>
                                              <a:dgm id="{483F8EC9-59C9-4718-9E8C-710466CB302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3F6B98E8-D350-47B1-896A-3333EE16DCAF}"/>
                                            </p:graphicEl>
                                          </p:spTgt>
                                        </p:tgtEl>
                                        <p:attrNameLst>
                                          <p:attrName>style.visibility</p:attrName>
                                        </p:attrNameLst>
                                      </p:cBhvr>
                                      <p:to>
                                        <p:strVal val="visible"/>
                                      </p:to>
                                    </p:set>
                                    <p:animEffect transition="in" filter="fade">
                                      <p:cBhvr>
                                        <p:cTn id="44" dur="500"/>
                                        <p:tgtEl>
                                          <p:spTgt spid="5">
                                            <p:graphicEl>
                                              <a:dgm id="{3F6B98E8-D350-47B1-896A-3333EE16DCA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6A4C1C66-2998-42D0-981F-00767CFDCF0D}"/>
                                            </p:graphicEl>
                                          </p:spTgt>
                                        </p:tgtEl>
                                        <p:attrNameLst>
                                          <p:attrName>style.visibility</p:attrName>
                                        </p:attrNameLst>
                                      </p:cBhvr>
                                      <p:to>
                                        <p:strVal val="visible"/>
                                      </p:to>
                                    </p:set>
                                    <p:animEffect transition="in" filter="fade">
                                      <p:cBhvr>
                                        <p:cTn id="47" dur="500"/>
                                        <p:tgtEl>
                                          <p:spTgt spid="5">
                                            <p:graphicEl>
                                              <a:dgm id="{6A4C1C66-2998-42D0-981F-00767CFDCF0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5BC49D73-B4C4-425C-AC50-B00EB6C42C42}"/>
                                            </p:graphicEl>
                                          </p:spTgt>
                                        </p:tgtEl>
                                        <p:attrNameLst>
                                          <p:attrName>style.visibility</p:attrName>
                                        </p:attrNameLst>
                                      </p:cBhvr>
                                      <p:to>
                                        <p:strVal val="visible"/>
                                      </p:to>
                                    </p:set>
                                    <p:animEffect transition="in" filter="fade">
                                      <p:cBhvr>
                                        <p:cTn id="52" dur="500"/>
                                        <p:tgtEl>
                                          <p:spTgt spid="5">
                                            <p:graphicEl>
                                              <a:dgm id="{5BC49D73-B4C4-425C-AC50-B00EB6C42C4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5FA7D04A-4943-4575-B490-6DF7C3115F1F}"/>
                                            </p:graphicEl>
                                          </p:spTgt>
                                        </p:tgtEl>
                                        <p:attrNameLst>
                                          <p:attrName>style.visibility</p:attrName>
                                        </p:attrNameLst>
                                      </p:cBhvr>
                                      <p:to>
                                        <p:strVal val="visible"/>
                                      </p:to>
                                    </p:set>
                                    <p:animEffect transition="in" filter="fade">
                                      <p:cBhvr>
                                        <p:cTn id="55" dur="500"/>
                                        <p:tgtEl>
                                          <p:spTgt spid="5">
                                            <p:graphicEl>
                                              <a:dgm id="{5FA7D04A-4943-4575-B490-6DF7C3115F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Das Phänomen der selbsterfüllenden Prophezeiung</a:t>
            </a:r>
            <a:endParaRPr lang="de-AT" dirty="0"/>
          </a:p>
        </p:txBody>
      </p:sp>
      <p:pic>
        <p:nvPicPr>
          <p:cNvPr id="1027"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00" t="12649" r="14860" b="8582"/>
          <a:stretch/>
        </p:blipFill>
        <p:spPr bwMode="auto">
          <a:xfrm>
            <a:off x="670077" y="1484784"/>
            <a:ext cx="7718347" cy="475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marketingpilgrim.com/wp-content/uploads/2012/03/surprise-jo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81" y="1800944"/>
            <a:ext cx="3420703" cy="4004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520" y="1800943"/>
            <a:ext cx="3168352"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AT" sz="2400" b="1" dirty="0" smtClean="0"/>
              <a:t>„</a:t>
            </a:r>
            <a:r>
              <a:rPr lang="de-AT" sz="2400" b="1" dirty="0" err="1" smtClean="0"/>
              <a:t>Self-reported</a:t>
            </a:r>
            <a:r>
              <a:rPr lang="de-AT" sz="2400" b="1" dirty="0" smtClean="0"/>
              <a:t> grades“ = </a:t>
            </a:r>
            <a:r>
              <a:rPr lang="de-AT" sz="2400" b="1" dirty="0" err="1" smtClean="0"/>
              <a:t>student</a:t>
            </a:r>
            <a:r>
              <a:rPr lang="de-AT" sz="2400" b="1" dirty="0" smtClean="0"/>
              <a:t> </a:t>
            </a:r>
            <a:r>
              <a:rPr lang="de-AT" sz="2400" b="1" dirty="0" err="1" smtClean="0"/>
              <a:t>expectations</a:t>
            </a:r>
            <a:r>
              <a:rPr lang="de-AT" sz="2400" b="1" dirty="0" smtClean="0"/>
              <a:t> </a:t>
            </a:r>
            <a:r>
              <a:rPr lang="de-AT" sz="2400" b="1" dirty="0" err="1" smtClean="0"/>
              <a:t>of</a:t>
            </a:r>
            <a:r>
              <a:rPr lang="de-AT" sz="2400" b="1" dirty="0" smtClean="0"/>
              <a:t> </a:t>
            </a:r>
            <a:r>
              <a:rPr lang="de-AT" sz="2400" b="1" dirty="0" err="1" smtClean="0"/>
              <a:t>their</a:t>
            </a:r>
            <a:r>
              <a:rPr lang="de-AT" sz="2400" b="1" dirty="0" smtClean="0"/>
              <a:t> </a:t>
            </a:r>
            <a:r>
              <a:rPr lang="de-AT" sz="2400" b="1" dirty="0" err="1" smtClean="0"/>
              <a:t>performance</a:t>
            </a:r>
            <a:endParaRPr lang="de-AT" sz="2400" b="1" dirty="0"/>
          </a:p>
        </p:txBody>
      </p:sp>
      <p:sp>
        <p:nvSpPr>
          <p:cNvPr id="6" name="Textfeld 5"/>
          <p:cNvSpPr txBox="1"/>
          <p:nvPr/>
        </p:nvSpPr>
        <p:spPr>
          <a:xfrm>
            <a:off x="5724128" y="1807389"/>
            <a:ext cx="319552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AT" sz="2400" b="1" dirty="0" err="1" smtClean="0"/>
              <a:t>It‘s</a:t>
            </a:r>
            <a:r>
              <a:rPr lang="de-AT" sz="2400" b="1" dirty="0" smtClean="0"/>
              <a:t> not </a:t>
            </a:r>
            <a:r>
              <a:rPr lang="de-AT" sz="2400" b="1" dirty="0" err="1" smtClean="0"/>
              <a:t>about</a:t>
            </a:r>
            <a:r>
              <a:rPr lang="de-AT" sz="2400" b="1" dirty="0" smtClean="0"/>
              <a:t> </a:t>
            </a:r>
            <a:r>
              <a:rPr lang="de-AT" sz="2400" b="1" dirty="0" err="1" smtClean="0"/>
              <a:t>fulfilling</a:t>
            </a:r>
            <a:r>
              <a:rPr lang="de-AT" sz="2400" b="1" dirty="0" smtClean="0"/>
              <a:t> potential, </a:t>
            </a:r>
            <a:r>
              <a:rPr lang="de-AT" sz="2400" b="1" dirty="0" err="1" smtClean="0"/>
              <a:t>it‘s</a:t>
            </a:r>
            <a:r>
              <a:rPr lang="de-AT" sz="2400" b="1" dirty="0" smtClean="0"/>
              <a:t> </a:t>
            </a:r>
            <a:r>
              <a:rPr lang="de-AT" sz="2400" b="1" dirty="0" err="1" smtClean="0"/>
              <a:t>about</a:t>
            </a:r>
            <a:r>
              <a:rPr lang="de-AT" sz="2400" b="1" dirty="0" smtClean="0"/>
              <a:t> </a:t>
            </a:r>
            <a:r>
              <a:rPr lang="de-AT" sz="2400" b="1" i="1" dirty="0" err="1" smtClean="0"/>
              <a:t>exceeding</a:t>
            </a:r>
            <a:r>
              <a:rPr lang="de-AT" sz="2400" b="1" dirty="0" smtClean="0"/>
              <a:t> potential</a:t>
            </a:r>
            <a:endParaRPr lang="de-AT" sz="2400" b="1" dirty="0"/>
          </a:p>
        </p:txBody>
      </p:sp>
    </p:spTree>
    <p:extLst>
      <p:ext uri="{BB962C8B-B14F-4D97-AF65-F5344CB8AC3E}">
        <p14:creationId xmlns:p14="http://schemas.microsoft.com/office/powerpoint/2010/main" val="34550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jlkingsport.org/files/9313/4851/2077/Children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526178"/>
            <a:ext cx="5472608" cy="357523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AT" dirty="0"/>
              <a:t>Potential </a:t>
            </a:r>
            <a:r>
              <a:rPr lang="de-AT" dirty="0" smtClean="0"/>
              <a:t>übersteigen</a:t>
            </a:r>
            <a:endParaRPr lang="de-AT" dirty="0"/>
          </a:p>
        </p:txBody>
      </p:sp>
      <p:sp>
        <p:nvSpPr>
          <p:cNvPr id="3" name="Inhaltsplatzhalter 2"/>
          <p:cNvSpPr>
            <a:spLocks noGrp="1"/>
          </p:cNvSpPr>
          <p:nvPr>
            <p:ph idx="1"/>
          </p:nvPr>
        </p:nvSpPr>
        <p:spPr>
          <a:xfrm>
            <a:off x="457200" y="1628800"/>
            <a:ext cx="8229600" cy="4497363"/>
          </a:xfrm>
        </p:spPr>
        <p:txBody>
          <a:bodyPr/>
          <a:lstStyle/>
          <a:p>
            <a:pPr marL="0" indent="0">
              <a:buNone/>
              <a:defRPr/>
            </a:pPr>
            <a:r>
              <a:rPr lang="de-AT" b="1" dirty="0"/>
              <a:t>„Stets meinen wir mehr, als wir sagen können. Unweigerlich können wir mehr, als wir ahnen. Erst die Herausforderung durch den anderen oder das andere, die an diesem Überfluss ansetzt, </a:t>
            </a:r>
            <a:r>
              <a:rPr lang="de-AT" b="1" i="1" dirty="0"/>
              <a:t>verwirklicht</a:t>
            </a:r>
            <a:r>
              <a:rPr lang="de-AT" b="1" dirty="0"/>
              <a:t> ein Wissen und Können, das zuvor nur </a:t>
            </a:r>
            <a:r>
              <a:rPr lang="de-AT" b="1" i="1" dirty="0"/>
              <a:t>möglich</a:t>
            </a:r>
            <a:r>
              <a:rPr lang="de-AT" b="1" dirty="0"/>
              <a:t> war.“  </a:t>
            </a:r>
          </a:p>
          <a:p>
            <a:pPr algn="r">
              <a:buNone/>
              <a:defRPr/>
            </a:pPr>
            <a:r>
              <a:rPr lang="de-AT" sz="1800" b="1" dirty="0"/>
              <a:t>- Käte Meyer-</a:t>
            </a:r>
            <a:r>
              <a:rPr lang="de-AT" sz="1800" b="1" dirty="0" err="1"/>
              <a:t>Drawe</a:t>
            </a:r>
            <a:r>
              <a:rPr lang="de-AT" sz="1800" b="1" dirty="0"/>
              <a:t> (2010). Zur Erfahrung des Lernens</a:t>
            </a:r>
          </a:p>
          <a:p>
            <a:endParaRPr lang="de-AT" dirty="0"/>
          </a:p>
        </p:txBody>
      </p:sp>
      <p:pic>
        <p:nvPicPr>
          <p:cNvPr id="5" name="Picture 2" descr="http://www.topologik.net/DSC00546_JP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2247"/>
          <a:stretch/>
        </p:blipFill>
        <p:spPr bwMode="auto">
          <a:xfrm>
            <a:off x="7236296" y="44623"/>
            <a:ext cx="1872208" cy="180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static.com/images?q=tbn:ANd9GcSDZL4NwVKjBKkTKw75XiLz9gytyEWHh3g1ZvFwn-lUEModhDyR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573" y="3518680"/>
            <a:ext cx="3324225" cy="33051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AT" dirty="0" err="1" smtClean="0"/>
              <a:t>Searching</a:t>
            </a:r>
            <a:r>
              <a:rPr lang="de-AT" dirty="0" smtClean="0"/>
              <a:t> </a:t>
            </a:r>
            <a:r>
              <a:rPr lang="de-AT" dirty="0" err="1" smtClean="0"/>
              <a:t>the</a:t>
            </a:r>
            <a:r>
              <a:rPr lang="de-AT" dirty="0" smtClean="0"/>
              <a:t> </a:t>
            </a:r>
            <a:r>
              <a:rPr lang="de-AT" dirty="0" err="1" smtClean="0"/>
              <a:t>research</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217204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851104" cy="1143000"/>
          </a:xfrm>
        </p:spPr>
        <p:txBody>
          <a:bodyPr/>
          <a:lstStyle/>
          <a:p>
            <a:r>
              <a:rPr lang="de-AT" dirty="0" smtClean="0"/>
              <a:t>Aktuelle Studie zu </a:t>
            </a:r>
            <a:r>
              <a:rPr lang="de-AT" dirty="0" err="1" smtClean="0"/>
              <a:t>Self-Reported</a:t>
            </a:r>
            <a:r>
              <a:rPr lang="de-AT" dirty="0" smtClean="0"/>
              <a:t> Grades </a:t>
            </a:r>
            <a:br>
              <a:rPr lang="de-AT" dirty="0" smtClean="0"/>
            </a:br>
            <a:r>
              <a:rPr lang="de-AT" dirty="0" smtClean="0"/>
              <a:t>Indiana University (2012)</a:t>
            </a:r>
            <a:endParaRPr lang="de-A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08" y="2094309"/>
            <a:ext cx="72390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79512" y="3102059"/>
            <a:ext cx="4968552"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err="1"/>
              <a:t>Leistungsschwächere</a:t>
            </a:r>
            <a:r>
              <a:rPr lang="en-US" sz="2400" b="1" dirty="0"/>
              <a:t> Student/</a:t>
            </a:r>
            <a:r>
              <a:rPr lang="en-US" sz="2400" b="1" dirty="0" err="1"/>
              <a:t>innen</a:t>
            </a:r>
            <a:r>
              <a:rPr lang="en-US" sz="2400" b="1" dirty="0"/>
              <a:t> </a:t>
            </a:r>
            <a:r>
              <a:rPr lang="en-US" sz="2400" b="1" dirty="0" err="1"/>
              <a:t>tendieren</a:t>
            </a:r>
            <a:r>
              <a:rPr lang="en-US" sz="2400" b="1" dirty="0"/>
              <a:t> </a:t>
            </a:r>
            <a:r>
              <a:rPr lang="en-US" sz="2400" b="1" dirty="0" err="1"/>
              <a:t>ihre</a:t>
            </a:r>
            <a:r>
              <a:rPr lang="en-US" sz="2400" b="1" dirty="0"/>
              <a:t> </a:t>
            </a:r>
            <a:r>
              <a:rPr lang="en-US" sz="2400" b="1" dirty="0" err="1"/>
              <a:t>Noten</a:t>
            </a:r>
            <a:r>
              <a:rPr lang="en-US" sz="2400" b="1" dirty="0"/>
              <a:t> </a:t>
            </a:r>
            <a:r>
              <a:rPr lang="en-US" sz="2400" b="1" dirty="0" err="1" smtClean="0"/>
              <a:t>zu</a:t>
            </a:r>
            <a:r>
              <a:rPr lang="en-US" sz="2400" b="1" dirty="0" smtClean="0"/>
              <a:t> </a:t>
            </a:r>
            <a:r>
              <a:rPr lang="en-US" sz="2400" b="1" i="1" dirty="0" err="1" smtClean="0"/>
              <a:t>über</a:t>
            </a:r>
            <a:r>
              <a:rPr lang="en-US" sz="2400" b="1" dirty="0" err="1" smtClean="0"/>
              <a:t>schätzen</a:t>
            </a:r>
            <a:endParaRPr lang="de-AT" sz="2400" b="1" dirty="0"/>
          </a:p>
        </p:txBody>
      </p:sp>
      <p:sp>
        <p:nvSpPr>
          <p:cNvPr id="4" name="Textfeld 3"/>
          <p:cNvSpPr txBox="1"/>
          <p:nvPr/>
        </p:nvSpPr>
        <p:spPr>
          <a:xfrm>
            <a:off x="3779912" y="4365104"/>
            <a:ext cx="5184576"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err="1" smtClean="0"/>
              <a:t>Es</a:t>
            </a:r>
            <a:r>
              <a:rPr lang="en-US" sz="2400" b="1" dirty="0" smtClean="0"/>
              <a:t> </a:t>
            </a:r>
            <a:r>
              <a:rPr lang="en-US" sz="2400" b="1" dirty="0" err="1" smtClean="0"/>
              <a:t>gibt</a:t>
            </a:r>
            <a:r>
              <a:rPr lang="en-US" sz="2400" b="1" dirty="0" smtClean="0"/>
              <a:t> </a:t>
            </a:r>
            <a:r>
              <a:rPr lang="en-US" sz="2400" b="1" dirty="0" err="1" smtClean="0"/>
              <a:t>Hinweise</a:t>
            </a:r>
            <a:r>
              <a:rPr lang="en-US" sz="2400" b="1" dirty="0" smtClean="0"/>
              <a:t> </a:t>
            </a:r>
            <a:r>
              <a:rPr lang="en-US" sz="2400" b="1" dirty="0" err="1" smtClean="0"/>
              <a:t>dafür</a:t>
            </a:r>
            <a:r>
              <a:rPr lang="en-US" sz="2400" b="1" dirty="0" smtClean="0"/>
              <a:t>, </a:t>
            </a:r>
            <a:r>
              <a:rPr lang="en-US" sz="2400" b="1" dirty="0" err="1" smtClean="0"/>
              <a:t>dass</a:t>
            </a:r>
            <a:r>
              <a:rPr lang="en-US" sz="2400" b="1" dirty="0" smtClean="0"/>
              <a:t> </a:t>
            </a:r>
            <a:r>
              <a:rPr lang="en-US" sz="2400" b="1" dirty="0" err="1" smtClean="0"/>
              <a:t>Fehleinschätzung</a:t>
            </a:r>
            <a:r>
              <a:rPr lang="en-US" sz="2400" b="1" dirty="0" smtClean="0"/>
              <a:t> </a:t>
            </a:r>
            <a:r>
              <a:rPr lang="en-US" sz="2400" b="1" dirty="0" err="1" smtClean="0"/>
              <a:t>durch</a:t>
            </a:r>
            <a:r>
              <a:rPr lang="en-US" sz="2400" b="1" dirty="0" smtClean="0"/>
              <a:t> </a:t>
            </a:r>
            <a:r>
              <a:rPr lang="en-US" sz="2400" b="1" dirty="0" err="1" smtClean="0"/>
              <a:t>soziale</a:t>
            </a:r>
            <a:r>
              <a:rPr lang="en-US" sz="2400" b="1" dirty="0" smtClean="0"/>
              <a:t> </a:t>
            </a:r>
            <a:r>
              <a:rPr lang="en-US" sz="2400" b="1" dirty="0" err="1" smtClean="0"/>
              <a:t>Erwünschtheit</a:t>
            </a:r>
            <a:r>
              <a:rPr lang="en-US" sz="2400" b="1" dirty="0" smtClean="0"/>
              <a:t> </a:t>
            </a:r>
            <a:r>
              <a:rPr lang="en-US" sz="2400" b="1" dirty="0" err="1" smtClean="0"/>
              <a:t>motiviert</a:t>
            </a:r>
            <a:r>
              <a:rPr lang="en-US" sz="2400" b="1" dirty="0" smtClean="0"/>
              <a:t> </a:t>
            </a:r>
            <a:r>
              <a:rPr lang="en-US" sz="2400" b="1" dirty="0" err="1" smtClean="0"/>
              <a:t>ist</a:t>
            </a:r>
            <a:r>
              <a:rPr lang="en-US" sz="2400" b="1" dirty="0" smtClean="0"/>
              <a:t>, </a:t>
            </a:r>
            <a:r>
              <a:rPr lang="en-US" sz="2400" b="1" dirty="0" err="1" smtClean="0"/>
              <a:t>insbesondere</a:t>
            </a:r>
            <a:r>
              <a:rPr lang="en-US" sz="2400" b="1" dirty="0" smtClean="0"/>
              <a:t> </a:t>
            </a:r>
            <a:r>
              <a:rPr lang="en-US" sz="2400" b="1" dirty="0" err="1" smtClean="0"/>
              <a:t>bei</a:t>
            </a:r>
            <a:r>
              <a:rPr lang="en-US" sz="2400" b="1" dirty="0" smtClean="0"/>
              <a:t> Student/</a:t>
            </a:r>
            <a:r>
              <a:rPr lang="en-US" sz="2400" b="1" dirty="0" err="1" smtClean="0"/>
              <a:t>innen</a:t>
            </a:r>
            <a:r>
              <a:rPr lang="en-US" sz="2400" b="1" dirty="0"/>
              <a:t> </a:t>
            </a:r>
            <a:r>
              <a:rPr lang="en-US" sz="2400" b="1" dirty="0" err="1" smtClean="0"/>
              <a:t>im</a:t>
            </a:r>
            <a:r>
              <a:rPr lang="en-US" sz="2400" b="1" dirty="0" smtClean="0"/>
              <a:t> C-</a:t>
            </a:r>
            <a:r>
              <a:rPr lang="en-US" sz="2400" b="1" dirty="0" err="1" smtClean="0"/>
              <a:t>Bereich</a:t>
            </a:r>
            <a:endParaRPr lang="de-AT" sz="2400" b="1" dirty="0"/>
          </a:p>
        </p:txBody>
      </p:sp>
      <p:sp>
        <p:nvSpPr>
          <p:cNvPr id="6" name="Textfeld 5"/>
          <p:cNvSpPr txBox="1"/>
          <p:nvPr/>
        </p:nvSpPr>
        <p:spPr>
          <a:xfrm>
            <a:off x="5220072" y="2093947"/>
            <a:ext cx="381642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err="1" smtClean="0"/>
              <a:t>Selbsteingeschätzte</a:t>
            </a:r>
            <a:r>
              <a:rPr lang="en-US" sz="2400" b="1" dirty="0" smtClean="0"/>
              <a:t> </a:t>
            </a:r>
            <a:r>
              <a:rPr lang="en-US" sz="2400" b="1" dirty="0" err="1" smtClean="0"/>
              <a:t>Noten</a:t>
            </a:r>
            <a:r>
              <a:rPr lang="en-US" sz="2400" b="1" dirty="0" smtClean="0"/>
              <a:t> </a:t>
            </a:r>
            <a:r>
              <a:rPr lang="en-US" sz="2400" b="1" dirty="0" err="1" smtClean="0"/>
              <a:t>liegen</a:t>
            </a:r>
            <a:r>
              <a:rPr lang="en-US" sz="2400" b="1" dirty="0" smtClean="0"/>
              <a:t> oft </a:t>
            </a:r>
            <a:r>
              <a:rPr lang="en-US" sz="2400" b="1" dirty="0" err="1" smtClean="0"/>
              <a:t>falsch</a:t>
            </a:r>
            <a:endParaRPr lang="de-AT" sz="2400" b="1" dirty="0"/>
          </a:p>
        </p:txBody>
      </p:sp>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5557" t="7310" r="33810" b="87659"/>
          <a:stretch/>
        </p:blipFill>
        <p:spPr>
          <a:xfrm flipV="1">
            <a:off x="244353" y="1340768"/>
            <a:ext cx="8696446" cy="738359"/>
          </a:xfrm>
          <a:prstGeom prst="rect">
            <a:avLst/>
          </a:prstGeom>
        </p:spPr>
      </p:pic>
      <p:sp>
        <p:nvSpPr>
          <p:cNvPr id="8" name="Textfeld 7"/>
          <p:cNvSpPr txBox="1"/>
          <p:nvPr/>
        </p:nvSpPr>
        <p:spPr>
          <a:xfrm>
            <a:off x="899592" y="1455167"/>
            <a:ext cx="7776864" cy="461665"/>
          </a:xfrm>
          <a:prstGeom prst="rect">
            <a:avLst/>
          </a:prstGeom>
          <a:noFill/>
        </p:spPr>
        <p:txBody>
          <a:bodyPr wrap="square" rtlCol="0">
            <a:spAutoFit/>
          </a:bodyPr>
          <a:lstStyle/>
          <a:p>
            <a:pPr algn="ctr"/>
            <a:r>
              <a:rPr lang="de-AT" sz="2400" b="1" dirty="0" smtClean="0">
                <a:solidFill>
                  <a:schemeClr val="bg1"/>
                </a:solidFill>
              </a:rPr>
              <a:t>Hinweise dafür, dass Selbsterwartung treffender wäre</a:t>
            </a:r>
            <a:endParaRPr lang="de-AT" sz="2400" b="1" dirty="0">
              <a:solidFill>
                <a:schemeClr val="bg1"/>
              </a:solidFill>
            </a:endParaRPr>
          </a:p>
        </p:txBody>
      </p:sp>
      <p:sp>
        <p:nvSpPr>
          <p:cNvPr id="5" name="Textfeld 4"/>
          <p:cNvSpPr txBox="1"/>
          <p:nvPr/>
        </p:nvSpPr>
        <p:spPr>
          <a:xfrm>
            <a:off x="1187624" y="6304096"/>
            <a:ext cx="7776864" cy="369332"/>
          </a:xfrm>
          <a:prstGeom prst="rect">
            <a:avLst/>
          </a:prstGeom>
          <a:solidFill>
            <a:schemeClr val="accent1"/>
          </a:solidFill>
        </p:spPr>
        <p:txBody>
          <a:bodyPr wrap="square" rtlCol="0">
            <a:spAutoFit/>
          </a:bodyPr>
          <a:lstStyle/>
          <a:p>
            <a:r>
              <a:rPr lang="de-AT" b="1" dirty="0" smtClean="0"/>
              <a:t>Die Leistung: bleibt unter den Erwartungen – passt – übersteigt die Erwartungen</a:t>
            </a:r>
            <a:endParaRPr lang="de-AT" b="1" dirty="0"/>
          </a:p>
        </p:txBody>
      </p:sp>
    </p:spTree>
    <p:extLst>
      <p:ext uri="{BB962C8B-B14F-4D97-AF65-F5344CB8AC3E}">
        <p14:creationId xmlns:p14="http://schemas.microsoft.com/office/powerpoint/2010/main" val="16469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Self</a:t>
            </a:r>
            <a:r>
              <a:rPr lang="de-AT" dirty="0"/>
              <a:t> </a:t>
            </a:r>
            <a:r>
              <a:rPr lang="de-AT" dirty="0" err="1" smtClean="0"/>
              <a:t>and</a:t>
            </a:r>
            <a:r>
              <a:rPr lang="de-AT" dirty="0" smtClean="0"/>
              <a:t> </a:t>
            </a:r>
            <a:r>
              <a:rPr lang="de-AT" dirty="0" err="1" smtClean="0"/>
              <a:t>peer</a:t>
            </a:r>
            <a:r>
              <a:rPr lang="de-AT" dirty="0" smtClean="0"/>
              <a:t> </a:t>
            </a:r>
            <a:r>
              <a:rPr lang="de-AT" dirty="0" err="1" smtClean="0"/>
              <a:t>assessment</a:t>
            </a:r>
            <a:r>
              <a:rPr lang="de-AT" dirty="0" smtClean="0"/>
              <a:t> </a:t>
            </a:r>
            <a:br>
              <a:rPr lang="de-AT" dirty="0" smtClean="0"/>
            </a:br>
            <a:r>
              <a:rPr lang="de-AT" dirty="0" smtClean="0"/>
              <a:t>nach </a:t>
            </a:r>
            <a:r>
              <a:rPr lang="de-AT" dirty="0" err="1" smtClean="0"/>
              <a:t>Sebba</a:t>
            </a:r>
            <a:r>
              <a:rPr lang="de-AT" dirty="0" smtClean="0"/>
              <a:t> et al (2008)</a:t>
            </a:r>
            <a:endParaRPr lang="de-AT" dirty="0"/>
          </a:p>
        </p:txBody>
      </p:sp>
      <p:sp>
        <p:nvSpPr>
          <p:cNvPr id="3" name="Inhaltsplatzhalter 2"/>
          <p:cNvSpPr>
            <a:spLocks noGrp="1"/>
          </p:cNvSpPr>
          <p:nvPr>
            <p:ph idx="1"/>
          </p:nvPr>
        </p:nvSpPr>
        <p:spPr>
          <a:xfrm>
            <a:off x="477776" y="2492896"/>
            <a:ext cx="8229600" cy="4525963"/>
          </a:xfrm>
        </p:spPr>
        <p:txBody>
          <a:bodyPr/>
          <a:lstStyle/>
          <a:p>
            <a:r>
              <a:rPr lang="en-US" sz="2400" dirty="0" smtClean="0"/>
              <a:t>Curriculum</a:t>
            </a:r>
            <a:r>
              <a:rPr lang="en-US" sz="2400" dirty="0" smtClean="0"/>
              <a:t>: </a:t>
            </a:r>
            <a:r>
              <a:rPr lang="en-US" sz="2400" dirty="0" err="1" smtClean="0"/>
              <a:t>SuS</a:t>
            </a:r>
            <a:r>
              <a:rPr lang="en-US" sz="2400" dirty="0" smtClean="0"/>
              <a:t> </a:t>
            </a:r>
            <a:r>
              <a:rPr lang="en-US" sz="2400" dirty="0" err="1" smtClean="0"/>
              <a:t>brauchen</a:t>
            </a:r>
            <a:r>
              <a:rPr lang="en-US" sz="2400" dirty="0"/>
              <a:t> </a:t>
            </a:r>
            <a:r>
              <a:rPr lang="en-US" sz="2400" dirty="0" smtClean="0"/>
              <a:t>Training in </a:t>
            </a:r>
            <a:r>
              <a:rPr lang="en-US" sz="2400" dirty="0" err="1" smtClean="0"/>
              <a:t>Selbsteinschätzung</a:t>
            </a:r>
            <a:r>
              <a:rPr lang="en-US" sz="2400" dirty="0" smtClean="0"/>
              <a:t> </a:t>
            </a:r>
            <a:r>
              <a:rPr lang="en-US" sz="2400" dirty="0" smtClean="0"/>
              <a:t>(</a:t>
            </a:r>
            <a:r>
              <a:rPr lang="en-US" sz="2400" dirty="0" err="1" smtClean="0"/>
              <a:t>bzw</a:t>
            </a:r>
            <a:r>
              <a:rPr lang="en-US" sz="2400" dirty="0" smtClean="0"/>
              <a:t>. </a:t>
            </a:r>
            <a:r>
              <a:rPr lang="en-US" sz="2400" dirty="0" err="1" smtClean="0"/>
              <a:t>Peerrückmeldung</a:t>
            </a:r>
            <a:r>
              <a:rPr lang="en-US" sz="2400" dirty="0" smtClean="0"/>
              <a:t>) </a:t>
            </a:r>
            <a:r>
              <a:rPr lang="en-US" sz="2400" dirty="0" err="1" smtClean="0"/>
              <a:t>damit</a:t>
            </a:r>
            <a:r>
              <a:rPr lang="en-US" sz="2400" dirty="0" smtClean="0"/>
              <a:t> </a:t>
            </a:r>
            <a:r>
              <a:rPr lang="en-US" sz="2400" dirty="0" err="1" smtClean="0"/>
              <a:t>sie</a:t>
            </a:r>
            <a:r>
              <a:rPr lang="en-US" sz="2400" dirty="0" smtClean="0"/>
              <a:t> </a:t>
            </a:r>
            <a:r>
              <a:rPr lang="en-US" sz="2400" dirty="0" err="1" smtClean="0"/>
              <a:t>positiv</a:t>
            </a:r>
            <a:r>
              <a:rPr lang="en-US" sz="2400" dirty="0" smtClean="0"/>
              <a:t> </a:t>
            </a:r>
            <a:r>
              <a:rPr lang="en-US" sz="2400" dirty="0" err="1" smtClean="0"/>
              <a:t>wirksam</a:t>
            </a:r>
            <a:r>
              <a:rPr lang="en-US" sz="2400" dirty="0" smtClean="0"/>
              <a:t> </a:t>
            </a:r>
            <a:r>
              <a:rPr lang="en-US" sz="2400" dirty="0" err="1" smtClean="0"/>
              <a:t>sein</a:t>
            </a:r>
            <a:r>
              <a:rPr lang="en-US" sz="2400" dirty="0" smtClean="0"/>
              <a:t> </a:t>
            </a:r>
            <a:r>
              <a:rPr lang="en-US" sz="2400" dirty="0" err="1" smtClean="0"/>
              <a:t>kann</a:t>
            </a:r>
            <a:r>
              <a:rPr lang="en-US" sz="2400" dirty="0" smtClean="0"/>
              <a:t>. </a:t>
            </a:r>
          </a:p>
          <a:p>
            <a:r>
              <a:rPr lang="en-US" sz="2400" dirty="0" err="1" smtClean="0"/>
              <a:t>Unterricht</a:t>
            </a:r>
            <a:r>
              <a:rPr lang="en-US" sz="2400" dirty="0" smtClean="0"/>
              <a:t>: Dialog </a:t>
            </a:r>
            <a:r>
              <a:rPr lang="en-US" sz="2400" dirty="0" err="1" smtClean="0"/>
              <a:t>mit</a:t>
            </a:r>
            <a:r>
              <a:rPr lang="en-US" sz="2400" dirty="0" smtClean="0"/>
              <a:t> Peers </a:t>
            </a:r>
            <a:r>
              <a:rPr lang="en-US" sz="2400" dirty="0" err="1" smtClean="0"/>
              <a:t>ist</a:t>
            </a:r>
            <a:r>
              <a:rPr lang="en-US" sz="2400" dirty="0" smtClean="0"/>
              <a:t> </a:t>
            </a:r>
            <a:r>
              <a:rPr lang="en-US" sz="2400" dirty="0" err="1" smtClean="0"/>
              <a:t>Herausforderung</a:t>
            </a:r>
            <a:r>
              <a:rPr lang="en-US" sz="2400" dirty="0" smtClean="0"/>
              <a:t> </a:t>
            </a:r>
            <a:r>
              <a:rPr lang="en-US" sz="2400" dirty="0" err="1" smtClean="0"/>
              <a:t>aber</a:t>
            </a:r>
            <a:r>
              <a:rPr lang="en-US" sz="2400" dirty="0" smtClean="0"/>
              <a:t> </a:t>
            </a:r>
            <a:r>
              <a:rPr lang="en-US" sz="2400" dirty="0" err="1" smtClean="0"/>
              <a:t>hilfreich</a:t>
            </a:r>
            <a:r>
              <a:rPr lang="en-US" sz="2400" dirty="0" smtClean="0"/>
              <a:t>, um </a:t>
            </a:r>
            <a:r>
              <a:rPr lang="en-US" sz="2400" dirty="0" err="1" smtClean="0"/>
              <a:t>Anforderungen</a:t>
            </a:r>
            <a:r>
              <a:rPr lang="en-US" sz="2400" dirty="0" smtClean="0"/>
              <a:t> </a:t>
            </a:r>
            <a:r>
              <a:rPr lang="en-US" sz="2400" dirty="0" err="1" smtClean="0"/>
              <a:t>zu</a:t>
            </a:r>
            <a:r>
              <a:rPr lang="en-US" sz="2400" dirty="0" smtClean="0"/>
              <a:t> </a:t>
            </a:r>
            <a:r>
              <a:rPr lang="en-US" sz="2400" dirty="0" err="1" smtClean="0"/>
              <a:t>verständlich</a:t>
            </a:r>
            <a:r>
              <a:rPr lang="en-US" sz="2400" dirty="0" smtClean="0"/>
              <a:t> </a:t>
            </a:r>
            <a:r>
              <a:rPr lang="en-US" sz="2400" dirty="0" err="1" smtClean="0"/>
              <a:t>zu</a:t>
            </a:r>
            <a:r>
              <a:rPr lang="en-US" sz="2400" dirty="0" smtClean="0"/>
              <a:t> </a:t>
            </a:r>
            <a:r>
              <a:rPr lang="en-US" sz="2400" dirty="0" err="1" smtClean="0"/>
              <a:t>machen</a:t>
            </a:r>
            <a:r>
              <a:rPr lang="en-US" sz="2400" dirty="0" smtClean="0"/>
              <a:t>.</a:t>
            </a:r>
            <a:endParaRPr lang="en-US" sz="2400" dirty="0" smtClean="0"/>
          </a:p>
          <a:p>
            <a:r>
              <a:rPr lang="en-US" sz="2400" dirty="0" smtClean="0"/>
              <a:t>Lehrer/</a:t>
            </a:r>
            <a:r>
              <a:rPr lang="en-US" sz="2400" dirty="0" err="1" smtClean="0"/>
              <a:t>innenbildung</a:t>
            </a:r>
            <a:r>
              <a:rPr lang="en-US" sz="2400" dirty="0" smtClean="0"/>
              <a:t> </a:t>
            </a:r>
            <a:r>
              <a:rPr lang="en-US" sz="2400" dirty="0" err="1" smtClean="0"/>
              <a:t>bzw</a:t>
            </a:r>
            <a:r>
              <a:rPr lang="en-US" sz="2400" dirty="0" smtClean="0"/>
              <a:t>. </a:t>
            </a:r>
            <a:r>
              <a:rPr lang="en-US" sz="2400" dirty="0" err="1" smtClean="0"/>
              <a:t>Fortbildung</a:t>
            </a:r>
            <a:r>
              <a:rPr lang="en-US" sz="2400" dirty="0" smtClean="0"/>
              <a:t>:  </a:t>
            </a:r>
            <a:r>
              <a:rPr lang="en-US" sz="2400" dirty="0" err="1" smtClean="0"/>
              <a:t>Selbsteinschätzung</a:t>
            </a:r>
            <a:r>
              <a:rPr lang="en-US" sz="2400" dirty="0" smtClean="0"/>
              <a:t> und </a:t>
            </a:r>
            <a:r>
              <a:rPr lang="en-US" sz="2400" dirty="0" err="1" smtClean="0"/>
              <a:t>Peerrückmeldung</a:t>
            </a:r>
            <a:r>
              <a:rPr lang="en-US" sz="2400" dirty="0" smtClean="0"/>
              <a:t> </a:t>
            </a:r>
            <a:r>
              <a:rPr lang="en-US" sz="2400" dirty="0" err="1" smtClean="0"/>
              <a:t>sollen</a:t>
            </a:r>
            <a:r>
              <a:rPr lang="en-US" sz="2400" dirty="0" smtClean="0"/>
              <a:t> </a:t>
            </a:r>
            <a:r>
              <a:rPr lang="en-US" sz="2400" dirty="0" err="1" smtClean="0"/>
              <a:t>zur</a:t>
            </a:r>
            <a:r>
              <a:rPr lang="en-US" sz="2400" dirty="0" smtClean="0"/>
              <a:t> </a:t>
            </a:r>
            <a:r>
              <a:rPr lang="en-US" sz="2400" dirty="0" err="1" smtClean="0"/>
              <a:t>Aus</a:t>
            </a:r>
            <a:r>
              <a:rPr lang="en-US" sz="2400" dirty="0" smtClean="0"/>
              <a:t>- &amp; </a:t>
            </a:r>
            <a:r>
              <a:rPr lang="en-US" sz="2400" dirty="0" err="1" smtClean="0"/>
              <a:t>Fortbildung</a:t>
            </a:r>
            <a:r>
              <a:rPr lang="en-US" sz="2400" dirty="0" smtClean="0"/>
              <a:t> </a:t>
            </a:r>
            <a:r>
              <a:rPr lang="en-US" sz="2400" dirty="0" err="1" smtClean="0"/>
              <a:t>gehören</a:t>
            </a:r>
            <a:r>
              <a:rPr lang="en-US" sz="2400" dirty="0" smtClean="0"/>
              <a:t>. </a:t>
            </a:r>
          </a:p>
          <a:p>
            <a:r>
              <a:rPr lang="en-US" sz="2400" dirty="0" smtClean="0"/>
              <a:t>Auf </a:t>
            </a:r>
            <a:r>
              <a:rPr lang="en-US" sz="2400" dirty="0" err="1" smtClean="0"/>
              <a:t>bildungspolitischer</a:t>
            </a:r>
            <a:r>
              <a:rPr lang="en-US" sz="2400" dirty="0" smtClean="0"/>
              <a:t> </a:t>
            </a:r>
            <a:r>
              <a:rPr lang="en-US" sz="2400" dirty="0" err="1" smtClean="0"/>
              <a:t>Ebene</a:t>
            </a:r>
            <a:r>
              <a:rPr lang="en-US" sz="2400" dirty="0" smtClean="0"/>
              <a:t>: </a:t>
            </a:r>
            <a:r>
              <a:rPr lang="en-US" sz="2400" dirty="0" err="1" smtClean="0"/>
              <a:t>Daten</a:t>
            </a:r>
            <a:r>
              <a:rPr lang="en-US" sz="2400" dirty="0" smtClean="0"/>
              <a:t> </a:t>
            </a:r>
            <a:r>
              <a:rPr lang="en-US" sz="2400" dirty="0" err="1" smtClean="0"/>
              <a:t>zeigen</a:t>
            </a:r>
            <a:r>
              <a:rPr lang="en-US" sz="2400" dirty="0" smtClean="0"/>
              <a:t> auf, </a:t>
            </a:r>
            <a:r>
              <a:rPr lang="en-US" sz="2400" dirty="0" err="1" smtClean="0"/>
              <a:t>dass</a:t>
            </a:r>
            <a:r>
              <a:rPr lang="en-US" sz="2400" dirty="0" smtClean="0"/>
              <a:t> </a:t>
            </a:r>
            <a:r>
              <a:rPr lang="en-US" sz="2400" dirty="0" err="1" smtClean="0"/>
              <a:t>Selbsteinschätzung</a:t>
            </a:r>
            <a:r>
              <a:rPr lang="en-US" sz="2400" dirty="0" smtClean="0"/>
              <a:t> und </a:t>
            </a:r>
            <a:r>
              <a:rPr lang="en-US" sz="2400" dirty="0" err="1" smtClean="0"/>
              <a:t>Peerrückmeldung</a:t>
            </a:r>
            <a:r>
              <a:rPr lang="en-US" sz="2400" dirty="0" smtClean="0"/>
              <a:t> </a:t>
            </a:r>
            <a:r>
              <a:rPr lang="en-US" sz="2400" dirty="0" err="1" smtClean="0"/>
              <a:t>Inklusion</a:t>
            </a:r>
            <a:r>
              <a:rPr lang="en-US" sz="2400" dirty="0" smtClean="0"/>
              <a:t> </a:t>
            </a:r>
            <a:r>
              <a:rPr lang="en-US" sz="2400" dirty="0" err="1" smtClean="0"/>
              <a:t>fördern</a:t>
            </a:r>
            <a:r>
              <a:rPr lang="en-US" sz="2400" dirty="0" smtClean="0"/>
              <a:t> </a:t>
            </a:r>
            <a:r>
              <a:rPr lang="en-US" sz="2400" dirty="0" err="1" smtClean="0"/>
              <a:t>kann</a:t>
            </a:r>
            <a:r>
              <a:rPr lang="en-US" sz="2400" dirty="0" smtClean="0"/>
              <a:t>, </a:t>
            </a:r>
            <a:r>
              <a:rPr lang="en-US" sz="2400" dirty="0" err="1" smtClean="0"/>
              <a:t>wenn</a:t>
            </a:r>
            <a:r>
              <a:rPr lang="en-US" sz="2400" dirty="0" smtClean="0"/>
              <a:t> </a:t>
            </a:r>
            <a:r>
              <a:rPr lang="en-US" sz="2400" dirty="0" err="1" smtClean="0"/>
              <a:t>mit</a:t>
            </a:r>
            <a:r>
              <a:rPr lang="en-US" sz="2400" dirty="0" smtClean="0"/>
              <a:t> </a:t>
            </a:r>
            <a:r>
              <a:rPr lang="en-US" sz="2400" dirty="0" err="1" smtClean="0"/>
              <a:t>Scheitern</a:t>
            </a:r>
            <a:r>
              <a:rPr lang="en-US" sz="2400" dirty="0" smtClean="0"/>
              <a:t> </a:t>
            </a:r>
            <a:r>
              <a:rPr lang="en-US" sz="2400" dirty="0" err="1" smtClean="0"/>
              <a:t>sensibel</a:t>
            </a:r>
            <a:r>
              <a:rPr lang="en-US" sz="2400" dirty="0" smtClean="0"/>
              <a:t> </a:t>
            </a:r>
            <a:r>
              <a:rPr lang="en-US" sz="2400" dirty="0" err="1" smtClean="0"/>
              <a:t>umgegangen</a:t>
            </a:r>
            <a:r>
              <a:rPr lang="en-US" sz="2400" dirty="0" smtClean="0"/>
              <a:t> </a:t>
            </a:r>
            <a:r>
              <a:rPr lang="en-US" sz="2400" dirty="0" err="1" smtClean="0"/>
              <a:t>wird</a:t>
            </a:r>
            <a:r>
              <a:rPr lang="en-US" sz="2400" dirty="0" smtClean="0"/>
              <a:t>. </a:t>
            </a:r>
            <a:endParaRPr lang="de-AT" sz="2400"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557" t="7310" r="33810" b="87659"/>
          <a:stretch/>
        </p:blipFill>
        <p:spPr>
          <a:xfrm flipV="1">
            <a:off x="244353" y="1460835"/>
            <a:ext cx="8696446" cy="738359"/>
          </a:xfrm>
          <a:prstGeom prst="rect">
            <a:avLst/>
          </a:prstGeom>
        </p:spPr>
      </p:pic>
      <p:sp>
        <p:nvSpPr>
          <p:cNvPr id="6" name="Textfeld 5"/>
          <p:cNvSpPr txBox="1"/>
          <p:nvPr/>
        </p:nvSpPr>
        <p:spPr>
          <a:xfrm>
            <a:off x="899592" y="1599183"/>
            <a:ext cx="7776864" cy="461665"/>
          </a:xfrm>
          <a:prstGeom prst="rect">
            <a:avLst/>
          </a:prstGeom>
          <a:noFill/>
        </p:spPr>
        <p:txBody>
          <a:bodyPr wrap="square" rtlCol="0">
            <a:spAutoFit/>
          </a:bodyPr>
          <a:lstStyle/>
          <a:p>
            <a:pPr algn="ctr"/>
            <a:r>
              <a:rPr lang="de-AT" sz="2400" b="1" dirty="0" smtClean="0">
                <a:solidFill>
                  <a:schemeClr val="bg1"/>
                </a:solidFill>
              </a:rPr>
              <a:t>Erkenntnisse für die Systemebene</a:t>
            </a:r>
            <a:endParaRPr lang="de-AT" sz="2400" b="1" dirty="0">
              <a:solidFill>
                <a:schemeClr val="bg1"/>
              </a:solidFill>
            </a:endParaRPr>
          </a:p>
        </p:txBody>
      </p:sp>
    </p:spTree>
    <p:extLst>
      <p:ext uri="{BB962C8B-B14F-4D97-AF65-F5344CB8AC3E}">
        <p14:creationId xmlns:p14="http://schemas.microsoft.com/office/powerpoint/2010/main" val="2154438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Self</a:t>
            </a:r>
            <a:r>
              <a:rPr lang="de-AT" dirty="0"/>
              <a:t> </a:t>
            </a:r>
            <a:r>
              <a:rPr lang="de-AT" dirty="0" err="1"/>
              <a:t>and</a:t>
            </a:r>
            <a:r>
              <a:rPr lang="de-AT" dirty="0"/>
              <a:t> </a:t>
            </a:r>
            <a:r>
              <a:rPr lang="de-AT" dirty="0" err="1"/>
              <a:t>peer</a:t>
            </a:r>
            <a:r>
              <a:rPr lang="de-AT" dirty="0"/>
              <a:t> </a:t>
            </a:r>
            <a:r>
              <a:rPr lang="de-AT" dirty="0" err="1"/>
              <a:t>assessment</a:t>
            </a:r>
            <a:r>
              <a:rPr lang="de-AT" dirty="0"/>
              <a:t> </a:t>
            </a:r>
            <a:br>
              <a:rPr lang="de-AT" dirty="0"/>
            </a:br>
            <a:r>
              <a:rPr lang="de-AT" dirty="0"/>
              <a:t>nach </a:t>
            </a:r>
            <a:r>
              <a:rPr lang="de-AT" dirty="0" err="1"/>
              <a:t>Sebba</a:t>
            </a:r>
            <a:r>
              <a:rPr lang="de-AT" dirty="0"/>
              <a:t> et al (2008</a:t>
            </a:r>
            <a:r>
              <a:rPr lang="de-AT" dirty="0" smtClean="0"/>
              <a:t>)*</a:t>
            </a:r>
            <a:endParaRPr lang="de-AT" dirty="0"/>
          </a:p>
        </p:txBody>
      </p:sp>
      <p:sp>
        <p:nvSpPr>
          <p:cNvPr id="3" name="Inhaltsplatzhalter 2"/>
          <p:cNvSpPr>
            <a:spLocks noGrp="1"/>
          </p:cNvSpPr>
          <p:nvPr>
            <p:ph idx="1"/>
          </p:nvPr>
        </p:nvSpPr>
        <p:spPr>
          <a:xfrm>
            <a:off x="457200" y="1628800"/>
            <a:ext cx="8229600" cy="4525963"/>
          </a:xfrm>
        </p:spPr>
        <p:txBody>
          <a:bodyPr/>
          <a:lstStyle/>
          <a:p>
            <a:pPr marL="0" indent="0">
              <a:buNone/>
            </a:pPr>
            <a:r>
              <a:rPr lang="en-US" sz="2400" dirty="0" smtClean="0"/>
              <a:t>In der Praxis:</a:t>
            </a:r>
          </a:p>
          <a:p>
            <a:pPr marL="0" indent="0">
              <a:buNone/>
            </a:pPr>
            <a:r>
              <a:rPr lang="en-US" sz="2400" dirty="0" err="1" smtClean="0"/>
              <a:t>Entscheidend</a:t>
            </a:r>
            <a:r>
              <a:rPr lang="en-US" sz="2400" dirty="0" smtClean="0"/>
              <a:t> (</a:t>
            </a:r>
            <a:r>
              <a:rPr lang="en-US" sz="2400" dirty="0" err="1" smtClean="0"/>
              <a:t>laut</a:t>
            </a:r>
            <a:r>
              <a:rPr lang="en-US" sz="2400" dirty="0" smtClean="0"/>
              <a:t> 7 </a:t>
            </a:r>
            <a:r>
              <a:rPr lang="en-US" sz="2400" dirty="0" err="1" smtClean="0"/>
              <a:t>Studien</a:t>
            </a:r>
            <a:r>
              <a:rPr lang="en-US" sz="2400" dirty="0" smtClean="0"/>
              <a:t>) </a:t>
            </a:r>
            <a:r>
              <a:rPr lang="en-US" sz="2400" dirty="0" err="1" smtClean="0"/>
              <a:t>ist</a:t>
            </a:r>
            <a:r>
              <a:rPr lang="en-US" sz="2400" dirty="0" smtClean="0"/>
              <a:t> </a:t>
            </a:r>
          </a:p>
          <a:p>
            <a:r>
              <a:rPr lang="en-US" sz="2400" dirty="0" smtClean="0"/>
              <a:t>die </a:t>
            </a:r>
            <a:r>
              <a:rPr lang="en-US" sz="2400" dirty="0" err="1" smtClean="0"/>
              <a:t>Schulung</a:t>
            </a:r>
            <a:r>
              <a:rPr lang="en-US" sz="2400" dirty="0" smtClean="0"/>
              <a:t> in </a:t>
            </a:r>
            <a:r>
              <a:rPr lang="en-US" sz="2400" dirty="0" err="1" smtClean="0"/>
              <a:t>Selbsteinschätzung</a:t>
            </a:r>
            <a:r>
              <a:rPr lang="en-US" sz="2400" dirty="0" smtClean="0"/>
              <a:t> </a:t>
            </a:r>
          </a:p>
          <a:p>
            <a:r>
              <a:rPr lang="en-US" sz="2400" dirty="0" err="1" smtClean="0"/>
              <a:t>Verständnis</a:t>
            </a:r>
            <a:r>
              <a:rPr lang="en-US" sz="2400" dirty="0" smtClean="0"/>
              <a:t> für </a:t>
            </a:r>
            <a:r>
              <a:rPr lang="en-US" sz="2400" dirty="0" err="1" smtClean="0"/>
              <a:t>Begriffe</a:t>
            </a:r>
            <a:r>
              <a:rPr lang="en-US" sz="2400" dirty="0" smtClean="0"/>
              <a:t> und </a:t>
            </a:r>
            <a:r>
              <a:rPr lang="en-US" sz="2400" dirty="0" err="1" smtClean="0"/>
              <a:t>Konzepte</a:t>
            </a:r>
            <a:r>
              <a:rPr lang="en-US" sz="2400" dirty="0" smtClean="0"/>
              <a:t>, die für die </a:t>
            </a:r>
            <a:r>
              <a:rPr lang="en-US" sz="2400" dirty="0" err="1" smtClean="0"/>
              <a:t>Selbsteinschätzung</a:t>
            </a:r>
            <a:r>
              <a:rPr lang="en-US" sz="2400" dirty="0" smtClean="0"/>
              <a:t> </a:t>
            </a:r>
            <a:r>
              <a:rPr lang="en-US" sz="2400" dirty="0" err="1" smtClean="0"/>
              <a:t>verwendet</a:t>
            </a:r>
            <a:r>
              <a:rPr lang="en-US" sz="2400" dirty="0" smtClean="0"/>
              <a:t> </a:t>
            </a:r>
            <a:r>
              <a:rPr lang="en-US" sz="2400" dirty="0" err="1" smtClean="0"/>
              <a:t>werden</a:t>
            </a:r>
            <a:endParaRPr lang="en-US" sz="2400" dirty="0" smtClean="0"/>
          </a:p>
          <a:p>
            <a:r>
              <a:rPr lang="en-US" sz="2400" dirty="0" smtClean="0"/>
              <a:t> </a:t>
            </a:r>
            <a:r>
              <a:rPr lang="en-US" sz="2400" dirty="0" smtClean="0">
                <a:sym typeface="Wingdings"/>
              </a:rPr>
              <a:t> </a:t>
            </a:r>
            <a:r>
              <a:rPr lang="en-US" sz="2400" dirty="0" err="1" smtClean="0"/>
              <a:t>entsprechende</a:t>
            </a:r>
            <a:r>
              <a:rPr lang="en-US" sz="2400" dirty="0" smtClean="0"/>
              <a:t> </a:t>
            </a:r>
            <a:r>
              <a:rPr lang="en-US" sz="2400" dirty="0" err="1" smtClean="0"/>
              <a:t>Prozesse</a:t>
            </a:r>
            <a:r>
              <a:rPr lang="en-US" sz="2400" dirty="0" smtClean="0"/>
              <a:t> </a:t>
            </a:r>
            <a:r>
              <a:rPr lang="en-US" sz="2400" dirty="0" err="1" smtClean="0"/>
              <a:t>im</a:t>
            </a:r>
            <a:r>
              <a:rPr lang="en-US" sz="2400" dirty="0" smtClean="0"/>
              <a:t> </a:t>
            </a:r>
            <a:r>
              <a:rPr lang="en-US" sz="2400" dirty="0" err="1" smtClean="0"/>
              <a:t>Unterricht</a:t>
            </a:r>
            <a:r>
              <a:rPr lang="en-US" sz="2400" dirty="0" smtClean="0"/>
              <a:t>. </a:t>
            </a:r>
          </a:p>
          <a:p>
            <a:pPr marL="0" indent="0">
              <a:buNone/>
            </a:pPr>
            <a:r>
              <a:rPr lang="en-US" sz="2400" dirty="0" err="1" smtClean="0"/>
              <a:t>Eine</a:t>
            </a:r>
            <a:r>
              <a:rPr lang="en-US" sz="2400" dirty="0" smtClean="0"/>
              <a:t> </a:t>
            </a:r>
            <a:r>
              <a:rPr lang="en-US" sz="2400" dirty="0" err="1" smtClean="0"/>
              <a:t>Studie</a:t>
            </a:r>
            <a:r>
              <a:rPr lang="en-US" sz="2400" dirty="0" smtClean="0"/>
              <a:t> </a:t>
            </a:r>
            <a:r>
              <a:rPr lang="en-US" sz="2400" dirty="0" err="1" smtClean="0"/>
              <a:t>zeigt</a:t>
            </a:r>
            <a:r>
              <a:rPr lang="en-US" sz="2400" dirty="0" smtClean="0"/>
              <a:t> </a:t>
            </a:r>
            <a:r>
              <a:rPr lang="en-US" sz="2400" dirty="0" err="1" smtClean="0"/>
              <a:t>Einfluss</a:t>
            </a:r>
            <a:r>
              <a:rPr lang="en-US" sz="2400" dirty="0" smtClean="0"/>
              <a:t> der </a:t>
            </a:r>
            <a:r>
              <a:rPr lang="en-US" sz="2400" dirty="0" err="1" smtClean="0"/>
              <a:t>Eltern</a:t>
            </a:r>
            <a:r>
              <a:rPr lang="en-US" sz="2400" dirty="0" smtClean="0"/>
              <a:t> auf </a:t>
            </a:r>
            <a:r>
              <a:rPr lang="en-US" sz="2400" dirty="0" err="1" smtClean="0"/>
              <a:t>Selbstbeurteilung</a:t>
            </a:r>
            <a:r>
              <a:rPr lang="en-US" sz="2400" dirty="0" smtClean="0"/>
              <a:t> der </a:t>
            </a:r>
            <a:r>
              <a:rPr lang="en-US" sz="2400" dirty="0" err="1" smtClean="0"/>
              <a:t>SuS</a:t>
            </a:r>
            <a:r>
              <a:rPr lang="en-US" sz="2400" dirty="0" smtClean="0"/>
              <a:t>.</a:t>
            </a:r>
            <a:r>
              <a:rPr lang="en-US" sz="2400" dirty="0">
                <a:sym typeface="Wingdings"/>
              </a:rPr>
              <a:t> </a:t>
            </a:r>
            <a:endParaRPr lang="en-US" sz="2400" dirty="0" smtClean="0">
              <a:sym typeface="Wingdings"/>
            </a:endParaRPr>
          </a:p>
          <a:p>
            <a:r>
              <a:rPr lang="en-US" sz="2400" dirty="0" smtClean="0">
                <a:sym typeface="Wingdings"/>
              </a:rPr>
              <a:t> </a:t>
            </a:r>
            <a:r>
              <a:rPr lang="en-US" sz="2400" dirty="0" err="1" smtClean="0"/>
              <a:t>Dialoge</a:t>
            </a:r>
            <a:r>
              <a:rPr lang="en-US" sz="2400" dirty="0" smtClean="0"/>
              <a:t> </a:t>
            </a:r>
            <a:r>
              <a:rPr lang="en-US" sz="2400" dirty="0" err="1" smtClean="0"/>
              <a:t>zwischen</a:t>
            </a:r>
            <a:r>
              <a:rPr lang="en-US" sz="2400" dirty="0" smtClean="0"/>
              <a:t> </a:t>
            </a:r>
            <a:r>
              <a:rPr lang="en-US" sz="2400" dirty="0" err="1" smtClean="0"/>
              <a:t>Eltern</a:t>
            </a:r>
            <a:r>
              <a:rPr lang="en-US" sz="2400" dirty="0" smtClean="0"/>
              <a:t>, </a:t>
            </a:r>
            <a:r>
              <a:rPr lang="en-US" sz="2400" dirty="0" err="1" smtClean="0"/>
              <a:t>Lehrperson</a:t>
            </a:r>
            <a:r>
              <a:rPr lang="en-US" sz="2400" dirty="0" smtClean="0"/>
              <a:t>, Kind. </a:t>
            </a:r>
            <a:endParaRPr lang="de-AT" sz="2400"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557" t="7310" r="33810" b="87659"/>
          <a:stretch/>
        </p:blipFill>
        <p:spPr>
          <a:xfrm flipV="1">
            <a:off x="244353" y="1412776"/>
            <a:ext cx="8696446" cy="738359"/>
          </a:xfrm>
          <a:prstGeom prst="rect">
            <a:avLst/>
          </a:prstGeom>
        </p:spPr>
      </p:pic>
      <p:sp>
        <p:nvSpPr>
          <p:cNvPr id="5" name="Textfeld 4"/>
          <p:cNvSpPr txBox="1"/>
          <p:nvPr/>
        </p:nvSpPr>
        <p:spPr>
          <a:xfrm>
            <a:off x="899592" y="1527175"/>
            <a:ext cx="7776864" cy="461665"/>
          </a:xfrm>
          <a:prstGeom prst="rect">
            <a:avLst/>
          </a:prstGeom>
          <a:noFill/>
        </p:spPr>
        <p:txBody>
          <a:bodyPr wrap="square" rtlCol="0">
            <a:spAutoFit/>
          </a:bodyPr>
          <a:lstStyle/>
          <a:p>
            <a:pPr algn="ctr"/>
            <a:r>
              <a:rPr lang="de-AT" sz="2400" b="1" dirty="0" smtClean="0">
                <a:solidFill>
                  <a:schemeClr val="bg1"/>
                </a:solidFill>
              </a:rPr>
              <a:t>Erkenntnisse für die Praxis</a:t>
            </a:r>
            <a:endParaRPr lang="de-AT" sz="2400" b="1" dirty="0">
              <a:solidFill>
                <a:schemeClr val="bg1"/>
              </a:solidFill>
            </a:endParaRPr>
          </a:p>
        </p:txBody>
      </p:sp>
    </p:spTree>
    <p:extLst>
      <p:ext uri="{BB962C8B-B14F-4D97-AF65-F5344CB8AC3E}">
        <p14:creationId xmlns:p14="http://schemas.microsoft.com/office/powerpoint/2010/main" val="2894808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Self</a:t>
            </a:r>
            <a:r>
              <a:rPr lang="de-AT" dirty="0"/>
              <a:t> </a:t>
            </a:r>
            <a:r>
              <a:rPr lang="de-AT" dirty="0" err="1"/>
              <a:t>and</a:t>
            </a:r>
            <a:r>
              <a:rPr lang="de-AT" dirty="0"/>
              <a:t> </a:t>
            </a:r>
            <a:r>
              <a:rPr lang="de-AT" dirty="0" err="1"/>
              <a:t>peer</a:t>
            </a:r>
            <a:r>
              <a:rPr lang="de-AT" dirty="0"/>
              <a:t> </a:t>
            </a:r>
            <a:r>
              <a:rPr lang="de-AT" dirty="0" err="1"/>
              <a:t>assessment</a:t>
            </a:r>
            <a:r>
              <a:rPr lang="de-AT" dirty="0"/>
              <a:t> </a:t>
            </a:r>
            <a:br>
              <a:rPr lang="de-AT" dirty="0"/>
            </a:br>
            <a:r>
              <a:rPr lang="de-AT" dirty="0"/>
              <a:t>nach </a:t>
            </a:r>
            <a:r>
              <a:rPr lang="de-AT" dirty="0" err="1"/>
              <a:t>Sebba</a:t>
            </a:r>
            <a:r>
              <a:rPr lang="de-AT" dirty="0"/>
              <a:t> et al (2008</a:t>
            </a:r>
            <a:r>
              <a:rPr lang="de-AT" dirty="0" smtClean="0"/>
              <a:t>)*</a:t>
            </a:r>
            <a:endParaRPr lang="de-AT" dirty="0"/>
          </a:p>
        </p:txBody>
      </p:sp>
      <p:sp>
        <p:nvSpPr>
          <p:cNvPr id="3" name="Inhaltsplatzhalter 2"/>
          <p:cNvSpPr>
            <a:spLocks noGrp="1"/>
          </p:cNvSpPr>
          <p:nvPr>
            <p:ph idx="1"/>
          </p:nvPr>
        </p:nvSpPr>
        <p:spPr>
          <a:xfrm>
            <a:off x="457200" y="1628800"/>
            <a:ext cx="8229600" cy="4525963"/>
          </a:xfrm>
        </p:spPr>
        <p:txBody>
          <a:bodyPr/>
          <a:lstStyle/>
          <a:p>
            <a:pPr marL="0" indent="0">
              <a:buNone/>
            </a:pPr>
            <a:r>
              <a:rPr lang="en-US" sz="2400" dirty="0" smtClean="0"/>
              <a:t>In der Praxis:</a:t>
            </a:r>
          </a:p>
          <a:p>
            <a:pPr marL="0" indent="0">
              <a:buNone/>
            </a:pPr>
            <a:r>
              <a:rPr lang="en-US" sz="2400" dirty="0" smtClean="0"/>
              <a:t>Um </a:t>
            </a:r>
            <a:r>
              <a:rPr lang="en-US" sz="2400" dirty="0" err="1" smtClean="0"/>
              <a:t>wirksam</a:t>
            </a:r>
            <a:r>
              <a:rPr lang="en-US" sz="2400" dirty="0" smtClean="0"/>
              <a:t> </a:t>
            </a:r>
            <a:r>
              <a:rPr lang="en-US" sz="2400" dirty="0" err="1" smtClean="0"/>
              <a:t>zu</a:t>
            </a:r>
            <a:r>
              <a:rPr lang="en-US" sz="2400" dirty="0" smtClean="0"/>
              <a:t> </a:t>
            </a:r>
            <a:r>
              <a:rPr lang="en-US" sz="2400" dirty="0" err="1" smtClean="0"/>
              <a:t>sein</a:t>
            </a:r>
            <a:r>
              <a:rPr lang="en-US" sz="2400" dirty="0" smtClean="0"/>
              <a:t>, </a:t>
            </a:r>
            <a:r>
              <a:rPr lang="en-US" sz="2400" dirty="0" err="1" smtClean="0"/>
              <a:t>müssen</a:t>
            </a:r>
            <a:r>
              <a:rPr lang="en-US" sz="2400" dirty="0" smtClean="0"/>
              <a:t> Lehrer/</a:t>
            </a:r>
            <a:r>
              <a:rPr lang="en-US" sz="2400" dirty="0" err="1" smtClean="0"/>
              <a:t>innen</a:t>
            </a:r>
            <a:r>
              <a:rPr lang="en-US" sz="2400" dirty="0" smtClean="0"/>
              <a:t>:</a:t>
            </a:r>
          </a:p>
          <a:p>
            <a:r>
              <a:rPr lang="en-US" sz="2400" dirty="0" smtClean="0"/>
              <a:t>von </a:t>
            </a:r>
            <a:r>
              <a:rPr lang="en-US" sz="2400" b="1" dirty="0" err="1" smtClean="0"/>
              <a:t>Mitverantwortung</a:t>
            </a:r>
            <a:r>
              <a:rPr lang="en-US" sz="2400" dirty="0" smtClean="0"/>
              <a:t> </a:t>
            </a:r>
            <a:r>
              <a:rPr lang="en-US" sz="2400" dirty="0" err="1" smtClean="0"/>
              <a:t>überzeugt</a:t>
            </a:r>
            <a:r>
              <a:rPr lang="en-US" sz="2400" dirty="0" smtClean="0"/>
              <a:t> </a:t>
            </a:r>
            <a:r>
              <a:rPr lang="en-US" sz="2400" dirty="0" err="1" smtClean="0"/>
              <a:t>sein</a:t>
            </a:r>
            <a:r>
              <a:rPr lang="en-US" sz="2400" dirty="0" smtClean="0"/>
              <a:t>, </a:t>
            </a:r>
          </a:p>
          <a:p>
            <a:r>
              <a:rPr lang="en-US" sz="2400" dirty="0" err="1" smtClean="0"/>
              <a:t>eine</a:t>
            </a:r>
            <a:r>
              <a:rPr lang="en-US" sz="2400" dirty="0" smtClean="0"/>
              <a:t> </a:t>
            </a:r>
            <a:r>
              <a:rPr lang="en-US" sz="2400" b="1" dirty="0" err="1" smtClean="0"/>
              <a:t>Sprache</a:t>
            </a:r>
            <a:r>
              <a:rPr lang="en-US" sz="2400" dirty="0" smtClean="0"/>
              <a:t> für </a:t>
            </a:r>
            <a:r>
              <a:rPr lang="en-US" sz="2400" dirty="0" err="1" smtClean="0"/>
              <a:t>Dialoge</a:t>
            </a:r>
            <a:r>
              <a:rPr lang="en-US" sz="2400" dirty="0" smtClean="0"/>
              <a:t> </a:t>
            </a:r>
            <a:r>
              <a:rPr lang="en-US" sz="2400" dirty="0" err="1" smtClean="0"/>
              <a:t>über</a:t>
            </a:r>
            <a:r>
              <a:rPr lang="en-US" sz="2400" dirty="0" smtClean="0"/>
              <a:t> </a:t>
            </a:r>
            <a:r>
              <a:rPr lang="en-US" sz="2400" dirty="0" err="1" smtClean="0"/>
              <a:t>Lernen</a:t>
            </a:r>
            <a:r>
              <a:rPr lang="en-US" sz="2400" dirty="0" smtClean="0"/>
              <a:t> </a:t>
            </a:r>
            <a:r>
              <a:rPr lang="en-US" sz="2400" dirty="0" err="1" smtClean="0"/>
              <a:t>fördern</a:t>
            </a:r>
            <a:r>
              <a:rPr lang="en-US" sz="2400" dirty="0" smtClean="0"/>
              <a:t>, </a:t>
            </a:r>
          </a:p>
          <a:p>
            <a:r>
              <a:rPr lang="en-US" sz="2400" dirty="0" err="1" smtClean="0"/>
              <a:t>Bewegung</a:t>
            </a:r>
            <a:r>
              <a:rPr lang="en-US" sz="2400" dirty="0" smtClean="0"/>
              <a:t> von </a:t>
            </a:r>
            <a:r>
              <a:rPr lang="en-US" sz="2400" dirty="0" err="1" smtClean="0"/>
              <a:t>Dependenz</a:t>
            </a:r>
            <a:r>
              <a:rPr lang="en-US" sz="2400" dirty="0" smtClean="0"/>
              <a:t> </a:t>
            </a:r>
            <a:r>
              <a:rPr lang="en-US" sz="2400" dirty="0" err="1" smtClean="0"/>
              <a:t>hin</a:t>
            </a:r>
            <a:r>
              <a:rPr lang="en-US" sz="2400" dirty="0" smtClean="0"/>
              <a:t> </a:t>
            </a:r>
            <a:r>
              <a:rPr lang="en-US" sz="2400" dirty="0" err="1" smtClean="0"/>
              <a:t>zur</a:t>
            </a:r>
            <a:r>
              <a:rPr lang="en-US" sz="2400" dirty="0" smtClean="0"/>
              <a:t> </a:t>
            </a:r>
            <a:r>
              <a:rPr lang="en-US" sz="2400" b="1" dirty="0" err="1" smtClean="0"/>
              <a:t>Interdependenz</a:t>
            </a:r>
            <a:r>
              <a:rPr lang="en-US" sz="2400" dirty="0" smtClean="0"/>
              <a:t> in der </a:t>
            </a:r>
            <a:r>
              <a:rPr lang="en-US" sz="2400" dirty="0" err="1" smtClean="0"/>
              <a:t>pädagogischen</a:t>
            </a:r>
            <a:r>
              <a:rPr lang="en-US" sz="2400" dirty="0" smtClean="0"/>
              <a:t> </a:t>
            </a:r>
            <a:r>
              <a:rPr lang="en-US" sz="2400" dirty="0" err="1" smtClean="0"/>
              <a:t>Beziehung</a:t>
            </a:r>
            <a:r>
              <a:rPr lang="en-US" sz="2400" dirty="0" smtClean="0"/>
              <a:t> </a:t>
            </a:r>
            <a:r>
              <a:rPr lang="en-US" sz="2400" dirty="0" err="1" smtClean="0"/>
              <a:t>fördern</a:t>
            </a:r>
            <a:r>
              <a:rPr lang="en-US" sz="2400" dirty="0" smtClean="0"/>
              <a:t>. </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557" t="7310" r="33810" b="87659"/>
          <a:stretch/>
        </p:blipFill>
        <p:spPr>
          <a:xfrm flipV="1">
            <a:off x="244353" y="1412776"/>
            <a:ext cx="8696446" cy="738359"/>
          </a:xfrm>
          <a:prstGeom prst="rect">
            <a:avLst/>
          </a:prstGeom>
        </p:spPr>
      </p:pic>
      <p:sp>
        <p:nvSpPr>
          <p:cNvPr id="5" name="Textfeld 4"/>
          <p:cNvSpPr txBox="1"/>
          <p:nvPr/>
        </p:nvSpPr>
        <p:spPr>
          <a:xfrm>
            <a:off x="899592" y="1527175"/>
            <a:ext cx="7776864" cy="461665"/>
          </a:xfrm>
          <a:prstGeom prst="rect">
            <a:avLst/>
          </a:prstGeom>
          <a:noFill/>
        </p:spPr>
        <p:txBody>
          <a:bodyPr wrap="square" rtlCol="0">
            <a:spAutoFit/>
          </a:bodyPr>
          <a:lstStyle/>
          <a:p>
            <a:pPr algn="ctr"/>
            <a:r>
              <a:rPr lang="de-AT" sz="2400" b="1" dirty="0" smtClean="0">
                <a:solidFill>
                  <a:schemeClr val="bg1"/>
                </a:solidFill>
              </a:rPr>
              <a:t>Erkenntnisse für die Praxis</a:t>
            </a:r>
            <a:endParaRPr lang="de-AT" sz="2400" b="1" dirty="0">
              <a:solidFill>
                <a:schemeClr val="bg1"/>
              </a:solidFill>
            </a:endParaRPr>
          </a:p>
        </p:txBody>
      </p:sp>
      <p:sp>
        <p:nvSpPr>
          <p:cNvPr id="6" name="Rechteck 5"/>
          <p:cNvSpPr/>
          <p:nvPr/>
        </p:nvSpPr>
        <p:spPr>
          <a:xfrm>
            <a:off x="470372" y="4797152"/>
            <a:ext cx="8244408" cy="1354217"/>
          </a:xfrm>
          <a:prstGeom prst="rect">
            <a:avLst/>
          </a:prstGeom>
        </p:spPr>
        <p:txBody>
          <a:bodyPr wrap="square">
            <a:spAutoFit/>
          </a:bodyPr>
          <a:lstStyle/>
          <a:p>
            <a:pPr>
              <a:spcBef>
                <a:spcPct val="30000"/>
              </a:spcBef>
              <a:defRPr/>
            </a:pPr>
            <a:r>
              <a:rPr lang="en-US" sz="2800" b="1" dirty="0" smtClean="0"/>
              <a:t>*</a:t>
            </a:r>
            <a:r>
              <a:rPr lang="en-US" dirty="0" smtClean="0"/>
              <a:t> </a:t>
            </a:r>
            <a:r>
              <a:rPr lang="en-US" dirty="0" err="1" smtClean="0"/>
              <a:t>Sebba</a:t>
            </a:r>
            <a:r>
              <a:rPr lang="en-US" dirty="0" smtClean="0"/>
              <a:t> ,J., </a:t>
            </a:r>
            <a:r>
              <a:rPr lang="en-US" dirty="0"/>
              <a:t>Crick </a:t>
            </a:r>
            <a:r>
              <a:rPr lang="en-US" dirty="0" smtClean="0"/>
              <a:t>,RD., Yu</a:t>
            </a:r>
            <a:r>
              <a:rPr lang="en-US" dirty="0"/>
              <a:t>, </a:t>
            </a:r>
            <a:r>
              <a:rPr lang="en-US" dirty="0" smtClean="0"/>
              <a:t>G., Lawson, H., </a:t>
            </a:r>
            <a:r>
              <a:rPr lang="en-US" dirty="0" err="1"/>
              <a:t>Harlen</a:t>
            </a:r>
            <a:r>
              <a:rPr lang="en-US" dirty="0"/>
              <a:t> </a:t>
            </a:r>
            <a:r>
              <a:rPr lang="en-US" dirty="0" smtClean="0"/>
              <a:t>, W., Durant, K. </a:t>
            </a:r>
            <a:r>
              <a:rPr lang="en-US" dirty="0"/>
              <a:t>(2008). </a:t>
            </a:r>
            <a:r>
              <a:rPr lang="en-US" i="1" dirty="0"/>
              <a:t>Systematic review of research evidence of the impact on students in secondary schools of self and peer assessment</a:t>
            </a:r>
            <a:r>
              <a:rPr lang="en-US" dirty="0"/>
              <a:t>. </a:t>
            </a:r>
            <a:r>
              <a:rPr lang="en-US" dirty="0" smtClean="0"/>
              <a:t> </a:t>
            </a:r>
            <a:r>
              <a:rPr lang="en-US" dirty="0"/>
              <a:t>In: </a:t>
            </a:r>
            <a:r>
              <a:rPr lang="en-US" i="1" dirty="0"/>
              <a:t>Research Evidence in Education Library</a:t>
            </a:r>
            <a:r>
              <a:rPr lang="en-US" dirty="0"/>
              <a:t>. London: EPPI-Centre, Social Science Research Unit, Institute of Education, University of London.</a:t>
            </a:r>
            <a:endParaRPr lang="de-AT" dirty="0"/>
          </a:p>
        </p:txBody>
      </p:sp>
    </p:spTree>
    <p:extLst>
      <p:ext uri="{BB962C8B-B14F-4D97-AF65-F5344CB8AC3E}">
        <p14:creationId xmlns:p14="http://schemas.microsoft.com/office/powerpoint/2010/main" val="2133966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67128" cy="1143000"/>
          </a:xfrm>
        </p:spPr>
        <p:txBody>
          <a:bodyPr/>
          <a:lstStyle/>
          <a:p>
            <a:r>
              <a:rPr lang="de-AT" dirty="0"/>
              <a:t>Beispiel </a:t>
            </a:r>
            <a:r>
              <a:rPr lang="de-AT" dirty="0" smtClean="0"/>
              <a:t>Kompetenzdiagramm</a:t>
            </a:r>
            <a:endParaRPr lang="de-AT"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5557" t="7310" r="33810" b="87659"/>
          <a:stretch/>
        </p:blipFill>
        <p:spPr>
          <a:xfrm flipV="1">
            <a:off x="244353" y="1484784"/>
            <a:ext cx="8696446" cy="738359"/>
          </a:xfrm>
          <a:prstGeom prst="rect">
            <a:avLst/>
          </a:prstGeom>
        </p:spPr>
      </p:pic>
      <p:sp>
        <p:nvSpPr>
          <p:cNvPr id="8" name="Textfeld 7"/>
          <p:cNvSpPr txBox="1"/>
          <p:nvPr/>
        </p:nvSpPr>
        <p:spPr>
          <a:xfrm>
            <a:off x="899592" y="1599183"/>
            <a:ext cx="7776864" cy="461665"/>
          </a:xfrm>
          <a:prstGeom prst="rect">
            <a:avLst/>
          </a:prstGeom>
          <a:noFill/>
        </p:spPr>
        <p:txBody>
          <a:bodyPr wrap="square" rtlCol="0">
            <a:spAutoFit/>
          </a:bodyPr>
          <a:lstStyle/>
          <a:p>
            <a:pPr algn="ctr"/>
            <a:r>
              <a:rPr lang="de-AT" sz="2400" b="1" dirty="0" smtClean="0">
                <a:solidFill>
                  <a:schemeClr val="bg1"/>
                </a:solidFill>
              </a:rPr>
              <a:t>Wirksame Selbsteinschätzung durch transparente Kriterien</a:t>
            </a:r>
            <a:endParaRPr lang="de-AT" sz="2400" b="1" dirty="0">
              <a:solidFill>
                <a:schemeClr val="bg1"/>
              </a:solidFill>
            </a:endParaRPr>
          </a:p>
        </p:txBody>
      </p:sp>
      <p:pic>
        <p:nvPicPr>
          <p:cNvPr id="9" name="Picture 2" descr="https://encrypted-tbn3.gstatic.com/images?q=tbn:ANd9GcSUUzaYVrBbsSc63gWm6HzzpT_41PdW-lxMBcgoZ25l9Uekfc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140968"/>
            <a:ext cx="332422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74" y="2645669"/>
            <a:ext cx="47339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2030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5743575"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61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Erfolgsfaktoren Kompetenzdiagramm</a:t>
            </a:r>
            <a:endParaRPr lang="de-AT" dirty="0"/>
          </a:p>
        </p:txBody>
      </p:sp>
      <p:sp>
        <p:nvSpPr>
          <p:cNvPr id="3" name="Inhaltsplatzhalter 2"/>
          <p:cNvSpPr>
            <a:spLocks noGrp="1"/>
          </p:cNvSpPr>
          <p:nvPr>
            <p:ph idx="1"/>
          </p:nvPr>
        </p:nvSpPr>
        <p:spPr/>
        <p:txBody>
          <a:bodyPr/>
          <a:lstStyle/>
          <a:p>
            <a:pPr marL="0" indent="0">
              <a:buNone/>
            </a:pPr>
            <a:r>
              <a:rPr lang="en-US" sz="2400" dirty="0" err="1" smtClean="0"/>
              <a:t>Liefern</a:t>
            </a:r>
            <a:r>
              <a:rPr lang="en-US" sz="2400" dirty="0" smtClean="0"/>
              <a:t> 2 </a:t>
            </a:r>
            <a:r>
              <a:rPr lang="en-US" sz="2400" dirty="0" err="1" smtClean="0"/>
              <a:t>Informationen</a:t>
            </a:r>
            <a:r>
              <a:rPr lang="en-US" sz="2400" dirty="0" smtClean="0"/>
              <a:t> für </a:t>
            </a:r>
            <a:r>
              <a:rPr lang="en-US" sz="2400" dirty="0" err="1" smtClean="0"/>
              <a:t>Schüler</a:t>
            </a:r>
            <a:r>
              <a:rPr lang="en-US" sz="2400" dirty="0" smtClean="0"/>
              <a:t>/</a:t>
            </a:r>
            <a:r>
              <a:rPr lang="en-US" sz="2400" dirty="0" err="1" smtClean="0"/>
              <a:t>innen</a:t>
            </a:r>
            <a:r>
              <a:rPr lang="en-US" sz="2400" dirty="0" smtClean="0"/>
              <a:t>, Lehrer/</a:t>
            </a:r>
            <a:r>
              <a:rPr lang="en-US" sz="2400" dirty="0" err="1" smtClean="0"/>
              <a:t>innen</a:t>
            </a:r>
            <a:r>
              <a:rPr lang="en-US" sz="2400" dirty="0" smtClean="0"/>
              <a:t> und </a:t>
            </a:r>
            <a:r>
              <a:rPr lang="en-US" sz="2400" dirty="0" err="1" smtClean="0"/>
              <a:t>Eltern</a:t>
            </a:r>
            <a:r>
              <a:rPr lang="en-US" sz="2400" dirty="0" smtClean="0"/>
              <a:t>:</a:t>
            </a:r>
          </a:p>
          <a:p>
            <a:pPr marL="457200" indent="-457200">
              <a:buFont typeface="+mj-lt"/>
              <a:buAutoNum type="arabicPeriod"/>
            </a:pPr>
            <a:r>
              <a:rPr lang="en-US" sz="2400" dirty="0" smtClean="0"/>
              <a:t>Der </a:t>
            </a:r>
            <a:r>
              <a:rPr lang="en-US" sz="2400" dirty="0" err="1" smtClean="0"/>
              <a:t>Beurteilungsraster</a:t>
            </a:r>
            <a:r>
              <a:rPr lang="en-US" sz="2400" dirty="0" smtClean="0"/>
              <a:t> </a:t>
            </a:r>
            <a:r>
              <a:rPr lang="en-US" sz="2400" dirty="0" err="1" smtClean="0"/>
              <a:t>beschreibt</a:t>
            </a:r>
            <a:r>
              <a:rPr lang="en-US" sz="2400" dirty="0" smtClean="0"/>
              <a:t> die </a:t>
            </a:r>
            <a:r>
              <a:rPr lang="en-US" sz="2400" dirty="0" err="1" smtClean="0"/>
              <a:t>Qualitätsstufen</a:t>
            </a:r>
            <a:r>
              <a:rPr lang="en-US" sz="2400" dirty="0" smtClean="0"/>
              <a:t> </a:t>
            </a:r>
            <a:r>
              <a:rPr lang="en-US" sz="2400" dirty="0" err="1" smtClean="0"/>
              <a:t>orientiert</a:t>
            </a:r>
            <a:r>
              <a:rPr lang="en-US" sz="2400" dirty="0" smtClean="0"/>
              <a:t> am </a:t>
            </a:r>
            <a:r>
              <a:rPr lang="en-US" sz="2400" dirty="0" err="1" smtClean="0"/>
              <a:t>Zielbild</a:t>
            </a:r>
            <a:r>
              <a:rPr lang="en-US" sz="2400" dirty="0" smtClean="0"/>
              <a:t>, </a:t>
            </a:r>
            <a:r>
              <a:rPr lang="en-US" sz="2400" dirty="0" err="1" smtClean="0"/>
              <a:t>d.h</a:t>
            </a:r>
            <a:r>
              <a:rPr lang="en-US" sz="2400" dirty="0" smtClean="0"/>
              <a:t>. </a:t>
            </a:r>
            <a:r>
              <a:rPr lang="en-US" sz="2400" dirty="0" err="1" smtClean="0"/>
              <a:t>er</a:t>
            </a:r>
            <a:r>
              <a:rPr lang="en-US" sz="2400" dirty="0" smtClean="0"/>
              <a:t> </a:t>
            </a:r>
            <a:r>
              <a:rPr lang="en-US" sz="2400" dirty="0" err="1" smtClean="0"/>
              <a:t>macht</a:t>
            </a:r>
            <a:r>
              <a:rPr lang="en-US" sz="2400" dirty="0" smtClean="0"/>
              <a:t> </a:t>
            </a:r>
            <a:r>
              <a:rPr lang="en-US" sz="2400" dirty="0" err="1" smtClean="0"/>
              <a:t>Anforderungen</a:t>
            </a:r>
            <a:r>
              <a:rPr lang="en-US" dirty="0"/>
              <a:t> </a:t>
            </a:r>
            <a:r>
              <a:rPr lang="en-US" dirty="0" smtClean="0"/>
              <a:t>der </a:t>
            </a:r>
            <a:r>
              <a:rPr lang="en-US" dirty="0" err="1" smtClean="0"/>
              <a:t>Schulstufe</a:t>
            </a:r>
            <a:r>
              <a:rPr lang="en-US" dirty="0" smtClean="0"/>
              <a:t> </a:t>
            </a:r>
            <a:r>
              <a:rPr lang="en-US" dirty="0" err="1" smtClean="0"/>
              <a:t>klar</a:t>
            </a:r>
            <a:r>
              <a:rPr lang="en-US" sz="2400" dirty="0" smtClean="0"/>
              <a:t>.</a:t>
            </a:r>
          </a:p>
          <a:p>
            <a:pPr marL="457200" indent="-457200">
              <a:buFont typeface="+mj-lt"/>
              <a:buAutoNum type="arabicPeriod"/>
            </a:pPr>
            <a:r>
              <a:rPr lang="en-US" sz="2400" dirty="0" smtClean="0"/>
              <a:t>Das </a:t>
            </a:r>
            <a:r>
              <a:rPr lang="en-US" sz="2400" dirty="0" err="1" smtClean="0"/>
              <a:t>Diagramm</a:t>
            </a:r>
            <a:r>
              <a:rPr lang="en-US" sz="2400" dirty="0" smtClean="0"/>
              <a:t> </a:t>
            </a:r>
            <a:r>
              <a:rPr lang="en-US" sz="2400" dirty="0" err="1" smtClean="0"/>
              <a:t>stellt</a:t>
            </a:r>
            <a:r>
              <a:rPr lang="en-US" sz="2400" dirty="0" smtClean="0"/>
              <a:t> die </a:t>
            </a:r>
            <a:r>
              <a:rPr lang="en-US" sz="2400" dirty="0" err="1" smtClean="0"/>
              <a:t>Leistungsentwicklung</a:t>
            </a:r>
            <a:r>
              <a:rPr lang="en-US" sz="2400" dirty="0" smtClean="0"/>
              <a:t> </a:t>
            </a:r>
            <a:r>
              <a:rPr lang="en-US" dirty="0"/>
              <a:t>des </a:t>
            </a:r>
            <a:r>
              <a:rPr lang="en-US" dirty="0" err="1"/>
              <a:t>Schülers</a:t>
            </a:r>
            <a:r>
              <a:rPr lang="en-US" dirty="0"/>
              <a:t>/der </a:t>
            </a:r>
            <a:r>
              <a:rPr lang="en-US" dirty="0" err="1"/>
              <a:t>Schülerin</a:t>
            </a:r>
            <a:r>
              <a:rPr lang="en-US" dirty="0"/>
              <a:t> </a:t>
            </a:r>
            <a:r>
              <a:rPr lang="en-US" dirty="0" err="1"/>
              <a:t>im</a:t>
            </a:r>
            <a:r>
              <a:rPr lang="en-US" dirty="0"/>
              <a:t> </a:t>
            </a:r>
            <a:r>
              <a:rPr lang="en-US" sz="2400" dirty="0" err="1" smtClean="0"/>
              <a:t>Hinblick</a:t>
            </a:r>
            <a:r>
              <a:rPr lang="en-US" sz="2400" dirty="0" smtClean="0"/>
              <a:t> auf den </a:t>
            </a:r>
            <a:r>
              <a:rPr lang="en-US" sz="2400" dirty="0" err="1" smtClean="0"/>
              <a:t>Anforderungen</a:t>
            </a:r>
            <a:r>
              <a:rPr lang="en-US" sz="2400" dirty="0" smtClean="0"/>
              <a:t> </a:t>
            </a:r>
            <a:r>
              <a:rPr lang="en-US" sz="2400" dirty="0" err="1" smtClean="0"/>
              <a:t>dar</a:t>
            </a:r>
            <a:r>
              <a:rPr lang="en-US" sz="2400" dirty="0" smtClean="0"/>
              <a:t>. </a:t>
            </a:r>
          </a:p>
          <a:p>
            <a:pPr marL="0" indent="0">
              <a:buNone/>
            </a:pPr>
            <a:r>
              <a:rPr lang="en-US" sz="2400" dirty="0" err="1" smtClean="0"/>
              <a:t>Klare</a:t>
            </a:r>
            <a:r>
              <a:rPr lang="en-US" sz="2400" dirty="0" smtClean="0"/>
              <a:t> </a:t>
            </a:r>
            <a:r>
              <a:rPr lang="en-US" sz="2400" dirty="0" err="1" smtClean="0"/>
              <a:t>Anforderungen</a:t>
            </a:r>
            <a:r>
              <a:rPr lang="en-US" sz="2400" dirty="0" smtClean="0"/>
              <a:t> + </a:t>
            </a:r>
            <a:r>
              <a:rPr lang="en-US" sz="2400" dirty="0" err="1" smtClean="0"/>
              <a:t>aktuelle</a:t>
            </a:r>
            <a:r>
              <a:rPr lang="en-US" sz="2400" dirty="0" smtClean="0"/>
              <a:t> </a:t>
            </a:r>
            <a:r>
              <a:rPr lang="en-US" sz="2400" dirty="0" err="1" smtClean="0"/>
              <a:t>Informationen</a:t>
            </a:r>
            <a:r>
              <a:rPr lang="en-US" sz="2400" dirty="0" smtClean="0"/>
              <a:t> </a:t>
            </a:r>
            <a:r>
              <a:rPr lang="en-US" sz="2400" dirty="0" err="1" smtClean="0"/>
              <a:t>zur</a:t>
            </a:r>
            <a:r>
              <a:rPr lang="en-US" sz="2400" dirty="0" smtClean="0"/>
              <a:t> </a:t>
            </a:r>
            <a:r>
              <a:rPr lang="en-US" sz="2400" dirty="0" err="1" smtClean="0"/>
              <a:t>Leistungsentwicklung</a:t>
            </a:r>
            <a:r>
              <a:rPr lang="en-US" sz="2400" dirty="0" smtClean="0"/>
              <a:t> </a:t>
            </a:r>
            <a:r>
              <a:rPr lang="en-US" sz="2400" i="1" dirty="0" smtClean="0"/>
              <a:t>in </a:t>
            </a:r>
            <a:r>
              <a:rPr lang="en-US" sz="2400" i="1" dirty="0" err="1" smtClean="0"/>
              <a:t>Kombination</a:t>
            </a:r>
            <a:r>
              <a:rPr lang="en-US" sz="2400" i="1" dirty="0" smtClean="0"/>
              <a:t> </a:t>
            </a:r>
            <a:r>
              <a:rPr lang="en-US" sz="2400" dirty="0" err="1" smtClean="0"/>
              <a:t>haben</a:t>
            </a:r>
            <a:r>
              <a:rPr lang="en-US" sz="2400" dirty="0" smtClean="0"/>
              <a:t> </a:t>
            </a:r>
            <a:r>
              <a:rPr lang="en-US" sz="2400" dirty="0" err="1" smtClean="0"/>
              <a:t>eine</a:t>
            </a:r>
            <a:r>
              <a:rPr lang="en-US" sz="2400" dirty="0" smtClean="0"/>
              <a:t> </a:t>
            </a:r>
            <a:r>
              <a:rPr lang="en-US" sz="2400" dirty="0" err="1" smtClean="0"/>
              <a:t>signifikante</a:t>
            </a:r>
            <a:r>
              <a:rPr lang="en-US" sz="2400" dirty="0" smtClean="0"/>
              <a:t> </a:t>
            </a:r>
            <a:r>
              <a:rPr lang="en-US" sz="2400" dirty="0" err="1" smtClean="0"/>
              <a:t>Wirkung</a:t>
            </a:r>
            <a:r>
              <a:rPr lang="en-US" sz="2400" dirty="0" smtClean="0"/>
              <a:t> auf die </a:t>
            </a:r>
            <a:r>
              <a:rPr lang="en-US" sz="2400" dirty="0" err="1" smtClean="0"/>
              <a:t>Lernergebnisse</a:t>
            </a:r>
            <a:r>
              <a:rPr lang="en-US" sz="2400" dirty="0" smtClean="0"/>
              <a:t> der </a:t>
            </a:r>
            <a:r>
              <a:rPr lang="en-US" sz="2400" dirty="0" err="1" smtClean="0"/>
              <a:t>Schüler</a:t>
            </a:r>
            <a:r>
              <a:rPr lang="en-US" sz="2400" dirty="0" smtClean="0"/>
              <a:t>/</a:t>
            </a:r>
            <a:r>
              <a:rPr lang="en-US" sz="2400" dirty="0" err="1" smtClean="0"/>
              <a:t>innen</a:t>
            </a:r>
            <a:r>
              <a:rPr lang="en-US" sz="2400" dirty="0" smtClean="0"/>
              <a:t> (</a:t>
            </a:r>
            <a:r>
              <a:rPr lang="en-US" sz="2400" dirty="0" err="1" smtClean="0"/>
              <a:t>bis</a:t>
            </a:r>
            <a:r>
              <a:rPr lang="en-US" sz="2400" dirty="0" smtClean="0"/>
              <a:t> </a:t>
            </a:r>
            <a:r>
              <a:rPr lang="en-US" sz="2400" dirty="0" err="1" smtClean="0"/>
              <a:t>zu</a:t>
            </a:r>
            <a:r>
              <a:rPr lang="en-US" sz="2400" dirty="0" smtClean="0"/>
              <a:t> +32% </a:t>
            </a:r>
            <a:r>
              <a:rPr lang="en-US" sz="2400" dirty="0" err="1" smtClean="0"/>
              <a:t>laut</a:t>
            </a:r>
            <a:r>
              <a:rPr lang="en-US" sz="2400" dirty="0" smtClean="0"/>
              <a:t> </a:t>
            </a:r>
            <a:r>
              <a:rPr lang="en-US" sz="2400" dirty="0" err="1" smtClean="0"/>
              <a:t>Marzano</a:t>
            </a:r>
            <a:r>
              <a:rPr lang="en-US" sz="2400" dirty="0" smtClean="0"/>
              <a:t> 2009!).</a:t>
            </a:r>
            <a:endParaRPr lang="de-AT" sz="2400" dirty="0"/>
          </a:p>
        </p:txBody>
      </p:sp>
    </p:spTree>
    <p:extLst>
      <p:ext uri="{BB962C8B-B14F-4D97-AF65-F5344CB8AC3E}">
        <p14:creationId xmlns:p14="http://schemas.microsoft.com/office/powerpoint/2010/main" val="3034950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10165570"/>
              </p:ext>
            </p:extLst>
          </p:nvPr>
        </p:nvGraphicFramePr>
        <p:xfrm>
          <a:off x="-684584" y="1124744"/>
          <a:ext cx="10739536"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p:cNvSpPr>
            <a:spLocks noGrp="1"/>
          </p:cNvSpPr>
          <p:nvPr>
            <p:ph type="title"/>
          </p:nvPr>
        </p:nvSpPr>
        <p:spPr>
          <a:xfrm>
            <a:off x="250825" y="404813"/>
            <a:ext cx="6115050" cy="1511300"/>
          </a:xfrm>
        </p:spPr>
        <p:txBody>
          <a:bodyPr/>
          <a:lstStyle/>
          <a:p>
            <a:pPr>
              <a:defRPr/>
            </a:pPr>
            <a:r>
              <a:rPr lang="de-AT" altLang="de-DE" dirty="0" smtClean="0">
                <a:latin typeface="+mn-lt"/>
              </a:rPr>
              <a:t>Elemente von Schulkultur:</a:t>
            </a:r>
            <a:br>
              <a:rPr lang="de-AT" altLang="de-DE" dirty="0" smtClean="0">
                <a:latin typeface="+mn-lt"/>
              </a:rPr>
            </a:br>
            <a:r>
              <a:rPr lang="de-AT" altLang="de-DE" dirty="0" smtClean="0">
                <a:latin typeface="+mn-lt"/>
              </a:rPr>
              <a:t>Was wirkt? </a:t>
            </a:r>
            <a:br>
              <a:rPr lang="de-AT" altLang="de-DE" dirty="0" smtClean="0">
                <a:latin typeface="+mn-lt"/>
              </a:rPr>
            </a:br>
            <a:r>
              <a:rPr lang="de-AT" altLang="de-DE" sz="2000" dirty="0" smtClean="0">
                <a:latin typeface="+mn-lt"/>
              </a:rPr>
              <a:t>(Lee &amp; Louis 2012, Louis 2013)</a:t>
            </a:r>
          </a:p>
        </p:txBody>
      </p:sp>
      <p:pic>
        <p:nvPicPr>
          <p:cNvPr id="5" name="Picture 2" descr="https://encrypted-tbn2.gstatic.com/images?q=tbn:ANd9GcQultdX_Q5q5aHQ21p5m3RhorWnuzLEW1ATMvUynGKGUT018j9n"/>
          <p:cNvPicPr>
            <a:picLocks noChangeAspect="1" noChangeArrowheads="1"/>
          </p:cNvPicPr>
          <p:nvPr/>
        </p:nvPicPr>
        <p:blipFill>
          <a:blip r:embed="rId7">
            <a:extLst>
              <a:ext uri="{28A0092B-C50C-407E-A947-70E740481C1C}">
                <a14:useLocalDpi xmlns:a14="http://schemas.microsoft.com/office/drawing/2010/main" val="0"/>
              </a:ext>
            </a:extLst>
          </a:blip>
          <a:srcRect l="11179"/>
          <a:stretch>
            <a:fillRect/>
          </a:stretch>
        </p:blipFill>
        <p:spPr bwMode="auto">
          <a:xfrm>
            <a:off x="6605588" y="28575"/>
            <a:ext cx="25384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416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Ans eingemachte…</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499681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Potential übersteigen: Praxisbeispiel</a:t>
            </a:r>
            <a:endParaRPr lang="de-AT" dirty="0"/>
          </a:p>
        </p:txBody>
      </p:sp>
      <p:sp>
        <p:nvSpPr>
          <p:cNvPr id="3" name="Inhaltsplatzhalter 2"/>
          <p:cNvSpPr>
            <a:spLocks noGrp="1"/>
          </p:cNvSpPr>
          <p:nvPr>
            <p:ph idx="1"/>
          </p:nvPr>
        </p:nvSpPr>
        <p:spPr>
          <a:xfrm>
            <a:off x="457200" y="2276872"/>
            <a:ext cx="8229600" cy="3849291"/>
          </a:xfrm>
        </p:spPr>
        <p:txBody>
          <a:bodyPr/>
          <a:lstStyle/>
          <a:p>
            <a:pPr marL="0" indent="0">
              <a:buNone/>
            </a:pPr>
            <a:r>
              <a:rPr lang="en-US" dirty="0" err="1" smtClean="0"/>
              <a:t>Im</a:t>
            </a:r>
            <a:r>
              <a:rPr lang="en-US" dirty="0" smtClean="0"/>
              <a:t> </a:t>
            </a:r>
            <a:r>
              <a:rPr lang="en-US" dirty="0" err="1" smtClean="0"/>
              <a:t>Vorfeld</a:t>
            </a:r>
            <a:r>
              <a:rPr lang="en-US" dirty="0" smtClean="0"/>
              <a:t> </a:t>
            </a:r>
            <a:r>
              <a:rPr lang="en-US" dirty="0" err="1" smtClean="0"/>
              <a:t>einer</a:t>
            </a:r>
            <a:r>
              <a:rPr lang="en-US" dirty="0" smtClean="0"/>
              <a:t> </a:t>
            </a:r>
            <a:r>
              <a:rPr lang="en-US" dirty="0" err="1" smtClean="0"/>
              <a:t>Leistungsfeststellung</a:t>
            </a:r>
            <a:r>
              <a:rPr lang="en-US" dirty="0"/>
              <a:t> </a:t>
            </a:r>
            <a:r>
              <a:rPr lang="en-US" dirty="0" err="1" smtClean="0"/>
              <a:t>oder</a:t>
            </a:r>
            <a:r>
              <a:rPr lang="en-US" dirty="0" smtClean="0"/>
              <a:t> </a:t>
            </a:r>
            <a:r>
              <a:rPr lang="en-US" dirty="0" err="1" smtClean="0"/>
              <a:t>Prüfung</a:t>
            </a:r>
            <a:r>
              <a:rPr lang="en-US" dirty="0" smtClean="0"/>
              <a:t>, </a:t>
            </a:r>
            <a:r>
              <a:rPr lang="en-US" dirty="0" err="1" smtClean="0"/>
              <a:t>schreiben</a:t>
            </a:r>
            <a:r>
              <a:rPr lang="en-US" dirty="0" smtClean="0"/>
              <a:t> die </a:t>
            </a:r>
            <a:r>
              <a:rPr lang="en-US" dirty="0" err="1" smtClean="0"/>
              <a:t>Schüler</a:t>
            </a:r>
            <a:r>
              <a:rPr lang="en-US" dirty="0" smtClean="0"/>
              <a:t>/</a:t>
            </a:r>
            <a:r>
              <a:rPr lang="en-US" dirty="0" err="1" smtClean="0"/>
              <a:t>innen</a:t>
            </a:r>
            <a:r>
              <a:rPr lang="en-US" dirty="0" smtClean="0"/>
              <a:t> auf, welches </a:t>
            </a:r>
            <a:r>
              <a:rPr lang="en-US" dirty="0" err="1" smtClean="0"/>
              <a:t>Ergebnis</a:t>
            </a:r>
            <a:r>
              <a:rPr lang="en-US" dirty="0" smtClean="0"/>
              <a:t> </a:t>
            </a:r>
            <a:r>
              <a:rPr lang="en-US" dirty="0" err="1" smtClean="0"/>
              <a:t>sie</a:t>
            </a:r>
            <a:r>
              <a:rPr lang="en-US" dirty="0" smtClean="0"/>
              <a:t> von </a:t>
            </a:r>
            <a:r>
              <a:rPr lang="en-US" dirty="0" err="1" smtClean="0"/>
              <a:t>sich</a:t>
            </a:r>
            <a:r>
              <a:rPr lang="en-US" dirty="0" smtClean="0"/>
              <a:t> </a:t>
            </a:r>
            <a:r>
              <a:rPr lang="en-US" dirty="0" err="1" smtClean="0"/>
              <a:t>aus</a:t>
            </a:r>
            <a:r>
              <a:rPr lang="en-US" dirty="0" smtClean="0"/>
              <a:t> </a:t>
            </a:r>
            <a:r>
              <a:rPr lang="en-US" dirty="0" err="1" smtClean="0"/>
              <a:t>erwarten</a:t>
            </a:r>
            <a:r>
              <a:rPr lang="en-US" dirty="0" smtClean="0"/>
              <a:t>.</a:t>
            </a:r>
            <a:r>
              <a:rPr lang="en-US" dirty="0"/>
              <a:t>  </a:t>
            </a:r>
            <a:r>
              <a:rPr lang="en-US" dirty="0" smtClean="0"/>
              <a:t>Auf Basis </a:t>
            </a:r>
            <a:r>
              <a:rPr lang="en-US" dirty="0" err="1" smtClean="0"/>
              <a:t>dieser</a:t>
            </a:r>
            <a:r>
              <a:rPr lang="en-US" dirty="0" smtClean="0"/>
              <a:t> </a:t>
            </a:r>
            <a:r>
              <a:rPr lang="en-US" dirty="0" err="1" smtClean="0"/>
              <a:t>Informationen</a:t>
            </a:r>
            <a:r>
              <a:rPr lang="en-US" dirty="0" smtClean="0"/>
              <a:t>, </a:t>
            </a:r>
            <a:r>
              <a:rPr lang="en-US" dirty="0" err="1"/>
              <a:t>setzt</a:t>
            </a:r>
            <a:r>
              <a:rPr lang="en-US" dirty="0"/>
              <a:t> </a:t>
            </a:r>
            <a:r>
              <a:rPr lang="en-US" dirty="0" smtClean="0"/>
              <a:t>die </a:t>
            </a:r>
            <a:r>
              <a:rPr lang="en-US" dirty="0" err="1" smtClean="0"/>
              <a:t>Lehrperson</a:t>
            </a:r>
            <a:r>
              <a:rPr lang="en-US" dirty="0" smtClean="0"/>
              <a:t> </a:t>
            </a:r>
            <a:r>
              <a:rPr lang="en-US" dirty="0" err="1" smtClean="0"/>
              <a:t>Prozesse</a:t>
            </a:r>
            <a:r>
              <a:rPr lang="en-US" dirty="0" smtClean="0"/>
              <a:t> in Gang, </a:t>
            </a:r>
            <a:r>
              <a:rPr lang="en-US" dirty="0" err="1" smtClean="0"/>
              <a:t>damit</a:t>
            </a:r>
            <a:r>
              <a:rPr lang="en-US" dirty="0" smtClean="0"/>
              <a:t> die </a:t>
            </a:r>
            <a:r>
              <a:rPr lang="en-US" dirty="0" err="1" smtClean="0"/>
              <a:t>Schüler</a:t>
            </a:r>
            <a:r>
              <a:rPr lang="en-US" dirty="0" smtClean="0"/>
              <a:t>/</a:t>
            </a:r>
            <a:r>
              <a:rPr lang="en-US" dirty="0" err="1" smtClean="0"/>
              <a:t>innen</a:t>
            </a:r>
            <a:r>
              <a:rPr lang="en-US" dirty="0" smtClean="0"/>
              <a:t> </a:t>
            </a:r>
            <a:r>
              <a:rPr lang="en-US" dirty="0" err="1" smtClean="0"/>
              <a:t>ihre</a:t>
            </a:r>
            <a:r>
              <a:rPr lang="en-US" dirty="0" smtClean="0"/>
              <a:t> </a:t>
            </a:r>
            <a:r>
              <a:rPr lang="en-US" dirty="0" err="1" smtClean="0"/>
              <a:t>eigenen</a:t>
            </a:r>
            <a:r>
              <a:rPr lang="en-US" dirty="0" smtClean="0"/>
              <a:t> </a:t>
            </a:r>
            <a:r>
              <a:rPr lang="en-US" dirty="0" err="1" smtClean="0"/>
              <a:t>Ewartungen</a:t>
            </a:r>
            <a:r>
              <a:rPr lang="en-US" dirty="0" smtClean="0"/>
              <a:t> </a:t>
            </a:r>
            <a:r>
              <a:rPr lang="en-US" dirty="0" err="1" smtClean="0"/>
              <a:t>übertreffen</a:t>
            </a:r>
            <a:r>
              <a:rPr lang="en-US" dirty="0" smtClean="0"/>
              <a:t>. Das </a:t>
            </a:r>
            <a:r>
              <a:rPr lang="en-US" dirty="0" err="1" smtClean="0"/>
              <a:t>besser-als-erwartete</a:t>
            </a:r>
            <a:r>
              <a:rPr lang="en-US" dirty="0" smtClean="0"/>
              <a:t> </a:t>
            </a:r>
            <a:r>
              <a:rPr lang="en-US" dirty="0" err="1" smtClean="0"/>
              <a:t>Ergebnis</a:t>
            </a:r>
            <a:r>
              <a:rPr lang="en-US" dirty="0" smtClean="0"/>
              <a:t> </a:t>
            </a:r>
            <a:r>
              <a:rPr lang="en-US" dirty="0" err="1" smtClean="0"/>
              <a:t>ist</a:t>
            </a:r>
            <a:r>
              <a:rPr lang="en-US" dirty="0" smtClean="0"/>
              <a:t> </a:t>
            </a:r>
            <a:r>
              <a:rPr lang="en-US" dirty="0" err="1" smtClean="0"/>
              <a:t>eine</a:t>
            </a:r>
            <a:r>
              <a:rPr lang="en-US" dirty="0" smtClean="0"/>
              <a:t> </a:t>
            </a:r>
            <a:r>
              <a:rPr lang="en-US" dirty="0" err="1" smtClean="0"/>
              <a:t>Selbsterfahrung</a:t>
            </a:r>
            <a:r>
              <a:rPr lang="en-US" dirty="0" smtClean="0"/>
              <a:t>, die </a:t>
            </a:r>
            <a:r>
              <a:rPr lang="en-US" dirty="0" err="1" smtClean="0"/>
              <a:t>die</a:t>
            </a:r>
            <a:r>
              <a:rPr lang="en-US" dirty="0" smtClean="0"/>
              <a:t> </a:t>
            </a:r>
            <a:r>
              <a:rPr lang="en-US" dirty="0" err="1" smtClean="0"/>
              <a:t>Selbstwirksamkeit</a:t>
            </a:r>
            <a:r>
              <a:rPr lang="en-US" dirty="0" smtClean="0"/>
              <a:t> und das </a:t>
            </a:r>
            <a:r>
              <a:rPr lang="en-US" dirty="0" err="1" smtClean="0"/>
              <a:t>Selbstbewusstsein</a:t>
            </a:r>
            <a:r>
              <a:rPr lang="en-US" dirty="0" smtClean="0"/>
              <a:t> der </a:t>
            </a:r>
            <a:r>
              <a:rPr lang="en-US" dirty="0" err="1" smtClean="0"/>
              <a:t>Schüler</a:t>
            </a:r>
            <a:r>
              <a:rPr lang="en-US" dirty="0" smtClean="0"/>
              <a:t>/</a:t>
            </a:r>
            <a:r>
              <a:rPr lang="en-US" dirty="0" err="1" smtClean="0"/>
              <a:t>innen</a:t>
            </a:r>
            <a:r>
              <a:rPr lang="en-US" dirty="0" smtClean="0"/>
              <a:t> </a:t>
            </a:r>
            <a:r>
              <a:rPr lang="en-US" dirty="0" err="1" smtClean="0"/>
              <a:t>fördert</a:t>
            </a:r>
            <a:r>
              <a:rPr lang="en-US" dirty="0" smtClean="0"/>
              <a:t>.</a:t>
            </a:r>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5557" t="7310" r="33810" b="87659"/>
          <a:stretch/>
        </p:blipFill>
        <p:spPr>
          <a:xfrm flipV="1">
            <a:off x="244353" y="1340768"/>
            <a:ext cx="8696446" cy="738359"/>
          </a:xfrm>
          <a:prstGeom prst="rect">
            <a:avLst/>
          </a:prstGeom>
        </p:spPr>
      </p:pic>
      <p:sp>
        <p:nvSpPr>
          <p:cNvPr id="7" name="Textfeld 6"/>
          <p:cNvSpPr txBox="1"/>
          <p:nvPr/>
        </p:nvSpPr>
        <p:spPr>
          <a:xfrm>
            <a:off x="899592" y="1455167"/>
            <a:ext cx="7776864" cy="461665"/>
          </a:xfrm>
          <a:prstGeom prst="rect">
            <a:avLst/>
          </a:prstGeom>
          <a:noFill/>
        </p:spPr>
        <p:txBody>
          <a:bodyPr wrap="square" rtlCol="0">
            <a:spAutoFit/>
          </a:bodyPr>
          <a:lstStyle/>
          <a:p>
            <a:pPr algn="ctr"/>
            <a:r>
              <a:rPr lang="de-AT" sz="2400" b="1" dirty="0" smtClean="0">
                <a:solidFill>
                  <a:schemeClr val="bg1"/>
                </a:solidFill>
              </a:rPr>
              <a:t>Selbsteinschätzung als Information nützen</a:t>
            </a:r>
            <a:endParaRPr lang="de-AT" sz="2400" b="1" dirty="0">
              <a:solidFill>
                <a:schemeClr val="bg1"/>
              </a:solidFill>
            </a:endParaRPr>
          </a:p>
        </p:txBody>
      </p:sp>
    </p:spTree>
    <p:extLst>
      <p:ext uri="{BB962C8B-B14F-4D97-AF65-F5344CB8AC3E}">
        <p14:creationId xmlns:p14="http://schemas.microsoft.com/office/powerpoint/2010/main" val="3922546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Selbsteinschätzung als Information nützen</a:t>
            </a:r>
            <a:endParaRPr lang="de-AT" dirty="0"/>
          </a:p>
        </p:txBody>
      </p:sp>
      <p:sp>
        <p:nvSpPr>
          <p:cNvPr id="3" name="Inhaltsplatzhalter 2"/>
          <p:cNvSpPr>
            <a:spLocks noGrp="1"/>
          </p:cNvSpPr>
          <p:nvPr>
            <p:ph idx="1"/>
          </p:nvPr>
        </p:nvSpPr>
        <p:spPr>
          <a:xfrm>
            <a:off x="3635896" y="1412776"/>
            <a:ext cx="5490503" cy="4713387"/>
          </a:xfrm>
        </p:spPr>
        <p:txBody>
          <a:bodyPr/>
          <a:lstStyle/>
          <a:p>
            <a:pPr marL="0" indent="0">
              <a:buNone/>
            </a:pPr>
            <a:r>
              <a:rPr lang="de-AT" sz="2400" i="1" dirty="0" smtClean="0"/>
              <a:t>Aufgabe</a:t>
            </a:r>
            <a:r>
              <a:rPr lang="de-AT" sz="2400" dirty="0" smtClean="0"/>
              <a:t>: Formuliere Verstehens-, Wissens- und Tun-Können-Ziele für ein Thema, das in deinem Unterricht ansteht.</a:t>
            </a:r>
          </a:p>
          <a:p>
            <a:pPr marL="514350" indent="-514350">
              <a:buFont typeface="+mj-lt"/>
              <a:buAutoNum type="arabicPeriod"/>
            </a:pPr>
            <a:r>
              <a:rPr lang="de-AT" sz="2400" dirty="0" smtClean="0"/>
              <a:t>Schätz die Qualität </a:t>
            </a:r>
            <a:r>
              <a:rPr lang="de-AT" sz="2400" smtClean="0"/>
              <a:t>deiner Ziele </a:t>
            </a:r>
            <a:r>
              <a:rPr lang="de-AT" sz="2400" dirty="0" smtClean="0"/>
              <a:t>ein. Welcher Qualitätsstufe wird deine Arbeit entsprechen?</a:t>
            </a:r>
            <a:br>
              <a:rPr lang="de-AT" sz="2400" dirty="0" smtClean="0"/>
            </a:br>
            <a:r>
              <a:rPr lang="de-AT" sz="2400" i="1" dirty="0" smtClean="0"/>
              <a:t>Kriterien: Vollständigkeit, Klarheit, Kohärenz, Bezug zu </a:t>
            </a:r>
            <a:r>
              <a:rPr lang="de-AT" sz="2400" i="1" dirty="0" err="1" smtClean="0"/>
              <a:t>BiSt</a:t>
            </a:r>
            <a:r>
              <a:rPr lang="de-AT" sz="2400" i="1" dirty="0" smtClean="0"/>
              <a:t>, korrekte Zuordnung</a:t>
            </a:r>
          </a:p>
        </p:txBody>
      </p:sp>
      <p:sp>
        <p:nvSpPr>
          <p:cNvPr id="4" name="Textplatzhalter 3"/>
          <p:cNvSpPr>
            <a:spLocks noGrp="1"/>
          </p:cNvSpPr>
          <p:nvPr>
            <p:ph type="body" sz="half" idx="2"/>
          </p:nvPr>
        </p:nvSpPr>
        <p:spPr/>
        <p:txBody>
          <a:bodyPr>
            <a:normAutofit/>
          </a:bodyPr>
          <a:lstStyle/>
          <a:p>
            <a:endParaRPr lang="de-AT"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23" y="2564904"/>
            <a:ext cx="2420112" cy="3419856"/>
          </a:xfrm>
          <a:prstGeom prst="rect">
            <a:avLst/>
          </a:prstGeom>
        </p:spPr>
      </p:pic>
    </p:spTree>
    <p:extLst>
      <p:ext uri="{BB962C8B-B14F-4D97-AF65-F5344CB8AC3E}">
        <p14:creationId xmlns:p14="http://schemas.microsoft.com/office/powerpoint/2010/main" val="24549574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extLst>
              <p:ext uri="{D42A27DB-BD31-4B8C-83A1-F6EECF244321}">
                <p14:modId xmlns:p14="http://schemas.microsoft.com/office/powerpoint/2010/main" val="3316036083"/>
              </p:ext>
            </p:extLst>
          </p:nvPr>
        </p:nvGraphicFramePr>
        <p:xfrm>
          <a:off x="50952" y="67781"/>
          <a:ext cx="9000058" cy="6929633"/>
        </p:xfrm>
        <a:graphic>
          <a:graphicData uri="http://schemas.openxmlformats.org/drawingml/2006/table">
            <a:tbl>
              <a:tblPr firstRow="1" firstCol="1" bandRow="1">
                <a:tableStyleId>{5C22544A-7EE6-4342-B048-85BDC9FD1C3A}</a:tableStyleId>
              </a:tblPr>
              <a:tblGrid>
                <a:gridCol w="1748241"/>
                <a:gridCol w="7251817"/>
              </a:tblGrid>
              <a:tr h="370553">
                <a:tc gridSpan="2">
                  <a:txBody>
                    <a:bodyPr/>
                    <a:lstStyle/>
                    <a:p>
                      <a:pPr algn="ctr">
                        <a:spcAft>
                          <a:spcPts val="0"/>
                        </a:spcAft>
                      </a:pPr>
                      <a:r>
                        <a:rPr lang="de-AT" sz="2000" dirty="0" smtClean="0">
                          <a:effectLst/>
                          <a:latin typeface="+mn-lt"/>
                          <a:ea typeface="Calibri"/>
                          <a:cs typeface="Times New Roman"/>
                        </a:rPr>
                        <a:t>Lernzielformulierungen</a:t>
                      </a:r>
                      <a:endParaRPr lang="de-AT" sz="2000" dirty="0">
                        <a:effectLst/>
                        <a:latin typeface="+mn-lt"/>
                        <a:ea typeface="Calibri"/>
                        <a:cs typeface="Times New Roman"/>
                      </a:endParaRPr>
                    </a:p>
                  </a:txBody>
                  <a:tcPr marL="52844" marR="52844" marT="0" marB="0" anchor="ctr"/>
                </a:tc>
                <a:tc hMerge="1">
                  <a:txBody>
                    <a:bodyPr/>
                    <a:lstStyle/>
                    <a:p>
                      <a:endParaRPr lang="de-AT"/>
                    </a:p>
                  </a:txBody>
                  <a:tcPr/>
                </a:tc>
              </a:tr>
              <a:tr h="2304000">
                <a:tc>
                  <a:txBody>
                    <a:bodyPr/>
                    <a:lstStyle/>
                    <a:p>
                      <a:pPr algn="ctr">
                        <a:spcAft>
                          <a:spcPts val="0"/>
                        </a:spcAft>
                      </a:pPr>
                      <a:r>
                        <a:rPr lang="de-AT" sz="2000" dirty="0" smtClean="0">
                          <a:effectLst/>
                        </a:rPr>
                        <a:t>Vorbildlich</a:t>
                      </a:r>
                    </a:p>
                    <a:p>
                      <a:pPr algn="ctr">
                        <a:spcAft>
                          <a:spcPts val="0"/>
                        </a:spcAft>
                      </a:pPr>
                      <a:r>
                        <a:rPr lang="de-AT" sz="2000" dirty="0" smtClean="0">
                          <a:effectLst/>
                        </a:rPr>
                        <a:t>4.0</a:t>
                      </a:r>
                      <a:endParaRPr lang="de-AT" sz="2000" dirty="0">
                        <a:effectLst/>
                      </a:endParaRPr>
                    </a:p>
                  </a:txBody>
                  <a:tcPr marL="52844" marR="52844" marT="0" marB="0"/>
                </a:tc>
                <a:tc>
                  <a:txBody>
                    <a:bodyPr/>
                    <a:lstStyle/>
                    <a:p>
                      <a:pPr algn="l">
                        <a:spcAft>
                          <a:spcPts val="600"/>
                        </a:spcAft>
                      </a:pPr>
                      <a:r>
                        <a:rPr lang="de-AT" sz="1600" dirty="0" smtClean="0">
                          <a:effectLst/>
                        </a:rPr>
                        <a:t>Die Lernziele sind für alle</a:t>
                      </a:r>
                      <a:r>
                        <a:rPr lang="de-AT" sz="1600" baseline="0" dirty="0" smtClean="0">
                          <a:effectLst/>
                        </a:rPr>
                        <a:t> Beteiligten verständlich und nachvollziehbar und bilden das </a:t>
                      </a:r>
                      <a:r>
                        <a:rPr lang="de-AT" sz="1600" baseline="0" dirty="0" err="1" smtClean="0">
                          <a:effectLst/>
                        </a:rPr>
                        <a:t>Zielbild</a:t>
                      </a:r>
                      <a:r>
                        <a:rPr lang="de-AT" sz="1600" baseline="0" dirty="0" smtClean="0">
                          <a:effectLst/>
                        </a:rPr>
                        <a:t> für die Beurteilung vollständig ab.</a:t>
                      </a:r>
                      <a:r>
                        <a:rPr lang="de-AT" sz="1600" dirty="0" smtClean="0">
                          <a:effectLst/>
                        </a:rPr>
                        <a:t> Sie sind </a:t>
                      </a:r>
                      <a:r>
                        <a:rPr lang="de-AT" sz="1600" dirty="0">
                          <a:effectLst/>
                        </a:rPr>
                        <a:t>kohärent und stimmig untereinander bzw. mit dem Lernthema. Sie stärken sich gegenseitig. Relevante Standards sind in den Lernzielen eingebettet. Lernziele zu Wissen- und Können sind mit einer Kernidee in den </a:t>
                      </a:r>
                      <a:r>
                        <a:rPr lang="de-AT" sz="1600" dirty="0" err="1">
                          <a:effectLst/>
                        </a:rPr>
                        <a:t>Verstehenszielen</a:t>
                      </a:r>
                      <a:r>
                        <a:rPr lang="de-AT" sz="1600" dirty="0">
                          <a:effectLst/>
                        </a:rPr>
                        <a:t> verknüpft. </a:t>
                      </a:r>
                      <a:r>
                        <a:rPr lang="de-AT" sz="1600" dirty="0" err="1">
                          <a:effectLst/>
                        </a:rPr>
                        <a:t>Verstehensziele</a:t>
                      </a:r>
                      <a:r>
                        <a:rPr lang="de-AT" sz="1600" dirty="0">
                          <a:effectLst/>
                        </a:rPr>
                        <a:t> sind Kernideen und organisiert nach übergreifenden Kernideen und themenorientierten Kernideen. Die Kernideen geben Sinn und Zweck preis. Wissensziele sind entsprechend zugeordnet und wesentlich. Sie werden nach unbedingt/bedingt/Voraussetzung organisiert. Ziele zum Tun Können beschreiben Basisfertigkeiten und fachspezifische </a:t>
                      </a:r>
                      <a:r>
                        <a:rPr lang="de-AT" sz="1600" dirty="0" smtClean="0">
                          <a:effectLst/>
                        </a:rPr>
                        <a:t>Fertigkeiten.</a:t>
                      </a:r>
                    </a:p>
                  </a:txBody>
                  <a:tcPr marL="52844" marR="52844" marT="0" marB="0"/>
                </a:tc>
              </a:tr>
              <a:tr h="1728000">
                <a:tc>
                  <a:txBody>
                    <a:bodyPr/>
                    <a:lstStyle/>
                    <a:p>
                      <a:pPr algn="ctr">
                        <a:spcAft>
                          <a:spcPts val="600"/>
                        </a:spcAft>
                      </a:pPr>
                      <a:r>
                        <a:rPr lang="de-AT" sz="2000" dirty="0" smtClean="0">
                          <a:effectLst/>
                        </a:rPr>
                        <a:t>Solid</a:t>
                      </a:r>
                    </a:p>
                    <a:p>
                      <a:pPr algn="ctr">
                        <a:spcAft>
                          <a:spcPts val="600"/>
                        </a:spcAft>
                      </a:pPr>
                      <a:r>
                        <a:rPr lang="de-AT" sz="2000" dirty="0" smtClean="0">
                          <a:effectLst/>
                        </a:rPr>
                        <a:t>3.0</a:t>
                      </a:r>
                      <a:endParaRPr lang="de-AT" sz="2000" dirty="0">
                        <a:effectLst/>
                      </a:endParaRPr>
                    </a:p>
                  </a:txBody>
                  <a:tcPr marL="52844" marR="52844" marT="0" marB="0"/>
                </a:tc>
                <a:tc>
                  <a:txBody>
                    <a:bodyPr/>
                    <a:lstStyle/>
                    <a:p>
                      <a:pPr algn="l">
                        <a:spcAft>
                          <a:spcPts val="600"/>
                        </a:spcAft>
                      </a:pPr>
                      <a:r>
                        <a:rPr lang="de-AT" sz="1600" dirty="0" smtClean="0">
                          <a:effectLst/>
                        </a:rPr>
                        <a:t>Die Lernziele stellen das </a:t>
                      </a:r>
                      <a:r>
                        <a:rPr lang="de-AT" sz="1600" baseline="0" dirty="0" err="1" smtClean="0">
                          <a:effectLst/>
                        </a:rPr>
                        <a:t>Zielbild</a:t>
                      </a:r>
                      <a:r>
                        <a:rPr lang="de-AT" sz="1600" baseline="0" dirty="0" smtClean="0">
                          <a:effectLst/>
                        </a:rPr>
                        <a:t> für die Beurteilung dar.  Sie </a:t>
                      </a:r>
                      <a:r>
                        <a:rPr lang="de-AT" sz="1600" dirty="0" smtClean="0">
                          <a:effectLst/>
                        </a:rPr>
                        <a:t>sind </a:t>
                      </a:r>
                      <a:r>
                        <a:rPr lang="de-AT" sz="1600" dirty="0">
                          <a:effectLst/>
                        </a:rPr>
                        <a:t>in den Dimensionen korrekt zugeordnet. Standards sind in mindestens einem Element präsent. </a:t>
                      </a:r>
                      <a:r>
                        <a:rPr lang="de-AT" sz="1600" dirty="0" err="1">
                          <a:effectLst/>
                        </a:rPr>
                        <a:t>Verstehensziele</a:t>
                      </a:r>
                      <a:r>
                        <a:rPr lang="de-AT" sz="1600" dirty="0">
                          <a:effectLst/>
                        </a:rPr>
                        <a:t> sind Kernideen zum Lernthema bzw. Fach und helfen den Lernenden, Wissen und Können zu organisieren. Sie ergänzen vollständig den Satz, „Die Lernenden werden verstehen, dass….“ Wissensziele beinhalten wesentliches Wissen für das Thema. Ziele zum Tun Können enden mit einem beobachtbaren Verb; sie sind Ergebnisse, die beurteilt werden.</a:t>
                      </a:r>
                      <a:endParaRPr lang="de-AT" sz="1600" dirty="0">
                        <a:effectLst/>
                        <a:latin typeface="Times New Roman"/>
                        <a:ea typeface="Calibri"/>
                        <a:cs typeface="Times New Roman"/>
                      </a:endParaRPr>
                    </a:p>
                  </a:txBody>
                  <a:tcPr marL="52844" marR="52844" marT="0" marB="0"/>
                </a:tc>
              </a:tr>
              <a:tr h="1548000">
                <a:tc>
                  <a:txBody>
                    <a:bodyPr/>
                    <a:lstStyle/>
                    <a:p>
                      <a:pPr algn="ctr">
                        <a:spcAft>
                          <a:spcPts val="600"/>
                        </a:spcAft>
                      </a:pPr>
                      <a:r>
                        <a:rPr lang="de-AT" sz="2000" dirty="0" smtClean="0">
                          <a:effectLst/>
                        </a:rPr>
                        <a:t>Entwickelnd</a:t>
                      </a:r>
                    </a:p>
                    <a:p>
                      <a:pPr algn="ctr">
                        <a:spcAft>
                          <a:spcPts val="600"/>
                        </a:spcAft>
                      </a:pPr>
                      <a:r>
                        <a:rPr lang="de-AT" sz="2000" dirty="0" smtClean="0">
                          <a:effectLst/>
                        </a:rPr>
                        <a:t>2.0</a:t>
                      </a:r>
                      <a:endParaRPr lang="de-AT" sz="2000" dirty="0">
                        <a:effectLst/>
                      </a:endParaRPr>
                    </a:p>
                  </a:txBody>
                  <a:tcPr marL="52844" marR="52844" marT="0" marB="0"/>
                </a:tc>
                <a:tc>
                  <a:txBody>
                    <a:bodyPr/>
                    <a:lstStyle/>
                    <a:p>
                      <a:pPr algn="l">
                        <a:spcAft>
                          <a:spcPts val="600"/>
                        </a:spcAft>
                      </a:pPr>
                      <a:r>
                        <a:rPr lang="de-AT" sz="1600" dirty="0" smtClean="0">
                          <a:effectLst/>
                        </a:rPr>
                        <a:t>Lehr-</a:t>
                      </a:r>
                      <a:r>
                        <a:rPr lang="de-AT" sz="1600" baseline="0" dirty="0" smtClean="0">
                          <a:effectLst/>
                        </a:rPr>
                        <a:t> und Lernziele werden vermischt bzw. d</a:t>
                      </a:r>
                      <a:r>
                        <a:rPr lang="de-AT" sz="1600" dirty="0" smtClean="0">
                          <a:effectLst/>
                        </a:rPr>
                        <a:t>ie </a:t>
                      </a:r>
                      <a:r>
                        <a:rPr lang="de-AT" sz="1600" dirty="0">
                          <a:effectLst/>
                        </a:rPr>
                        <a:t>Zuordnung zu den Dimensionen ist fehlerhaft. </a:t>
                      </a:r>
                      <a:r>
                        <a:rPr lang="de-AT" sz="1600" dirty="0" err="1" smtClean="0">
                          <a:effectLst/>
                        </a:rPr>
                        <a:t>Verstehensziele</a:t>
                      </a:r>
                      <a:r>
                        <a:rPr lang="de-AT" sz="1600" dirty="0" smtClean="0">
                          <a:effectLst/>
                        </a:rPr>
                        <a:t> </a:t>
                      </a:r>
                      <a:r>
                        <a:rPr lang="de-AT" sz="1600" dirty="0">
                          <a:effectLst/>
                        </a:rPr>
                        <a:t>bilden keine Kernideen ab sondern sind eher Ziele für Wissen oder Tun Können. Manche werden formuliert als „verstehen wie…“ oder „verstehen warum….“ Wissensziele sind falsch platziert und/oder nur zum Teil relevant zum Lernthema. Manche Ziele zum Tun Können sind eigentlich geplante Aktivitäten für den Unterricht statt Ergebnisse, die beurteilt werden</a:t>
                      </a:r>
                      <a:r>
                        <a:rPr lang="de-AT" sz="1600" dirty="0" smtClean="0">
                          <a:effectLst/>
                        </a:rPr>
                        <a:t>. Der Bezug zu Standards ist nicht klar. </a:t>
                      </a:r>
                      <a:endParaRPr lang="de-AT" sz="1600" dirty="0">
                        <a:effectLst/>
                        <a:latin typeface="Times New Roman"/>
                        <a:ea typeface="Calibri"/>
                        <a:cs typeface="Times New Roman"/>
                      </a:endParaRPr>
                    </a:p>
                  </a:txBody>
                  <a:tcPr marL="52844" marR="52844" marT="0" marB="0"/>
                </a:tc>
              </a:tr>
              <a:tr h="534005">
                <a:tc>
                  <a:txBody>
                    <a:bodyPr/>
                    <a:lstStyle/>
                    <a:p>
                      <a:pPr algn="ctr">
                        <a:spcAft>
                          <a:spcPts val="600"/>
                        </a:spcAft>
                      </a:pPr>
                      <a:r>
                        <a:rPr lang="de-AT" sz="2000" dirty="0" smtClean="0">
                          <a:effectLst/>
                        </a:rPr>
                        <a:t>Beginnend</a:t>
                      </a:r>
                    </a:p>
                    <a:p>
                      <a:pPr algn="ctr">
                        <a:spcAft>
                          <a:spcPts val="600"/>
                        </a:spcAft>
                      </a:pPr>
                      <a:r>
                        <a:rPr lang="de-AT" sz="2000" dirty="0" smtClean="0">
                          <a:effectLst/>
                        </a:rPr>
                        <a:t>1.0</a:t>
                      </a:r>
                      <a:endParaRPr lang="de-AT" sz="2000" dirty="0">
                        <a:effectLst/>
                      </a:endParaRPr>
                    </a:p>
                  </a:txBody>
                  <a:tcPr marL="52844" marR="52844" marT="0" marB="0"/>
                </a:tc>
                <a:tc>
                  <a:txBody>
                    <a:bodyPr/>
                    <a:lstStyle/>
                    <a:p>
                      <a:pPr algn="l">
                        <a:spcAft>
                          <a:spcPts val="600"/>
                        </a:spcAft>
                      </a:pPr>
                      <a:r>
                        <a:rPr lang="de-AT" sz="1600" dirty="0">
                          <a:effectLst/>
                        </a:rPr>
                        <a:t>Mit </a:t>
                      </a:r>
                      <a:r>
                        <a:rPr lang="de-AT" sz="1600" dirty="0" smtClean="0">
                          <a:effectLst/>
                        </a:rPr>
                        <a:t>Hilfe Merkmale von „entwickelnd“ bzw.</a:t>
                      </a:r>
                      <a:r>
                        <a:rPr lang="de-AT" sz="1600" baseline="0" dirty="0" smtClean="0">
                          <a:effectLst/>
                        </a:rPr>
                        <a:t> „solid“</a:t>
                      </a:r>
                      <a:endParaRPr lang="de-AT" sz="1600" dirty="0">
                        <a:effectLst/>
                        <a:latin typeface="Times New Roman"/>
                        <a:ea typeface="Calibri"/>
                        <a:cs typeface="Times New Roman"/>
                      </a:endParaRPr>
                    </a:p>
                  </a:txBody>
                  <a:tcPr marL="52844" marR="52844" marT="0" marB="0"/>
                </a:tc>
              </a:tr>
            </a:tbl>
          </a:graphicData>
        </a:graphic>
      </p:graphicFrame>
    </p:spTree>
    <p:extLst>
      <p:ext uri="{BB962C8B-B14F-4D97-AF65-F5344CB8AC3E}">
        <p14:creationId xmlns:p14="http://schemas.microsoft.com/office/powerpoint/2010/main" val="30756995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Selbsteinschätzung als Information nützen</a:t>
            </a:r>
            <a:endParaRPr lang="de-AT" dirty="0"/>
          </a:p>
        </p:txBody>
      </p:sp>
      <p:sp>
        <p:nvSpPr>
          <p:cNvPr id="3" name="Inhaltsplatzhalter 2"/>
          <p:cNvSpPr>
            <a:spLocks noGrp="1"/>
          </p:cNvSpPr>
          <p:nvPr>
            <p:ph idx="1"/>
          </p:nvPr>
        </p:nvSpPr>
        <p:spPr>
          <a:xfrm>
            <a:off x="3635896" y="1412776"/>
            <a:ext cx="5490503" cy="4713387"/>
          </a:xfrm>
        </p:spPr>
        <p:txBody>
          <a:bodyPr/>
          <a:lstStyle/>
          <a:p>
            <a:pPr marL="514350" indent="-514350">
              <a:buFont typeface="+mj-lt"/>
              <a:buAutoNum type="arabicPeriod" startAt="2"/>
            </a:pPr>
            <a:r>
              <a:rPr lang="de-AT" sz="2400" dirty="0" smtClean="0"/>
              <a:t>Finde einen Partner/eine Partnerin, der/die sich ähnlich einschätzt. Was brauchst du, um die nächste Qualitätsstufe zu erreichen? Was braucht deine/r Partner/in?</a:t>
            </a:r>
          </a:p>
          <a:p>
            <a:pPr marL="514350" indent="-514350">
              <a:buFont typeface="+mj-lt"/>
              <a:buAutoNum type="arabicPeriod" startAt="2"/>
            </a:pPr>
            <a:r>
              <a:rPr lang="de-AT" sz="2400" dirty="0" smtClean="0"/>
              <a:t>Reflektiert gemeinsam, wie Schritte 1 und 2 auf euch gewirkt haben.</a:t>
            </a:r>
          </a:p>
        </p:txBody>
      </p:sp>
      <p:sp>
        <p:nvSpPr>
          <p:cNvPr id="4" name="Textplatzhalter 3"/>
          <p:cNvSpPr>
            <a:spLocks noGrp="1"/>
          </p:cNvSpPr>
          <p:nvPr>
            <p:ph type="body" sz="half" idx="2"/>
          </p:nvPr>
        </p:nvSpPr>
        <p:spPr/>
        <p:txBody>
          <a:bodyPr>
            <a:normAutofit/>
          </a:bodyPr>
          <a:lstStyle/>
          <a:p>
            <a:endParaRPr lang="de-AT"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36912"/>
            <a:ext cx="2425588" cy="3429000"/>
          </a:xfrm>
          <a:prstGeom prst="rect">
            <a:avLst/>
          </a:prstGeom>
        </p:spPr>
      </p:pic>
    </p:spTree>
    <p:extLst>
      <p:ext uri="{BB962C8B-B14F-4D97-AF65-F5344CB8AC3E}">
        <p14:creationId xmlns:p14="http://schemas.microsoft.com/office/powerpoint/2010/main" val="3967131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Kompetenzdiagramm</a:t>
            </a:r>
            <a:endParaRPr lang="de-AT" dirty="0"/>
          </a:p>
        </p:txBody>
      </p:sp>
      <p:sp>
        <p:nvSpPr>
          <p:cNvPr id="3" name="Inhaltsplatzhalter 2"/>
          <p:cNvSpPr>
            <a:spLocks noGrp="1"/>
          </p:cNvSpPr>
          <p:nvPr>
            <p:ph idx="1"/>
          </p:nvPr>
        </p:nvSpPr>
        <p:spPr/>
        <p:txBody>
          <a:bodyPr/>
          <a:lstStyle/>
          <a:p>
            <a:pPr marL="457200" indent="-457200">
              <a:buFont typeface="+mj-lt"/>
              <a:buAutoNum type="arabicPeriod"/>
            </a:pPr>
            <a:r>
              <a:rPr lang="de-AT" sz="2400" dirty="0" smtClean="0"/>
              <a:t>Mach ein </a:t>
            </a:r>
            <a:r>
              <a:rPr lang="de-AT" sz="2400" dirty="0"/>
              <a:t>Kompetenzdiagramm </a:t>
            </a:r>
            <a:r>
              <a:rPr lang="de-AT" sz="2400" dirty="0" smtClean="0"/>
              <a:t>als Darstellung deiner Kompetenz-entwicklung im Bereich Lernziel-formulierung.</a:t>
            </a:r>
          </a:p>
          <a:p>
            <a:pPr marL="457200" indent="-457200">
              <a:buFont typeface="+mj-lt"/>
              <a:buAutoNum type="arabicPeriod"/>
            </a:pPr>
            <a:r>
              <a:rPr lang="de-AT" sz="2400" dirty="0" smtClean="0"/>
              <a:t>Verwend das Diagramm, um  einem/einer Partner/in über deine Kompetenzentwicklung zu erzählen.</a:t>
            </a:r>
            <a:endParaRPr lang="de-AT" sz="2400" dirty="0"/>
          </a:p>
        </p:txBody>
      </p:sp>
      <p:sp>
        <p:nvSpPr>
          <p:cNvPr id="4" name="Textplatzhalter 3"/>
          <p:cNvSpPr>
            <a:spLocks noGrp="1"/>
          </p:cNvSpPr>
          <p:nvPr>
            <p:ph type="body" sz="half" idx="2"/>
          </p:nvPr>
        </p:nvSpPr>
        <p:spPr/>
        <p:txBody>
          <a:bodyPr/>
          <a:lstStyle/>
          <a:p>
            <a:endParaRPr lang="de-A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98751"/>
            <a:ext cx="47339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rot="20639302">
            <a:off x="5526028" y="4213001"/>
            <a:ext cx="1800200" cy="369332"/>
          </a:xfrm>
          <a:prstGeom prst="rect">
            <a:avLst/>
          </a:prstGeom>
          <a:noFill/>
        </p:spPr>
        <p:txBody>
          <a:bodyPr wrap="square" rtlCol="0">
            <a:spAutoFit/>
          </a:bodyPr>
          <a:lstStyle/>
          <a:p>
            <a:r>
              <a:rPr lang="de-AT" dirty="0" smtClean="0">
                <a:solidFill>
                  <a:srgbClr val="FF0000"/>
                </a:solidFill>
                <a:latin typeface="Comic Sans MS" panose="030F0702030302020204" pitchFamily="66" charset="0"/>
              </a:rPr>
              <a:t>Lerndesign</a:t>
            </a:r>
            <a:endParaRPr lang="de-AT" dirty="0">
              <a:solidFill>
                <a:srgbClr val="FF0000"/>
              </a:solidFill>
              <a:latin typeface="Comic Sans MS" panose="030F0702030302020204" pitchFamily="66" charset="0"/>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23" y="2564904"/>
            <a:ext cx="2420112" cy="3419856"/>
          </a:xfrm>
          <a:prstGeom prst="rect">
            <a:avLst/>
          </a:prstGeom>
        </p:spPr>
      </p:pic>
    </p:spTree>
    <p:extLst>
      <p:ext uri="{BB962C8B-B14F-4D97-AF65-F5344CB8AC3E}">
        <p14:creationId xmlns:p14="http://schemas.microsoft.com/office/powerpoint/2010/main" val="6104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Peerrückmeldung</a:t>
            </a:r>
            <a:endParaRPr lang="de-AT" dirty="0"/>
          </a:p>
        </p:txBody>
      </p:sp>
      <p:sp>
        <p:nvSpPr>
          <p:cNvPr id="6" name="Textplatzhalter 5"/>
          <p:cNvSpPr>
            <a:spLocks noGrp="1"/>
          </p:cNvSpPr>
          <p:nvPr>
            <p:ph type="body" sz="half" idx="2"/>
          </p:nvPr>
        </p:nvSpPr>
        <p:spPr/>
        <p:txBody>
          <a:bodyPr/>
          <a:lstStyle/>
          <a:p>
            <a:endParaRPr lang="de-AT" dirty="0"/>
          </a:p>
        </p:txBody>
      </p:sp>
      <p:sp>
        <p:nvSpPr>
          <p:cNvPr id="7" name="Inhaltsplatzhalter 6"/>
          <p:cNvSpPr>
            <a:spLocks noGrp="1"/>
          </p:cNvSpPr>
          <p:nvPr>
            <p:ph idx="1"/>
          </p:nvPr>
        </p:nvSpPr>
        <p:spPr/>
        <p:txBody>
          <a:bodyPr/>
          <a:lstStyle/>
          <a:p>
            <a:pPr marL="0" indent="0">
              <a:buNone/>
            </a:pPr>
            <a:r>
              <a:rPr lang="de-AT" sz="2400" dirty="0" smtClean="0"/>
              <a:t>„Peers“ sind </a:t>
            </a:r>
            <a:r>
              <a:rPr lang="de-AT" sz="2400" i="1" dirty="0" smtClean="0"/>
              <a:t>Gleichberechtigte</a:t>
            </a:r>
            <a:r>
              <a:rPr lang="de-AT" sz="2400" dirty="0" smtClean="0"/>
              <a:t>, in der Schule und Jugendarbeit auch </a:t>
            </a:r>
            <a:r>
              <a:rPr lang="de-AT" sz="2400" i="1" dirty="0" smtClean="0"/>
              <a:t>Gleichaltrige</a:t>
            </a:r>
            <a:r>
              <a:rPr lang="de-AT" sz="2400" dirty="0" smtClean="0"/>
              <a:t>.</a:t>
            </a:r>
          </a:p>
          <a:p>
            <a:pPr marL="0" indent="0">
              <a:buNone/>
            </a:pPr>
            <a:r>
              <a:rPr lang="de-AT" sz="2400" dirty="0" smtClean="0"/>
              <a:t>In 3er-Gruppen:</a:t>
            </a:r>
          </a:p>
          <a:p>
            <a:pPr marL="457200" indent="-457200">
              <a:buFont typeface="+mj-lt"/>
              <a:buAutoNum type="arabicPeriod"/>
            </a:pPr>
            <a:r>
              <a:rPr lang="de-AT" sz="2400" dirty="0" smtClean="0"/>
              <a:t>Tauscht euch aus: Welche Erfahrungen habt ihr persönlich mit Peerrückmeldung? In der Lehr-/Lernkultur?</a:t>
            </a:r>
          </a:p>
          <a:p>
            <a:pPr marL="457200" indent="-457200">
              <a:buFont typeface="+mj-lt"/>
              <a:buAutoNum type="arabicPeriod"/>
            </a:pPr>
            <a:r>
              <a:rPr lang="de-AT" sz="2400" dirty="0" smtClean="0"/>
              <a:t>Denkt: Damit Peerrückmeldung wirksam wird, was braucht es an Informationen, Strukturen, Ressourcen, Spielregeln? Halte eure Überlegungen fest!</a:t>
            </a:r>
            <a:endParaRPr lang="de-AT" sz="2400"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855" y="2132856"/>
            <a:ext cx="2884017" cy="4077072"/>
          </a:xfrm>
          <a:prstGeom prst="rect">
            <a:avLst/>
          </a:prstGeom>
        </p:spPr>
      </p:pic>
    </p:spTree>
    <p:extLst>
      <p:ext uri="{BB962C8B-B14F-4D97-AF65-F5344CB8AC3E}">
        <p14:creationId xmlns:p14="http://schemas.microsoft.com/office/powerpoint/2010/main" val="3329253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Feedback-Formen im Bezug zum Lernprozess</a:t>
            </a:r>
            <a:endParaRPr lang="de-AT" dirty="0"/>
          </a:p>
        </p:txBody>
      </p:sp>
      <p:sp>
        <p:nvSpPr>
          <p:cNvPr id="3" name="Inhaltsplatzhalter 2"/>
          <p:cNvSpPr>
            <a:spLocks noGrp="1"/>
          </p:cNvSpPr>
          <p:nvPr>
            <p:ph idx="1"/>
          </p:nvPr>
        </p:nvSpPr>
        <p:spPr/>
        <p:txBody>
          <a:bodyPr/>
          <a:lstStyle/>
          <a:p>
            <a:pPr marL="457200" indent="-457200">
              <a:buFont typeface="+mj-lt"/>
              <a:buAutoNum type="arabicPeriod"/>
            </a:pPr>
            <a:r>
              <a:rPr lang="de-AT" sz="2800" i="1" dirty="0" err="1" smtClean="0"/>
              <a:t>Where</a:t>
            </a:r>
            <a:r>
              <a:rPr lang="de-AT" sz="2800" i="1" dirty="0" smtClean="0"/>
              <a:t> </a:t>
            </a:r>
            <a:r>
              <a:rPr lang="de-AT" sz="2800" i="1" dirty="0" err="1" smtClean="0"/>
              <a:t>are</a:t>
            </a:r>
            <a:r>
              <a:rPr lang="de-AT" sz="2800" i="1" dirty="0" smtClean="0"/>
              <a:t> </a:t>
            </a:r>
            <a:r>
              <a:rPr lang="de-AT" sz="2800" i="1" dirty="0" err="1" smtClean="0"/>
              <a:t>you</a:t>
            </a:r>
            <a:r>
              <a:rPr lang="de-AT" sz="2800" i="1" dirty="0" smtClean="0"/>
              <a:t> </a:t>
            </a:r>
            <a:r>
              <a:rPr lang="de-AT" sz="2800" i="1" dirty="0" err="1" smtClean="0"/>
              <a:t>going</a:t>
            </a:r>
            <a:r>
              <a:rPr lang="de-AT" sz="2800" i="1" dirty="0" smtClean="0"/>
              <a:t>? </a:t>
            </a:r>
            <a:br>
              <a:rPr lang="de-AT" sz="2800" i="1" dirty="0" smtClean="0"/>
            </a:br>
            <a:r>
              <a:rPr lang="de-AT" sz="2800" dirty="0" smtClean="0"/>
              <a:t>(Ziel)</a:t>
            </a:r>
          </a:p>
          <a:p>
            <a:pPr marL="457200" indent="-457200">
              <a:buFont typeface="+mj-lt"/>
              <a:buAutoNum type="arabicPeriod"/>
            </a:pPr>
            <a:r>
              <a:rPr lang="de-AT" sz="2800" i="1" dirty="0" err="1" smtClean="0"/>
              <a:t>How</a:t>
            </a:r>
            <a:r>
              <a:rPr lang="de-AT" sz="2800" i="1" dirty="0" smtClean="0"/>
              <a:t> </a:t>
            </a:r>
            <a:r>
              <a:rPr lang="de-AT" sz="2800" i="1" dirty="0" err="1" smtClean="0"/>
              <a:t>are</a:t>
            </a:r>
            <a:r>
              <a:rPr lang="de-AT" sz="2800" i="1" dirty="0" smtClean="0"/>
              <a:t> </a:t>
            </a:r>
            <a:r>
              <a:rPr lang="de-AT" sz="2800" i="1" dirty="0" err="1" smtClean="0"/>
              <a:t>you</a:t>
            </a:r>
            <a:r>
              <a:rPr lang="de-AT" sz="2800" i="1" dirty="0" smtClean="0"/>
              <a:t> </a:t>
            </a:r>
            <a:r>
              <a:rPr lang="de-AT" sz="2800" i="1" dirty="0" err="1" smtClean="0"/>
              <a:t>going</a:t>
            </a:r>
            <a:r>
              <a:rPr lang="de-AT" sz="2800" i="1" dirty="0" smtClean="0"/>
              <a:t> </a:t>
            </a:r>
            <a:r>
              <a:rPr lang="de-AT" sz="2800" i="1" dirty="0" err="1" smtClean="0"/>
              <a:t>there</a:t>
            </a:r>
            <a:r>
              <a:rPr lang="de-AT" sz="2800" i="1" dirty="0" smtClean="0"/>
              <a:t>? </a:t>
            </a:r>
            <a:br>
              <a:rPr lang="de-AT" sz="2800" i="1" dirty="0" smtClean="0"/>
            </a:br>
            <a:r>
              <a:rPr lang="de-AT" sz="2800" dirty="0" smtClean="0"/>
              <a:t>(Handlung/Fortschritt)</a:t>
            </a:r>
          </a:p>
          <a:p>
            <a:pPr marL="457200" indent="-457200">
              <a:buFont typeface="+mj-lt"/>
              <a:buAutoNum type="arabicPeriod"/>
            </a:pPr>
            <a:r>
              <a:rPr lang="de-AT" sz="2800" i="1" dirty="0" err="1" smtClean="0"/>
              <a:t>Where</a:t>
            </a:r>
            <a:r>
              <a:rPr lang="de-AT" sz="2800" i="1" dirty="0" smtClean="0"/>
              <a:t> </a:t>
            </a:r>
            <a:r>
              <a:rPr lang="de-AT" sz="2800" i="1" dirty="0" err="1" smtClean="0"/>
              <a:t>to</a:t>
            </a:r>
            <a:r>
              <a:rPr lang="de-AT" sz="2800" i="1" dirty="0" smtClean="0"/>
              <a:t> </a:t>
            </a:r>
            <a:r>
              <a:rPr lang="de-AT" sz="2800" i="1" dirty="0" err="1" smtClean="0"/>
              <a:t>next</a:t>
            </a:r>
            <a:r>
              <a:rPr lang="de-AT" sz="2800" i="1" dirty="0" smtClean="0"/>
              <a:t>? </a:t>
            </a:r>
            <a:br>
              <a:rPr lang="de-AT" sz="2800" i="1" dirty="0" smtClean="0"/>
            </a:br>
            <a:r>
              <a:rPr lang="de-AT" sz="2800" dirty="0" smtClean="0"/>
              <a:t>(Nächster Schritt)</a:t>
            </a:r>
            <a:endParaRPr lang="de-AT" sz="2800" dirty="0"/>
          </a:p>
        </p:txBody>
      </p:sp>
      <p:pic>
        <p:nvPicPr>
          <p:cNvPr id="5" name="Picture 8" descr="http://www.timo-off.de/wp-content/uploads/2012/04/visible-learning-teachers-208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259" y="86819"/>
            <a:ext cx="19812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676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a:t>
            </a:r>
            <a:r>
              <a:rPr lang="de-AT" dirty="0" err="1" smtClean="0"/>
              <a:t>Where</a:t>
            </a:r>
            <a:r>
              <a:rPr lang="de-AT" dirty="0" smtClean="0"/>
              <a:t> </a:t>
            </a:r>
            <a:r>
              <a:rPr lang="de-AT" dirty="0" err="1" smtClean="0"/>
              <a:t>are</a:t>
            </a:r>
            <a:r>
              <a:rPr lang="de-AT" dirty="0" smtClean="0"/>
              <a:t> </a:t>
            </a:r>
            <a:r>
              <a:rPr lang="de-AT" dirty="0" err="1" smtClean="0"/>
              <a:t>you</a:t>
            </a:r>
            <a:r>
              <a:rPr lang="de-AT" dirty="0" smtClean="0"/>
              <a:t> </a:t>
            </a:r>
            <a:r>
              <a:rPr lang="de-AT" dirty="0" err="1" smtClean="0"/>
              <a:t>going</a:t>
            </a:r>
            <a:r>
              <a:rPr lang="de-AT" dirty="0" smtClean="0"/>
              <a:t>?</a:t>
            </a:r>
            <a:endParaRPr lang="de-AT" dirty="0"/>
          </a:p>
        </p:txBody>
      </p:sp>
      <p:sp>
        <p:nvSpPr>
          <p:cNvPr id="3" name="Inhaltsplatzhalter 2"/>
          <p:cNvSpPr>
            <a:spLocks noGrp="1"/>
          </p:cNvSpPr>
          <p:nvPr>
            <p:ph idx="1"/>
          </p:nvPr>
        </p:nvSpPr>
        <p:spPr/>
        <p:txBody>
          <a:bodyPr/>
          <a:lstStyle/>
          <a:p>
            <a:pPr marL="457200" indent="-457200">
              <a:buFont typeface="+mj-lt"/>
              <a:buAutoNum type="arabicPeriod"/>
            </a:pPr>
            <a:r>
              <a:rPr lang="de-AT" sz="2800" dirty="0" smtClean="0"/>
              <a:t>„Das Ziel ist, eine unterhaltsame, spannende Erzählung zu schreiben. Du hast eine Geschichte aus einem Videospiel gewählt. Das finde ich schon jetzt spannend, weil ich das Spiel und deine Erfahrung dabei nicht kenne. Ich freue mich auf deine Beschreibung des Umfelds im Spiel und die ‚</a:t>
            </a:r>
            <a:r>
              <a:rPr lang="de-AT" sz="2800" dirty="0" err="1" smtClean="0"/>
              <a:t>äckschen</a:t>
            </a:r>
            <a:r>
              <a:rPr lang="de-AT" sz="2800" dirty="0" smtClean="0"/>
              <a:t>‘! Ich stelle mir das wie ein Film in meinem Kopf vor!“</a:t>
            </a:r>
          </a:p>
        </p:txBody>
      </p:sp>
    </p:spTree>
    <p:extLst>
      <p:ext uri="{BB962C8B-B14F-4D97-AF65-F5344CB8AC3E}">
        <p14:creationId xmlns:p14="http://schemas.microsoft.com/office/powerpoint/2010/main" val="17205812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a:t>
            </a:r>
            <a:r>
              <a:rPr lang="de-AT" dirty="0" err="1" smtClean="0"/>
              <a:t>How</a:t>
            </a:r>
            <a:r>
              <a:rPr lang="de-AT" dirty="0" smtClean="0"/>
              <a:t> </a:t>
            </a:r>
            <a:r>
              <a:rPr lang="de-AT" dirty="0" err="1" smtClean="0"/>
              <a:t>are</a:t>
            </a:r>
            <a:r>
              <a:rPr lang="de-AT" dirty="0" smtClean="0"/>
              <a:t> </a:t>
            </a:r>
            <a:r>
              <a:rPr lang="de-AT" dirty="0" err="1" smtClean="0"/>
              <a:t>you</a:t>
            </a:r>
            <a:r>
              <a:rPr lang="de-AT" dirty="0" smtClean="0"/>
              <a:t> </a:t>
            </a:r>
            <a:r>
              <a:rPr lang="de-AT" dirty="0" err="1" smtClean="0"/>
              <a:t>going</a:t>
            </a:r>
            <a:r>
              <a:rPr lang="de-AT" dirty="0" smtClean="0"/>
              <a:t> </a:t>
            </a:r>
            <a:r>
              <a:rPr lang="de-AT" dirty="0" err="1" smtClean="0"/>
              <a:t>there</a:t>
            </a:r>
            <a:r>
              <a:rPr lang="de-AT" dirty="0" smtClean="0"/>
              <a:t>?</a:t>
            </a:r>
            <a:endParaRPr lang="de-AT" dirty="0"/>
          </a:p>
        </p:txBody>
      </p:sp>
      <p:sp>
        <p:nvSpPr>
          <p:cNvPr id="3" name="Inhaltsplatzhalter 2"/>
          <p:cNvSpPr>
            <a:spLocks noGrp="1"/>
          </p:cNvSpPr>
          <p:nvPr>
            <p:ph idx="1"/>
          </p:nvPr>
        </p:nvSpPr>
        <p:spPr/>
        <p:txBody>
          <a:bodyPr/>
          <a:lstStyle/>
          <a:p>
            <a:pPr marL="514350" indent="-514350">
              <a:buFont typeface="+mj-lt"/>
              <a:buAutoNum type="arabicPeriod" startAt="2"/>
            </a:pPr>
            <a:r>
              <a:rPr lang="de-AT" sz="2800" dirty="0" smtClean="0"/>
              <a:t>„Mir ist nicht klar, was die Spieler hier genau tun. Welche Bewegungen machen sie? Was denken sie sich dabei? Wie kannst du ihre Handlung vorstellbar machen, wie ein Film im Kopf des Lesers? Was soll ich hören? Sehen? Spüren?“</a:t>
            </a:r>
          </a:p>
        </p:txBody>
      </p:sp>
    </p:spTree>
    <p:extLst>
      <p:ext uri="{BB962C8B-B14F-4D97-AF65-F5344CB8AC3E}">
        <p14:creationId xmlns:p14="http://schemas.microsoft.com/office/powerpoint/2010/main" val="25409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el 1"/>
          <p:cNvSpPr>
            <a:spLocks noGrp="1"/>
          </p:cNvSpPr>
          <p:nvPr>
            <p:ph type="title"/>
          </p:nvPr>
        </p:nvSpPr>
        <p:spPr>
          <a:xfrm>
            <a:off x="250825" y="404813"/>
            <a:ext cx="6115050" cy="1511300"/>
          </a:xfrm>
        </p:spPr>
        <p:txBody>
          <a:bodyPr/>
          <a:lstStyle/>
          <a:p>
            <a:pPr>
              <a:defRPr/>
            </a:pPr>
            <a:r>
              <a:rPr lang="de-AT" altLang="de-DE" dirty="0" smtClean="0">
                <a:latin typeface="+mn-lt"/>
              </a:rPr>
              <a:t>Elemente von Schulkultur:</a:t>
            </a:r>
            <a:br>
              <a:rPr lang="de-AT" altLang="de-DE" dirty="0" smtClean="0">
                <a:latin typeface="+mn-lt"/>
              </a:rPr>
            </a:br>
            <a:r>
              <a:rPr lang="de-AT" altLang="de-DE" dirty="0" smtClean="0">
                <a:latin typeface="+mn-lt"/>
              </a:rPr>
              <a:t>Was wirkt? </a:t>
            </a:r>
            <a:br>
              <a:rPr lang="de-AT" altLang="de-DE" dirty="0" smtClean="0">
                <a:latin typeface="+mn-lt"/>
              </a:rPr>
            </a:br>
            <a:r>
              <a:rPr lang="de-AT" altLang="de-DE" sz="2000" dirty="0" smtClean="0">
                <a:latin typeface="+mn-lt"/>
              </a:rPr>
              <a:t>(Lee &amp; Louis 2012)</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266019708"/>
              </p:ext>
            </p:extLst>
          </p:nvPr>
        </p:nvGraphicFramePr>
        <p:xfrm>
          <a:off x="-1764704" y="951527"/>
          <a:ext cx="10739536"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p:cNvSpPr txBox="1"/>
          <p:nvPr/>
        </p:nvSpPr>
        <p:spPr>
          <a:xfrm>
            <a:off x="5364088" y="3933056"/>
            <a:ext cx="2880320" cy="2308324"/>
          </a:xfrm>
          <a:prstGeom prst="rect">
            <a:avLst/>
          </a:prstGeom>
          <a:noFill/>
        </p:spPr>
        <p:txBody>
          <a:bodyPr wrap="square" rtlCol="0">
            <a:spAutoFit/>
          </a:bodyPr>
          <a:lstStyle/>
          <a:p>
            <a:pPr lvl="0" algn="ctr"/>
            <a:r>
              <a:rPr lang="de-AT" sz="3600" b="1" dirty="0"/>
              <a:t>Wie wir mit Schüler/innen arbeiten</a:t>
            </a:r>
          </a:p>
          <a:p>
            <a:pPr algn="ctr"/>
            <a:endParaRPr lang="de-AT" sz="3600" dirty="0"/>
          </a:p>
        </p:txBody>
      </p:sp>
    </p:spTree>
    <p:extLst>
      <p:ext uri="{BB962C8B-B14F-4D97-AF65-F5344CB8AC3E}">
        <p14:creationId xmlns:p14="http://schemas.microsoft.com/office/powerpoint/2010/main" val="36650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a:t>
            </a:r>
            <a:r>
              <a:rPr lang="de-AT" dirty="0" err="1" smtClean="0"/>
              <a:t>Where</a:t>
            </a:r>
            <a:r>
              <a:rPr lang="de-AT" dirty="0" smtClean="0"/>
              <a:t> </a:t>
            </a:r>
            <a:r>
              <a:rPr lang="de-AT" dirty="0" err="1" smtClean="0"/>
              <a:t>to</a:t>
            </a:r>
            <a:r>
              <a:rPr lang="de-AT" dirty="0" smtClean="0"/>
              <a:t> </a:t>
            </a:r>
            <a:r>
              <a:rPr lang="de-AT" dirty="0" err="1" smtClean="0"/>
              <a:t>next</a:t>
            </a:r>
            <a:r>
              <a:rPr lang="de-AT" dirty="0" smtClean="0"/>
              <a:t>?</a:t>
            </a:r>
            <a:endParaRPr lang="de-AT" dirty="0"/>
          </a:p>
        </p:txBody>
      </p:sp>
      <p:sp>
        <p:nvSpPr>
          <p:cNvPr id="3" name="Inhaltsplatzhalter 2"/>
          <p:cNvSpPr>
            <a:spLocks noGrp="1"/>
          </p:cNvSpPr>
          <p:nvPr>
            <p:ph idx="1"/>
          </p:nvPr>
        </p:nvSpPr>
        <p:spPr/>
        <p:txBody>
          <a:bodyPr/>
          <a:lstStyle/>
          <a:p>
            <a:pPr marL="514350" indent="-514350">
              <a:buFont typeface="+mj-lt"/>
              <a:buAutoNum type="arabicPeriod" startAt="3"/>
            </a:pPr>
            <a:r>
              <a:rPr lang="de-AT" sz="2800" dirty="0" smtClean="0"/>
              <a:t>„Du bist auf dem Weg zum Ziel. Deine Erzählung von dem Videospiel hat das Ziel erreicht: sie ist unterhaltsam und spannend. Kannst du dich übertreffen? Welche Idee hast du für einen nächste Erzählung?“</a:t>
            </a:r>
            <a:endParaRPr lang="de-AT" sz="2800" dirty="0"/>
          </a:p>
        </p:txBody>
      </p:sp>
    </p:spTree>
    <p:extLst>
      <p:ext uri="{BB962C8B-B14F-4D97-AF65-F5344CB8AC3E}">
        <p14:creationId xmlns:p14="http://schemas.microsoft.com/office/powerpoint/2010/main" val="4141833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Feedback-Formen</a:t>
            </a:r>
            <a:endParaRPr lang="de-AT" dirty="0"/>
          </a:p>
        </p:txBody>
      </p:sp>
      <p:sp>
        <p:nvSpPr>
          <p:cNvPr id="3" name="Inhaltsplatzhalter 2"/>
          <p:cNvSpPr>
            <a:spLocks noGrp="1"/>
          </p:cNvSpPr>
          <p:nvPr>
            <p:ph idx="1"/>
          </p:nvPr>
        </p:nvSpPr>
        <p:spPr>
          <a:xfrm>
            <a:off x="3635896" y="1412776"/>
            <a:ext cx="5490503" cy="4713387"/>
          </a:xfrm>
        </p:spPr>
        <p:txBody>
          <a:bodyPr/>
          <a:lstStyle/>
          <a:p>
            <a:pPr marL="514350" indent="-514350">
              <a:buFont typeface="+mj-lt"/>
              <a:buAutoNum type="arabicPeriod"/>
            </a:pPr>
            <a:r>
              <a:rPr lang="de-AT" sz="2400" dirty="0" smtClean="0"/>
              <a:t>Überleg dir eine Situation aus deinem Unterricht letzte Woche, in der du einen Anlass für Feedback gehabt hast.</a:t>
            </a:r>
          </a:p>
          <a:p>
            <a:pPr marL="514350" indent="-514350">
              <a:buFont typeface="+mj-lt"/>
              <a:buAutoNum type="arabicPeriod"/>
            </a:pPr>
            <a:r>
              <a:rPr lang="de-AT" sz="2400" dirty="0" smtClean="0"/>
              <a:t>War es Schritt 1, 2 oder 3 im Lernprozess?</a:t>
            </a:r>
          </a:p>
          <a:p>
            <a:pPr marL="514350" indent="-514350">
              <a:buFont typeface="+mj-lt"/>
              <a:buAutoNum type="arabicPeriod"/>
            </a:pPr>
            <a:r>
              <a:rPr lang="de-AT" sz="2400" dirty="0" smtClean="0"/>
              <a:t>Mit dem, was du gerade erfahren hast, was würdest du sagen/schreiben?</a:t>
            </a:r>
          </a:p>
        </p:txBody>
      </p:sp>
      <p:sp>
        <p:nvSpPr>
          <p:cNvPr id="4" name="Textplatzhalter 3"/>
          <p:cNvSpPr>
            <a:spLocks noGrp="1"/>
          </p:cNvSpPr>
          <p:nvPr>
            <p:ph type="body" sz="half" idx="2"/>
          </p:nvPr>
        </p:nvSpPr>
        <p:spPr/>
        <p:txBody>
          <a:bodyPr>
            <a:normAutofit/>
          </a:bodyPr>
          <a:lstStyle/>
          <a:p>
            <a:endParaRPr lang="de-AT"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23" y="2564904"/>
            <a:ext cx="2420112" cy="3419856"/>
          </a:xfrm>
          <a:prstGeom prst="rect">
            <a:avLst/>
          </a:prstGeom>
        </p:spPr>
      </p:pic>
    </p:spTree>
    <p:extLst>
      <p:ext uri="{BB962C8B-B14F-4D97-AF65-F5344CB8AC3E}">
        <p14:creationId xmlns:p14="http://schemas.microsoft.com/office/powerpoint/2010/main" val="22456524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extLst>
              <p:ext uri="{D42A27DB-BD31-4B8C-83A1-F6EECF244321}">
                <p14:modId xmlns:p14="http://schemas.microsoft.com/office/powerpoint/2010/main" val="1182537427"/>
              </p:ext>
            </p:extLst>
          </p:nvPr>
        </p:nvGraphicFramePr>
        <p:xfrm>
          <a:off x="107504" y="116633"/>
          <a:ext cx="8928992" cy="6611494"/>
        </p:xfrm>
        <a:graphic>
          <a:graphicData uri="http://schemas.openxmlformats.org/drawingml/2006/table">
            <a:tbl>
              <a:tblPr firstRow="1" firstCol="1" bandRow="1">
                <a:tableStyleId>{F5AB1C69-6EDB-4FF4-983F-18BD219EF322}</a:tableStyleId>
              </a:tblPr>
              <a:tblGrid>
                <a:gridCol w="1734437"/>
                <a:gridCol w="7194555"/>
              </a:tblGrid>
              <a:tr h="367869">
                <a:tc gridSpan="2">
                  <a:txBody>
                    <a:bodyPr/>
                    <a:lstStyle/>
                    <a:p>
                      <a:pPr algn="ctr">
                        <a:spcAft>
                          <a:spcPts val="0"/>
                        </a:spcAft>
                      </a:pPr>
                      <a:r>
                        <a:rPr lang="de-AT" sz="2000" dirty="0">
                          <a:effectLst/>
                        </a:rPr>
                        <a:t>Beurteilungsraster </a:t>
                      </a:r>
                      <a:r>
                        <a:rPr lang="de-AT" sz="2000" dirty="0" smtClean="0">
                          <a:effectLst/>
                        </a:rPr>
                        <a:t>zum Lerndesign</a:t>
                      </a:r>
                      <a:endParaRPr lang="de-AT" sz="2000" dirty="0">
                        <a:effectLst/>
                        <a:latin typeface="Times New Roman"/>
                        <a:ea typeface="Calibri"/>
                        <a:cs typeface="Times New Roman"/>
                      </a:endParaRPr>
                    </a:p>
                  </a:txBody>
                  <a:tcPr marL="52844" marR="52844" marT="0" marB="0" anchor="ctr"/>
                </a:tc>
                <a:tc hMerge="1">
                  <a:txBody>
                    <a:bodyPr/>
                    <a:lstStyle/>
                    <a:p>
                      <a:endParaRPr lang="de-AT"/>
                    </a:p>
                  </a:txBody>
                  <a:tcPr/>
                </a:tc>
              </a:tr>
              <a:tr h="2209043">
                <a:tc>
                  <a:txBody>
                    <a:bodyPr/>
                    <a:lstStyle/>
                    <a:p>
                      <a:pPr algn="ctr">
                        <a:spcAft>
                          <a:spcPts val="0"/>
                        </a:spcAft>
                      </a:pPr>
                      <a:r>
                        <a:rPr lang="de-AT" sz="2000" dirty="0" smtClean="0">
                          <a:effectLst/>
                        </a:rPr>
                        <a:t>Vorbildlich</a:t>
                      </a:r>
                    </a:p>
                    <a:p>
                      <a:pPr algn="ctr">
                        <a:spcAft>
                          <a:spcPts val="0"/>
                        </a:spcAft>
                      </a:pPr>
                      <a:r>
                        <a:rPr lang="de-AT" sz="2000" dirty="0" smtClean="0">
                          <a:effectLst/>
                        </a:rPr>
                        <a:t>4.0</a:t>
                      </a:r>
                      <a:endParaRPr lang="de-AT" sz="2000" dirty="0">
                        <a:effectLst/>
                      </a:endParaRPr>
                    </a:p>
                  </a:txBody>
                  <a:tcPr marL="52844" marR="52844" marT="0" marB="0"/>
                </a:tc>
                <a:tc>
                  <a:txBody>
                    <a:bodyPr/>
                    <a:lstStyle/>
                    <a:p>
                      <a:pPr algn="l">
                        <a:spcAft>
                          <a:spcPts val="600"/>
                        </a:spcAft>
                      </a:pPr>
                      <a:r>
                        <a:rPr lang="de-AT" sz="1600" dirty="0" smtClean="0">
                          <a:effectLst/>
                        </a:rPr>
                        <a:t>Die Lernziele sind für alle</a:t>
                      </a:r>
                      <a:r>
                        <a:rPr lang="de-AT" sz="1600" baseline="0" dirty="0" smtClean="0">
                          <a:effectLst/>
                        </a:rPr>
                        <a:t> Beteiligten verständlich und nachvollziehbar und bilden das </a:t>
                      </a:r>
                      <a:r>
                        <a:rPr lang="de-AT" sz="1600" baseline="0" dirty="0" err="1" smtClean="0">
                          <a:effectLst/>
                        </a:rPr>
                        <a:t>Zielbild</a:t>
                      </a:r>
                      <a:r>
                        <a:rPr lang="de-AT" sz="1600" baseline="0" dirty="0" smtClean="0">
                          <a:effectLst/>
                        </a:rPr>
                        <a:t> für die Beurteilung vollständig ab. Kernideen (</a:t>
                      </a:r>
                      <a:r>
                        <a:rPr lang="de-AT" sz="1600" baseline="0" dirty="0" err="1" smtClean="0">
                          <a:effectLst/>
                        </a:rPr>
                        <a:t>Verstehensziele</a:t>
                      </a:r>
                      <a:r>
                        <a:rPr lang="de-AT" sz="1600" baseline="0" dirty="0" smtClean="0">
                          <a:effectLst/>
                        </a:rPr>
                        <a:t>) und Kernfragen sind prägnant und stimmig miteinander. </a:t>
                      </a:r>
                      <a:r>
                        <a:rPr lang="de-AT" sz="1600" dirty="0" smtClean="0">
                          <a:effectLst/>
                        </a:rPr>
                        <a:t>Kernfragen sind offen,</a:t>
                      </a:r>
                      <a:r>
                        <a:rPr lang="de-AT" sz="1600" baseline="0" dirty="0" smtClean="0">
                          <a:effectLst/>
                        </a:rPr>
                        <a:t> wiederkehrend und leitend; sie stoßen Denkprozesse an. Der Bezug zu Bildungsstandards  und Fachlehrplan ist klar. Die Aufgaben machen die erzielte Kompetenz(en)sichtbar und ermöglichen Modellernen. Die Kriterien sind relevant und  glaubwürdig. Die Qualitätsstufen im Beurteilungsraster sind konkret beschrieben und machen die Anforderungen klar; sie sind für alle Beteiligten verständlich und nachvollziehbar.</a:t>
                      </a:r>
                      <a:endParaRPr lang="de-AT" sz="1600" dirty="0">
                        <a:effectLst/>
                        <a:latin typeface="Times New Roman"/>
                        <a:ea typeface="Calibri"/>
                        <a:cs typeface="Times New Roman"/>
                      </a:endParaRPr>
                    </a:p>
                  </a:txBody>
                  <a:tcPr marL="52844" marR="52844" marT="0" marB="0"/>
                </a:tc>
              </a:tr>
              <a:tr h="1656782">
                <a:tc>
                  <a:txBody>
                    <a:bodyPr/>
                    <a:lstStyle/>
                    <a:p>
                      <a:pPr algn="ctr">
                        <a:spcAft>
                          <a:spcPts val="600"/>
                        </a:spcAft>
                      </a:pPr>
                      <a:r>
                        <a:rPr lang="de-AT" sz="2000" dirty="0" smtClean="0">
                          <a:effectLst/>
                        </a:rPr>
                        <a:t>Solid</a:t>
                      </a:r>
                    </a:p>
                    <a:p>
                      <a:pPr algn="ctr">
                        <a:spcAft>
                          <a:spcPts val="600"/>
                        </a:spcAft>
                      </a:pPr>
                      <a:r>
                        <a:rPr lang="de-AT" sz="2000" dirty="0" smtClean="0">
                          <a:effectLst/>
                        </a:rPr>
                        <a:t>3.0</a:t>
                      </a:r>
                      <a:endParaRPr lang="de-AT" sz="2000" dirty="0">
                        <a:effectLst/>
                      </a:endParaRPr>
                    </a:p>
                  </a:txBody>
                  <a:tcPr marL="52844" marR="52844" marT="0" marB="0"/>
                </a:tc>
                <a:tc>
                  <a:txBody>
                    <a:bodyPr/>
                    <a:lstStyle/>
                    <a:p>
                      <a:pPr algn="l">
                        <a:spcAft>
                          <a:spcPts val="600"/>
                        </a:spcAft>
                      </a:pPr>
                      <a:r>
                        <a:rPr lang="de-AT" sz="1600" dirty="0">
                          <a:effectLst/>
                        </a:rPr>
                        <a:t>Lernziele sind in den Dimensionen korrekt zugeordnet. </a:t>
                      </a:r>
                      <a:r>
                        <a:rPr lang="de-AT" sz="1600" dirty="0" smtClean="0">
                          <a:effectLst/>
                        </a:rPr>
                        <a:t>Kernideen sind lebendig</a:t>
                      </a:r>
                      <a:r>
                        <a:rPr lang="de-AT" sz="1600" baseline="0" dirty="0" smtClean="0">
                          <a:effectLst/>
                        </a:rPr>
                        <a:t>. </a:t>
                      </a:r>
                      <a:r>
                        <a:rPr lang="de-AT" sz="1600" dirty="0" smtClean="0">
                          <a:effectLst/>
                        </a:rPr>
                        <a:t>Kernfragen sind teils offen</a:t>
                      </a:r>
                      <a:r>
                        <a:rPr lang="de-AT" sz="1600" baseline="0" dirty="0" smtClean="0">
                          <a:effectLst/>
                        </a:rPr>
                        <a:t> und  orientieren sich am </a:t>
                      </a:r>
                      <a:r>
                        <a:rPr lang="de-AT" sz="1600" baseline="0" dirty="0" err="1" smtClean="0">
                          <a:effectLst/>
                        </a:rPr>
                        <a:t>Zielbild</a:t>
                      </a:r>
                      <a:r>
                        <a:rPr lang="de-AT" sz="1600" baseline="0" dirty="0" smtClean="0">
                          <a:effectLst/>
                        </a:rPr>
                        <a:t>. Der Bezug zu Bildungsstandards  und Fachlehrplan ist gegeben. Die Aufgaben machen die erzielte Kompetenz(en) zum Teil sichtbar. Die Kriterien sind relevant. Die Qualitätsstufen im Beurteilungsraster berücksichtigen zum Teil die Kriterien, beinhalten stellenweise negative Formulierungen bzw. orientieren sich an Defiziten. </a:t>
                      </a:r>
                      <a:endParaRPr lang="de-AT" sz="1600" dirty="0">
                        <a:effectLst/>
                        <a:latin typeface="Times New Roman"/>
                        <a:ea typeface="Calibri"/>
                        <a:cs typeface="Times New Roman"/>
                      </a:endParaRPr>
                    </a:p>
                  </a:txBody>
                  <a:tcPr marL="52844" marR="52844" marT="0" marB="0"/>
                </a:tc>
              </a:tr>
              <a:tr h="1692000">
                <a:tc>
                  <a:txBody>
                    <a:bodyPr/>
                    <a:lstStyle/>
                    <a:p>
                      <a:pPr algn="ctr">
                        <a:spcAft>
                          <a:spcPts val="600"/>
                        </a:spcAft>
                      </a:pPr>
                      <a:r>
                        <a:rPr lang="de-AT" sz="2000" dirty="0" smtClean="0">
                          <a:effectLst/>
                        </a:rPr>
                        <a:t>Entwickelnd</a:t>
                      </a:r>
                    </a:p>
                    <a:p>
                      <a:pPr algn="ctr">
                        <a:spcAft>
                          <a:spcPts val="600"/>
                        </a:spcAft>
                      </a:pPr>
                      <a:r>
                        <a:rPr lang="de-AT" sz="2000" dirty="0" smtClean="0">
                          <a:effectLst/>
                        </a:rPr>
                        <a:t>2.0</a:t>
                      </a:r>
                      <a:endParaRPr lang="de-AT" sz="2000" dirty="0">
                        <a:effectLst/>
                      </a:endParaRPr>
                    </a:p>
                  </a:txBody>
                  <a:tcPr marL="52844" marR="52844" marT="0" marB="0"/>
                </a:tc>
                <a:tc>
                  <a:txBody>
                    <a:bodyPr/>
                    <a:lstStyle/>
                    <a:p>
                      <a:pPr algn="l">
                        <a:spcAft>
                          <a:spcPts val="600"/>
                        </a:spcAft>
                      </a:pPr>
                      <a:r>
                        <a:rPr lang="de-AT" sz="1600" dirty="0" smtClean="0">
                          <a:effectLst/>
                        </a:rPr>
                        <a:t>Lehr-</a:t>
                      </a:r>
                      <a:r>
                        <a:rPr lang="de-AT" sz="1600" baseline="0" dirty="0" smtClean="0">
                          <a:effectLst/>
                        </a:rPr>
                        <a:t> und Lernziele bzw. Kategorien der Lernzielen werden vermischt. Kernideen wirken belehrend. Kernfragen sind zum Teil geschlossene Fragen (richtig-falsch).  Die Aufgaben machen Teilfertigkeiten und Wissen sichtbar; die erzielte Kompetenz bleibt unsichtbar. Kriterien sind von der Leistung abgekoppelt bzw. fehlen. Beschreibungen von Qualitätsstufen sind abstrakt, unvollständig bzw. wenig anschlussfähig für die Beteiligten.</a:t>
                      </a:r>
                      <a:endParaRPr lang="de-AT" sz="1600" dirty="0">
                        <a:effectLst/>
                        <a:latin typeface="Times New Roman"/>
                        <a:ea typeface="Calibri"/>
                        <a:cs typeface="Times New Roman"/>
                      </a:endParaRPr>
                    </a:p>
                  </a:txBody>
                  <a:tcPr marL="52844" marR="52844" marT="0" marB="0"/>
                </a:tc>
              </a:tr>
              <a:tr h="530137">
                <a:tc>
                  <a:txBody>
                    <a:bodyPr/>
                    <a:lstStyle/>
                    <a:p>
                      <a:pPr algn="ctr">
                        <a:spcAft>
                          <a:spcPts val="600"/>
                        </a:spcAft>
                      </a:pPr>
                      <a:r>
                        <a:rPr lang="de-AT" sz="2000" dirty="0" smtClean="0">
                          <a:effectLst/>
                        </a:rPr>
                        <a:t>Beginnend</a:t>
                      </a:r>
                    </a:p>
                    <a:p>
                      <a:pPr algn="ctr">
                        <a:spcAft>
                          <a:spcPts val="600"/>
                        </a:spcAft>
                      </a:pPr>
                      <a:r>
                        <a:rPr lang="de-AT" sz="2000" dirty="0" smtClean="0">
                          <a:effectLst/>
                        </a:rPr>
                        <a:t>1.0</a:t>
                      </a:r>
                      <a:endParaRPr lang="de-AT" sz="2000" dirty="0">
                        <a:effectLst/>
                      </a:endParaRPr>
                    </a:p>
                  </a:txBody>
                  <a:tcPr marL="52844" marR="52844" marT="0" marB="0"/>
                </a:tc>
                <a:tc>
                  <a:txBody>
                    <a:bodyPr/>
                    <a:lstStyle/>
                    <a:p>
                      <a:pPr algn="l">
                        <a:spcAft>
                          <a:spcPts val="600"/>
                        </a:spcAft>
                      </a:pPr>
                      <a:r>
                        <a:rPr lang="de-AT" sz="1600" dirty="0" smtClean="0">
                          <a:effectLst/>
                        </a:rPr>
                        <a:t>Mit kollegialer Hilfe Merkmale von „entwickelnd“ bzw.</a:t>
                      </a:r>
                      <a:r>
                        <a:rPr lang="de-AT" sz="1600" baseline="0" dirty="0" smtClean="0">
                          <a:effectLst/>
                        </a:rPr>
                        <a:t> „solid“</a:t>
                      </a:r>
                      <a:endParaRPr lang="de-AT" sz="1600" dirty="0">
                        <a:effectLst/>
                        <a:latin typeface="Times New Roman"/>
                        <a:ea typeface="Calibri"/>
                        <a:cs typeface="Times New Roman"/>
                      </a:endParaRPr>
                    </a:p>
                  </a:txBody>
                  <a:tcPr marL="52844" marR="52844" marT="0" marB="0"/>
                </a:tc>
              </a:tr>
            </a:tbl>
          </a:graphicData>
        </a:graphic>
      </p:graphicFrame>
    </p:spTree>
    <p:extLst>
      <p:ext uri="{BB962C8B-B14F-4D97-AF65-F5344CB8AC3E}">
        <p14:creationId xmlns:p14="http://schemas.microsoft.com/office/powerpoint/2010/main" val="31206099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AT" dirty="0" smtClean="0"/>
              <a:t>BONUS TRACK </a:t>
            </a:r>
            <a:endParaRPr lang="de-AT" dirty="0"/>
          </a:p>
        </p:txBody>
      </p:sp>
      <p:sp>
        <p:nvSpPr>
          <p:cNvPr id="3" name="Untertitel 2"/>
          <p:cNvSpPr>
            <a:spLocks noGrp="1"/>
          </p:cNvSpPr>
          <p:nvPr>
            <p:ph type="subTitle" idx="1"/>
          </p:nvPr>
        </p:nvSpPr>
        <p:spPr/>
        <p:txBody>
          <a:bodyPr/>
          <a:lstStyle/>
          <a:p>
            <a:r>
              <a:rPr lang="de-AT" dirty="0" smtClean="0"/>
              <a:t>LB in der NMS</a:t>
            </a:r>
            <a:endParaRPr lang="de-AT" dirty="0"/>
          </a:p>
        </p:txBody>
      </p:sp>
    </p:spTree>
    <p:extLst>
      <p:ext uri="{BB962C8B-B14F-4D97-AF65-F5344CB8AC3E}">
        <p14:creationId xmlns:p14="http://schemas.microsoft.com/office/powerpoint/2010/main" val="31531027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ist ein Kriterium?</a:t>
            </a:r>
            <a:endParaRPr lang="de-AT" dirty="0"/>
          </a:p>
        </p:txBody>
      </p:sp>
      <p:sp>
        <p:nvSpPr>
          <p:cNvPr id="3" name="Inhaltsplatzhalter 2"/>
          <p:cNvSpPr>
            <a:spLocks noGrp="1"/>
          </p:cNvSpPr>
          <p:nvPr>
            <p:ph idx="1"/>
          </p:nvPr>
        </p:nvSpPr>
        <p:spPr/>
        <p:txBody>
          <a:bodyPr/>
          <a:lstStyle/>
          <a:p>
            <a:r>
              <a:rPr lang="de-AT" dirty="0" smtClean="0"/>
              <a:t>Etwas, das uns hilft, eine Entscheidung zu treffen.</a:t>
            </a:r>
          </a:p>
          <a:p>
            <a:r>
              <a:rPr lang="de-AT" dirty="0" smtClean="0"/>
              <a:t>Ein Maßstab, wonach wir beurteilen</a:t>
            </a:r>
            <a:endParaRPr lang="de-AT" dirty="0"/>
          </a:p>
        </p:txBody>
      </p:sp>
      <p:pic>
        <p:nvPicPr>
          <p:cNvPr id="2050" name="Picture 2" descr="http://4.bp.blogspot.com/-JJHwfJ_NY38/T48uXsucPPI/AAAAAAAAAxY/0dby1zxB7HQ/s1600/checkbox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450" y="3570322"/>
            <a:ext cx="363855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899592" y="3429000"/>
            <a:ext cx="4104456" cy="25202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800" dirty="0" smtClean="0"/>
              <a:t>Ohne Kriterien könnten wir keine Entscheidung treffen. Sie gehören zum Leben!</a:t>
            </a:r>
            <a:endParaRPr lang="de-AT" sz="2800" dirty="0"/>
          </a:p>
        </p:txBody>
      </p:sp>
    </p:spTree>
    <p:extLst>
      <p:ext uri="{BB962C8B-B14F-4D97-AF65-F5344CB8AC3E}">
        <p14:creationId xmlns:p14="http://schemas.microsoft.com/office/powerpoint/2010/main" val="34805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plecrisprecipe.devhub.com/img/upload/appl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782" y="2564904"/>
            <a:ext cx="5631722"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e-AT" dirty="0" smtClean="0"/>
              <a:t>An </a:t>
            </a:r>
            <a:r>
              <a:rPr lang="de-AT" dirty="0" err="1" smtClean="0"/>
              <a:t>apple</a:t>
            </a:r>
            <a:r>
              <a:rPr lang="de-AT" dirty="0" smtClean="0"/>
              <a:t> a </a:t>
            </a:r>
            <a:r>
              <a:rPr lang="de-AT" dirty="0" err="1" smtClean="0"/>
              <a:t>day</a:t>
            </a:r>
            <a:r>
              <a:rPr lang="de-AT" dirty="0" smtClean="0"/>
              <a:t>: </a:t>
            </a:r>
            <a:r>
              <a:rPr lang="de-AT" i="1" dirty="0" smtClean="0"/>
              <a:t>Nach welchen Kriterien kaufst du Äpfel?</a:t>
            </a:r>
            <a:endParaRPr lang="de-AT" i="1" dirty="0"/>
          </a:p>
        </p:txBody>
      </p:sp>
      <p:sp>
        <p:nvSpPr>
          <p:cNvPr id="4" name="Inhaltsplatzhalter 3"/>
          <p:cNvSpPr>
            <a:spLocks noGrp="1"/>
          </p:cNvSpPr>
          <p:nvPr>
            <p:ph idx="1"/>
          </p:nvPr>
        </p:nvSpPr>
        <p:spPr/>
        <p:txBody>
          <a:bodyPr/>
          <a:lstStyle/>
          <a:p>
            <a:r>
              <a:rPr lang="de-AT" dirty="0" smtClean="0"/>
              <a:t>Mangellosigkeit</a:t>
            </a:r>
          </a:p>
          <a:p>
            <a:r>
              <a:rPr lang="de-AT" dirty="0" smtClean="0"/>
              <a:t>Glanz</a:t>
            </a:r>
          </a:p>
          <a:p>
            <a:r>
              <a:rPr lang="de-AT" dirty="0" smtClean="0"/>
              <a:t>Farbe</a:t>
            </a:r>
            <a:endParaRPr lang="de-AT" dirty="0"/>
          </a:p>
          <a:p>
            <a:r>
              <a:rPr lang="de-AT" dirty="0" smtClean="0"/>
              <a:t>Geschmack</a:t>
            </a:r>
          </a:p>
          <a:p>
            <a:r>
              <a:rPr lang="de-AT" dirty="0" smtClean="0"/>
              <a:t>Haltbarkeit</a:t>
            </a:r>
          </a:p>
          <a:p>
            <a:r>
              <a:rPr lang="de-AT" dirty="0" smtClean="0"/>
              <a:t>Größe</a:t>
            </a:r>
            <a:endParaRPr lang="de-AT" dirty="0"/>
          </a:p>
          <a:p>
            <a:r>
              <a:rPr lang="de-AT" dirty="0" smtClean="0"/>
              <a:t>Verwendungszweck</a:t>
            </a:r>
          </a:p>
          <a:p>
            <a:r>
              <a:rPr lang="de-AT" dirty="0" smtClean="0"/>
              <a:t>Preis</a:t>
            </a:r>
          </a:p>
          <a:p>
            <a:r>
              <a:rPr lang="de-AT" dirty="0" smtClean="0"/>
              <a:t>Herkunft</a:t>
            </a:r>
            <a:endParaRPr lang="de-AT" dirty="0"/>
          </a:p>
        </p:txBody>
      </p:sp>
    </p:spTree>
    <p:extLst>
      <p:ext uri="{BB962C8B-B14F-4D97-AF65-F5344CB8AC3E}">
        <p14:creationId xmlns:p14="http://schemas.microsoft.com/office/powerpoint/2010/main" val="17536559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i="1" dirty="0" smtClean="0"/>
              <a:t>Warum diese Äpfel (und nicht jene), Frau Lehrerin?</a:t>
            </a:r>
            <a:endParaRPr lang="de-AT" i="1" dirty="0"/>
          </a:p>
        </p:txBody>
      </p:sp>
      <p:sp>
        <p:nvSpPr>
          <p:cNvPr id="4" name="Inhaltsplatzhalter 3"/>
          <p:cNvSpPr>
            <a:spLocks noGrp="1"/>
          </p:cNvSpPr>
          <p:nvPr>
            <p:ph idx="1"/>
          </p:nvPr>
        </p:nvSpPr>
        <p:spPr/>
        <p:txBody>
          <a:bodyPr/>
          <a:lstStyle/>
          <a:p>
            <a:pPr marL="0" indent="0">
              <a:buNone/>
            </a:pPr>
            <a:r>
              <a:rPr lang="de-AT" sz="3200" i="1" dirty="0" smtClean="0"/>
              <a:t>Weil sie </a:t>
            </a:r>
            <a:r>
              <a:rPr lang="de-AT" sz="3200" i="1" dirty="0" err="1" smtClean="0"/>
              <a:t>herrvoraggend</a:t>
            </a:r>
            <a:r>
              <a:rPr lang="de-AT" sz="3200" i="1" dirty="0" smtClean="0"/>
              <a:t> schmecken, sich ideal für Strudel eignen und </a:t>
            </a:r>
            <a:r>
              <a:rPr lang="de-AT" sz="3200" i="1" dirty="0" err="1" smtClean="0"/>
              <a:t>Bioäpfel</a:t>
            </a:r>
            <a:r>
              <a:rPr lang="de-AT" sz="3200" i="1" dirty="0" smtClean="0"/>
              <a:t> sind!</a:t>
            </a:r>
          </a:p>
          <a:p>
            <a:pPr marL="0" indent="0">
              <a:buNone/>
            </a:pPr>
            <a:r>
              <a:rPr lang="de-AT" dirty="0" smtClean="0"/>
              <a:t>Kriterien:</a:t>
            </a:r>
          </a:p>
          <a:p>
            <a:r>
              <a:rPr lang="de-AT" dirty="0" smtClean="0"/>
              <a:t>Geschmack</a:t>
            </a:r>
          </a:p>
          <a:p>
            <a:r>
              <a:rPr lang="de-AT" dirty="0" smtClean="0"/>
              <a:t>Verwendungszweck</a:t>
            </a:r>
          </a:p>
          <a:p>
            <a:r>
              <a:rPr lang="de-AT" dirty="0" smtClean="0"/>
              <a:t>Herkunft</a:t>
            </a:r>
            <a:endParaRPr lang="de-AT" dirty="0"/>
          </a:p>
        </p:txBody>
      </p:sp>
      <p:pic>
        <p:nvPicPr>
          <p:cNvPr id="2" name="Picture 2" descr="http://momonamission.me/wp-content/uploads/2012/08/IMG_52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140968"/>
            <a:ext cx="36385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039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26999" cy="1143000"/>
          </a:xfrm>
        </p:spPr>
        <p:txBody>
          <a:bodyPr>
            <a:normAutofit fontScale="90000"/>
          </a:bodyPr>
          <a:lstStyle/>
          <a:p>
            <a:r>
              <a:rPr lang="de-AT" dirty="0" smtClean="0"/>
              <a:t>3-K Orientierung für die Beurteilungspraxis</a:t>
            </a:r>
            <a:endParaRPr lang="de-AT" dirty="0"/>
          </a:p>
        </p:txBody>
      </p:sp>
      <p:graphicFrame>
        <p:nvGraphicFramePr>
          <p:cNvPr id="14" name="Diagramm 13"/>
          <p:cNvGraphicFramePr/>
          <p:nvPr>
            <p:extLst>
              <p:ext uri="{D42A27DB-BD31-4B8C-83A1-F6EECF244321}">
                <p14:modId xmlns:p14="http://schemas.microsoft.com/office/powerpoint/2010/main" val="3474959495"/>
              </p:ext>
            </p:extLst>
          </p:nvPr>
        </p:nvGraphicFramePr>
        <p:xfrm>
          <a:off x="1115616" y="1556792"/>
          <a:ext cx="77048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7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Kriterien</a:t>
            </a:r>
            <a:r>
              <a:rPr lang="de-AT" dirty="0" smtClean="0"/>
              <a:t> sind immer voraus gesetzt</a:t>
            </a:r>
            <a:endParaRPr lang="de-AT" dirty="0"/>
          </a:p>
        </p:txBody>
      </p:sp>
      <p:sp>
        <p:nvSpPr>
          <p:cNvPr id="3" name="Inhaltsplatzhalter 2"/>
          <p:cNvSpPr>
            <a:spLocks noGrp="1"/>
          </p:cNvSpPr>
          <p:nvPr>
            <p:ph idx="1"/>
          </p:nvPr>
        </p:nvSpPr>
        <p:spPr/>
        <p:txBody>
          <a:bodyPr/>
          <a:lstStyle/>
          <a:p>
            <a:pPr marL="0" indent="0">
              <a:buNone/>
            </a:pPr>
            <a:r>
              <a:rPr lang="de-AT" dirty="0" smtClean="0"/>
              <a:t>Wenn Kriterien nicht auf dem Tisch sind, </a:t>
            </a:r>
          </a:p>
          <a:p>
            <a:r>
              <a:rPr lang="de-AT" dirty="0" smtClean="0"/>
              <a:t>bleibt jegliche (Selbst)Einschätzung bzw. Bewertung in der Subjektivität verhaftet.</a:t>
            </a:r>
          </a:p>
          <a:p>
            <a:r>
              <a:rPr lang="de-AT" dirty="0"/>
              <a:t>bleibt </a:t>
            </a:r>
            <a:r>
              <a:rPr lang="de-AT" dirty="0" smtClean="0"/>
              <a:t>Leistungsbeurteilung in der Beliebigkeit verhaftet.</a:t>
            </a:r>
          </a:p>
          <a:p>
            <a:r>
              <a:rPr lang="de-AT" dirty="0" smtClean="0"/>
              <a:t>wird die Entwicklung von Fachverständnis und Kompetenz gehemmt.</a:t>
            </a:r>
          </a:p>
          <a:p>
            <a:r>
              <a:rPr lang="de-AT" dirty="0" smtClean="0"/>
              <a:t>Ist es unmöglich, Kompetenzentwicklung zu dokumentieren.</a:t>
            </a:r>
          </a:p>
          <a:p>
            <a:endParaRPr lang="de-AT" dirty="0" smtClean="0"/>
          </a:p>
          <a:p>
            <a:endParaRPr lang="de-AT" dirty="0"/>
          </a:p>
        </p:txBody>
      </p:sp>
    </p:spTree>
    <p:extLst>
      <p:ext uri="{BB962C8B-B14F-4D97-AF65-F5344CB8AC3E}">
        <p14:creationId xmlns:p14="http://schemas.microsoft.com/office/powerpoint/2010/main" val="3507398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AT" dirty="0" smtClean="0">
                <a:solidFill>
                  <a:schemeClr val="tx1">
                    <a:lumMod val="65000"/>
                    <a:lumOff val="35000"/>
                  </a:schemeClr>
                </a:solidFill>
                <a:latin typeface="TheSansCorrespondence" pitchFamily="34" charset="0"/>
              </a:rPr>
              <a:t>Kompetenzraster setzen Kriterien voraus</a:t>
            </a:r>
            <a:endParaRPr lang="de-AT" sz="2700" dirty="0">
              <a:solidFill>
                <a:schemeClr val="tx1">
                  <a:lumMod val="65000"/>
                  <a:lumOff val="35000"/>
                </a:schemeClr>
              </a:solidFill>
              <a:latin typeface="TheSansCorrespondence" pitchFamily="34" charset="0"/>
            </a:endParaRPr>
          </a:p>
        </p:txBody>
      </p:sp>
      <p:sp>
        <p:nvSpPr>
          <p:cNvPr id="19459" name="Inhaltsplatzhalter 2"/>
          <p:cNvSpPr>
            <a:spLocks noGrp="1"/>
          </p:cNvSpPr>
          <p:nvPr>
            <p:ph idx="1"/>
          </p:nvPr>
        </p:nvSpPr>
        <p:spPr>
          <a:xfrm>
            <a:off x="3635896" y="1412776"/>
            <a:ext cx="5111750" cy="4713387"/>
          </a:xfrm>
        </p:spPr>
        <p:txBody>
          <a:bodyPr/>
          <a:lstStyle/>
          <a:p>
            <a:pPr marL="0" indent="0" eaLnBrk="1" hangingPunct="1">
              <a:buNone/>
            </a:pPr>
            <a:r>
              <a:rPr lang="de-AT" sz="2400" dirty="0" smtClean="0"/>
              <a:t>Kompetenzbeschreibung aus einem Kompetenzraster: </a:t>
            </a:r>
            <a:r>
              <a:rPr lang="de-AT" sz="2400" dirty="0" smtClean="0">
                <a:solidFill>
                  <a:schemeClr val="tx2"/>
                </a:solidFill>
              </a:rPr>
              <a:t>Die </a:t>
            </a:r>
            <a:r>
              <a:rPr lang="de-AT" sz="2400" dirty="0">
                <a:solidFill>
                  <a:schemeClr val="tx2"/>
                </a:solidFill>
              </a:rPr>
              <a:t>Schülerinnen und Schüler können über Begebenheiten und Erfahrungen verständlich sowie </a:t>
            </a:r>
            <a:r>
              <a:rPr lang="de-AT" sz="2400" dirty="0" smtClean="0">
                <a:solidFill>
                  <a:schemeClr val="tx2"/>
                </a:solidFill>
              </a:rPr>
              <a:t>thematisch </a:t>
            </a:r>
            <a:r>
              <a:rPr lang="de-AT" sz="2400" dirty="0">
                <a:solidFill>
                  <a:schemeClr val="tx2"/>
                </a:solidFill>
              </a:rPr>
              <a:t>zusammenhängend </a:t>
            </a:r>
            <a:r>
              <a:rPr lang="de-AT" sz="2400" dirty="0" smtClean="0">
                <a:solidFill>
                  <a:schemeClr val="tx2"/>
                </a:solidFill>
              </a:rPr>
              <a:t>sprechen</a:t>
            </a:r>
            <a:r>
              <a:rPr lang="de-AT" sz="2400" dirty="0">
                <a:solidFill>
                  <a:schemeClr val="tx2"/>
                </a:solidFill>
              </a:rPr>
              <a:t>. </a:t>
            </a:r>
            <a:endParaRPr lang="de-AT" sz="2400" dirty="0" smtClean="0">
              <a:solidFill>
                <a:schemeClr val="tx2"/>
              </a:solidFill>
            </a:endParaRPr>
          </a:p>
          <a:p>
            <a:r>
              <a:rPr lang="de-AT" sz="2400" dirty="0" smtClean="0"/>
              <a:t>Welches Fach vermuten Sie?</a:t>
            </a:r>
          </a:p>
          <a:p>
            <a:r>
              <a:rPr lang="de-AT" sz="2400" dirty="0" smtClean="0"/>
              <a:t>Welche Schulstufe?</a:t>
            </a:r>
          </a:p>
          <a:p>
            <a:r>
              <a:rPr lang="de-AT" sz="2400" dirty="0" smtClean="0"/>
              <a:t>Stellen Sie sich vor, Sie müssen diese Kompetenz beurteilen. Was brauchen Sie noch?</a:t>
            </a:r>
            <a:endParaRPr lang="de-AT" sz="2400" dirty="0"/>
          </a:p>
        </p:txBody>
      </p:sp>
      <p:sp>
        <p:nvSpPr>
          <p:cNvPr id="3" name="Textplatzhalter 2"/>
          <p:cNvSpPr>
            <a:spLocks noGrp="1"/>
          </p:cNvSpPr>
          <p:nvPr>
            <p:ph type="body" sz="half" idx="2"/>
          </p:nvPr>
        </p:nvSpPr>
        <p:spPr/>
        <p:txBody>
          <a:bodyPr>
            <a:normAutofit lnSpcReduction="10000"/>
          </a:bodyPr>
          <a:lstStyle/>
          <a:p>
            <a:r>
              <a:rPr lang="de-AT" dirty="0" smtClean="0"/>
              <a:t>Antwort:</a:t>
            </a:r>
          </a:p>
          <a:p>
            <a:r>
              <a:rPr lang="de-AT" dirty="0" smtClean="0"/>
              <a:t>Fach Deutsch</a:t>
            </a:r>
          </a:p>
          <a:p>
            <a:r>
              <a:rPr lang="de-AT" dirty="0" smtClean="0"/>
              <a:t>Bildungsstandard Volksschule 4. Klasse</a:t>
            </a:r>
          </a:p>
          <a:p>
            <a:r>
              <a:rPr lang="de-AT" dirty="0" smtClean="0"/>
              <a:t>Mögliche Kriterien:</a:t>
            </a:r>
            <a:endParaRPr lang="de-AT" dirty="0"/>
          </a:p>
          <a:p>
            <a:pPr marL="285750" indent="-285750">
              <a:buFont typeface="Arial" pitchFamily="34" charset="0"/>
              <a:buChar char="•"/>
            </a:pPr>
            <a:r>
              <a:rPr lang="de-AT" dirty="0" smtClean="0"/>
              <a:t>Aufgabe erfüllt </a:t>
            </a:r>
          </a:p>
          <a:p>
            <a:pPr marL="285750" indent="-285750">
              <a:buFont typeface="Arial" pitchFamily="34" charset="0"/>
              <a:buChar char="•"/>
            </a:pPr>
            <a:r>
              <a:rPr lang="de-AT" dirty="0" smtClean="0"/>
              <a:t>Struktur / roter Faden / Nachvollziehbarkeit</a:t>
            </a:r>
          </a:p>
          <a:p>
            <a:pPr marL="285750" indent="-285750">
              <a:buFont typeface="Arial" pitchFamily="34" charset="0"/>
              <a:buChar char="•"/>
            </a:pPr>
            <a:r>
              <a:rPr lang="de-AT" dirty="0" smtClean="0"/>
              <a:t>Wortschatz  &amp; Satzstruktur / Verwendung von Konnektoren / Variation</a:t>
            </a:r>
          </a:p>
          <a:p>
            <a:pPr marL="285750" indent="-285750">
              <a:buFont typeface="Arial" pitchFamily="34" charset="0"/>
              <a:buChar char="•"/>
            </a:pPr>
            <a:r>
              <a:rPr lang="de-AT" dirty="0" smtClean="0"/>
              <a:t>Wirksamkeit / Spannungsaufbau</a:t>
            </a:r>
          </a:p>
          <a:p>
            <a:endParaRPr lang="de-AT" dirty="0" smtClean="0"/>
          </a:p>
          <a:p>
            <a:endParaRPr lang="de-AT" dirty="0"/>
          </a:p>
        </p:txBody>
      </p:sp>
    </p:spTree>
    <p:extLst>
      <p:ext uri="{BB962C8B-B14F-4D97-AF65-F5344CB8AC3E}">
        <p14:creationId xmlns:p14="http://schemas.microsoft.com/office/powerpoint/2010/main" val="18274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fade">
                                      <p:cBhvr>
                                        <p:cTn id="18" dur="500"/>
                                        <p:tgtEl>
                                          <p:spTgt spid="194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el 1"/>
          <p:cNvSpPr>
            <a:spLocks noGrp="1"/>
          </p:cNvSpPr>
          <p:nvPr>
            <p:ph type="title"/>
          </p:nvPr>
        </p:nvSpPr>
        <p:spPr>
          <a:xfrm>
            <a:off x="343694" y="332656"/>
            <a:ext cx="7643812" cy="758825"/>
          </a:xfrm>
        </p:spPr>
        <p:txBody>
          <a:bodyPr/>
          <a:lstStyle/>
          <a:p>
            <a:r>
              <a:rPr lang="de-AT" dirty="0"/>
              <a:t>Gedanke 1</a:t>
            </a:r>
            <a:r>
              <a:rPr lang="de-AT" dirty="0" smtClean="0"/>
              <a:t>:</a:t>
            </a:r>
            <a:br>
              <a:rPr lang="de-AT" dirty="0" smtClean="0"/>
            </a:br>
            <a:r>
              <a:rPr lang="de-AT" dirty="0" smtClean="0"/>
              <a:t>Ich </a:t>
            </a:r>
            <a:r>
              <a:rPr lang="de-AT" dirty="0" smtClean="0"/>
              <a:t>und meine Klasse: Wunschbild</a:t>
            </a:r>
          </a:p>
        </p:txBody>
      </p:sp>
      <p:grpSp>
        <p:nvGrpSpPr>
          <p:cNvPr id="2" name="Gruppieren 1"/>
          <p:cNvGrpSpPr/>
          <p:nvPr/>
        </p:nvGrpSpPr>
        <p:grpSpPr>
          <a:xfrm>
            <a:off x="428625" y="1571625"/>
            <a:ext cx="8008938" cy="4481513"/>
            <a:chOff x="428625" y="1571625"/>
            <a:chExt cx="8008938" cy="4481513"/>
          </a:xfrm>
        </p:grpSpPr>
        <p:pic>
          <p:nvPicPr>
            <p:cNvPr id="18435" name="Picture 5"/>
            <p:cNvPicPr>
              <a:picLocks noChangeAspect="1" noChangeArrowheads="1"/>
            </p:cNvPicPr>
            <p:nvPr/>
          </p:nvPicPr>
          <p:blipFill>
            <a:blip r:embed="rId2" cstate="print"/>
            <a:srcRect/>
            <a:stretch>
              <a:fillRect/>
            </a:stretch>
          </p:blipFill>
          <p:spPr bwMode="auto">
            <a:xfrm>
              <a:off x="457200" y="1571625"/>
              <a:ext cx="900113" cy="1409700"/>
            </a:xfrm>
            <a:prstGeom prst="rect">
              <a:avLst/>
            </a:prstGeom>
            <a:noFill/>
            <a:ln w="9525">
              <a:noFill/>
              <a:miter lim="800000"/>
              <a:headEnd/>
              <a:tailEnd/>
            </a:ln>
          </p:spPr>
        </p:pic>
        <p:pic>
          <p:nvPicPr>
            <p:cNvPr id="18436" name="Picture 5"/>
            <p:cNvPicPr>
              <a:picLocks noChangeAspect="1" noChangeArrowheads="1"/>
            </p:cNvPicPr>
            <p:nvPr/>
          </p:nvPicPr>
          <p:blipFill>
            <a:blip r:embed="rId2" cstate="print"/>
            <a:srcRect/>
            <a:stretch>
              <a:fillRect/>
            </a:stretch>
          </p:blipFill>
          <p:spPr bwMode="auto">
            <a:xfrm>
              <a:off x="1635125" y="1571625"/>
              <a:ext cx="900113" cy="1409700"/>
            </a:xfrm>
            <a:prstGeom prst="rect">
              <a:avLst/>
            </a:prstGeom>
            <a:noFill/>
            <a:ln w="9525">
              <a:noFill/>
              <a:miter lim="800000"/>
              <a:headEnd/>
              <a:tailEnd/>
            </a:ln>
          </p:spPr>
        </p:pic>
        <p:pic>
          <p:nvPicPr>
            <p:cNvPr id="18437" name="Picture 5"/>
            <p:cNvPicPr>
              <a:picLocks noChangeAspect="1" noChangeArrowheads="1"/>
            </p:cNvPicPr>
            <p:nvPr/>
          </p:nvPicPr>
          <p:blipFill>
            <a:blip r:embed="rId2" cstate="print"/>
            <a:srcRect/>
            <a:stretch>
              <a:fillRect/>
            </a:stretch>
          </p:blipFill>
          <p:spPr bwMode="auto">
            <a:xfrm>
              <a:off x="2814638" y="1571625"/>
              <a:ext cx="900112" cy="1409700"/>
            </a:xfrm>
            <a:prstGeom prst="rect">
              <a:avLst/>
            </a:prstGeom>
            <a:noFill/>
            <a:ln w="9525">
              <a:noFill/>
              <a:miter lim="800000"/>
              <a:headEnd/>
              <a:tailEnd/>
            </a:ln>
          </p:spPr>
        </p:pic>
        <p:pic>
          <p:nvPicPr>
            <p:cNvPr id="18438" name="Picture 5"/>
            <p:cNvPicPr>
              <a:picLocks noChangeAspect="1" noChangeArrowheads="1"/>
            </p:cNvPicPr>
            <p:nvPr/>
          </p:nvPicPr>
          <p:blipFill>
            <a:blip r:embed="rId2" cstate="print"/>
            <a:srcRect/>
            <a:stretch>
              <a:fillRect/>
            </a:stretch>
          </p:blipFill>
          <p:spPr bwMode="auto">
            <a:xfrm>
              <a:off x="3992563" y="1571625"/>
              <a:ext cx="901700" cy="1409700"/>
            </a:xfrm>
            <a:prstGeom prst="rect">
              <a:avLst/>
            </a:prstGeom>
            <a:noFill/>
            <a:ln w="9525">
              <a:noFill/>
              <a:miter lim="800000"/>
              <a:headEnd/>
              <a:tailEnd/>
            </a:ln>
          </p:spPr>
        </p:pic>
        <p:pic>
          <p:nvPicPr>
            <p:cNvPr id="18439" name="Picture 5"/>
            <p:cNvPicPr>
              <a:picLocks noChangeAspect="1" noChangeArrowheads="1"/>
            </p:cNvPicPr>
            <p:nvPr/>
          </p:nvPicPr>
          <p:blipFill>
            <a:blip r:embed="rId2" cstate="print"/>
            <a:srcRect/>
            <a:stretch>
              <a:fillRect/>
            </a:stretch>
          </p:blipFill>
          <p:spPr bwMode="auto">
            <a:xfrm>
              <a:off x="5172075" y="1571625"/>
              <a:ext cx="900113" cy="1409700"/>
            </a:xfrm>
            <a:prstGeom prst="rect">
              <a:avLst/>
            </a:prstGeom>
            <a:noFill/>
            <a:ln w="9525">
              <a:noFill/>
              <a:miter lim="800000"/>
              <a:headEnd/>
              <a:tailEnd/>
            </a:ln>
          </p:spPr>
        </p:pic>
        <p:pic>
          <p:nvPicPr>
            <p:cNvPr id="18440" name="Picture 5"/>
            <p:cNvPicPr>
              <a:picLocks noChangeAspect="1" noChangeArrowheads="1"/>
            </p:cNvPicPr>
            <p:nvPr/>
          </p:nvPicPr>
          <p:blipFill>
            <a:blip r:embed="rId2" cstate="print"/>
            <a:srcRect/>
            <a:stretch>
              <a:fillRect/>
            </a:stretch>
          </p:blipFill>
          <p:spPr bwMode="auto">
            <a:xfrm>
              <a:off x="6350000" y="1571625"/>
              <a:ext cx="901700" cy="1409700"/>
            </a:xfrm>
            <a:prstGeom prst="rect">
              <a:avLst/>
            </a:prstGeom>
            <a:noFill/>
            <a:ln w="9525">
              <a:noFill/>
              <a:miter lim="800000"/>
              <a:headEnd/>
              <a:tailEnd/>
            </a:ln>
          </p:spPr>
        </p:pic>
        <p:pic>
          <p:nvPicPr>
            <p:cNvPr id="18441" name="Picture 5"/>
            <p:cNvPicPr>
              <a:picLocks noChangeAspect="1" noChangeArrowheads="1"/>
            </p:cNvPicPr>
            <p:nvPr/>
          </p:nvPicPr>
          <p:blipFill>
            <a:blip r:embed="rId2" cstate="print"/>
            <a:srcRect/>
            <a:stretch>
              <a:fillRect/>
            </a:stretch>
          </p:blipFill>
          <p:spPr bwMode="auto">
            <a:xfrm>
              <a:off x="7529513" y="1571625"/>
              <a:ext cx="900112" cy="1409700"/>
            </a:xfrm>
            <a:prstGeom prst="rect">
              <a:avLst/>
            </a:prstGeom>
            <a:noFill/>
            <a:ln w="9525">
              <a:noFill/>
              <a:miter lim="800000"/>
              <a:headEnd/>
              <a:tailEnd/>
            </a:ln>
          </p:spPr>
        </p:pic>
        <p:pic>
          <p:nvPicPr>
            <p:cNvPr id="18442" name="Picture 5"/>
            <p:cNvPicPr>
              <a:picLocks noChangeAspect="1" noChangeArrowheads="1"/>
            </p:cNvPicPr>
            <p:nvPr/>
          </p:nvPicPr>
          <p:blipFill>
            <a:blip r:embed="rId2" cstate="print"/>
            <a:srcRect/>
            <a:stretch>
              <a:fillRect/>
            </a:stretch>
          </p:blipFill>
          <p:spPr bwMode="auto">
            <a:xfrm>
              <a:off x="428625" y="3162300"/>
              <a:ext cx="900113" cy="1409700"/>
            </a:xfrm>
            <a:prstGeom prst="rect">
              <a:avLst/>
            </a:prstGeom>
            <a:noFill/>
            <a:ln w="9525">
              <a:noFill/>
              <a:miter lim="800000"/>
              <a:headEnd/>
              <a:tailEnd/>
            </a:ln>
          </p:spPr>
        </p:pic>
        <p:pic>
          <p:nvPicPr>
            <p:cNvPr id="18443" name="Picture 5"/>
            <p:cNvPicPr>
              <a:picLocks noChangeAspect="1" noChangeArrowheads="1"/>
            </p:cNvPicPr>
            <p:nvPr/>
          </p:nvPicPr>
          <p:blipFill>
            <a:blip r:embed="rId2" cstate="print"/>
            <a:srcRect/>
            <a:stretch>
              <a:fillRect/>
            </a:stretch>
          </p:blipFill>
          <p:spPr bwMode="auto">
            <a:xfrm>
              <a:off x="1606550" y="3162300"/>
              <a:ext cx="901700" cy="1409700"/>
            </a:xfrm>
            <a:prstGeom prst="rect">
              <a:avLst/>
            </a:prstGeom>
            <a:noFill/>
            <a:ln w="9525">
              <a:noFill/>
              <a:miter lim="800000"/>
              <a:headEnd/>
              <a:tailEnd/>
            </a:ln>
          </p:spPr>
        </p:pic>
        <p:pic>
          <p:nvPicPr>
            <p:cNvPr id="18444" name="Picture 5"/>
            <p:cNvPicPr>
              <a:picLocks noChangeAspect="1" noChangeArrowheads="1"/>
            </p:cNvPicPr>
            <p:nvPr/>
          </p:nvPicPr>
          <p:blipFill>
            <a:blip r:embed="rId2" cstate="print"/>
            <a:srcRect/>
            <a:stretch>
              <a:fillRect/>
            </a:stretch>
          </p:blipFill>
          <p:spPr bwMode="auto">
            <a:xfrm>
              <a:off x="2786063" y="3162300"/>
              <a:ext cx="900112" cy="1409700"/>
            </a:xfrm>
            <a:prstGeom prst="rect">
              <a:avLst/>
            </a:prstGeom>
            <a:noFill/>
            <a:ln w="9525">
              <a:noFill/>
              <a:miter lim="800000"/>
              <a:headEnd/>
              <a:tailEnd/>
            </a:ln>
          </p:spPr>
        </p:pic>
        <p:pic>
          <p:nvPicPr>
            <p:cNvPr id="18445" name="Picture 5"/>
            <p:cNvPicPr>
              <a:picLocks noChangeAspect="1" noChangeArrowheads="1"/>
            </p:cNvPicPr>
            <p:nvPr/>
          </p:nvPicPr>
          <p:blipFill>
            <a:blip r:embed="rId2" cstate="print"/>
            <a:srcRect/>
            <a:stretch>
              <a:fillRect/>
            </a:stretch>
          </p:blipFill>
          <p:spPr bwMode="auto">
            <a:xfrm>
              <a:off x="3963988" y="3162300"/>
              <a:ext cx="901700" cy="1409700"/>
            </a:xfrm>
            <a:prstGeom prst="rect">
              <a:avLst/>
            </a:prstGeom>
            <a:noFill/>
            <a:ln w="9525">
              <a:noFill/>
              <a:miter lim="800000"/>
              <a:headEnd/>
              <a:tailEnd/>
            </a:ln>
          </p:spPr>
        </p:pic>
        <p:pic>
          <p:nvPicPr>
            <p:cNvPr id="18446" name="Picture 5"/>
            <p:cNvPicPr>
              <a:picLocks noChangeAspect="1" noChangeArrowheads="1"/>
            </p:cNvPicPr>
            <p:nvPr/>
          </p:nvPicPr>
          <p:blipFill>
            <a:blip r:embed="rId2" cstate="print"/>
            <a:srcRect/>
            <a:stretch>
              <a:fillRect/>
            </a:stretch>
          </p:blipFill>
          <p:spPr bwMode="auto">
            <a:xfrm>
              <a:off x="5143500" y="3162300"/>
              <a:ext cx="900113" cy="1409700"/>
            </a:xfrm>
            <a:prstGeom prst="rect">
              <a:avLst/>
            </a:prstGeom>
            <a:noFill/>
            <a:ln w="9525">
              <a:noFill/>
              <a:miter lim="800000"/>
              <a:headEnd/>
              <a:tailEnd/>
            </a:ln>
          </p:spPr>
        </p:pic>
        <p:pic>
          <p:nvPicPr>
            <p:cNvPr id="18447" name="Picture 5"/>
            <p:cNvPicPr>
              <a:picLocks noChangeAspect="1" noChangeArrowheads="1"/>
            </p:cNvPicPr>
            <p:nvPr/>
          </p:nvPicPr>
          <p:blipFill>
            <a:blip r:embed="rId2" cstate="print"/>
            <a:srcRect/>
            <a:stretch>
              <a:fillRect/>
            </a:stretch>
          </p:blipFill>
          <p:spPr bwMode="auto">
            <a:xfrm>
              <a:off x="6323013" y="3162300"/>
              <a:ext cx="900112" cy="1409700"/>
            </a:xfrm>
            <a:prstGeom prst="rect">
              <a:avLst/>
            </a:prstGeom>
            <a:noFill/>
            <a:ln w="9525">
              <a:noFill/>
              <a:miter lim="800000"/>
              <a:headEnd/>
              <a:tailEnd/>
            </a:ln>
          </p:spPr>
        </p:pic>
        <p:pic>
          <p:nvPicPr>
            <p:cNvPr id="18448" name="Picture 5"/>
            <p:cNvPicPr>
              <a:picLocks noChangeAspect="1" noChangeArrowheads="1"/>
            </p:cNvPicPr>
            <p:nvPr/>
          </p:nvPicPr>
          <p:blipFill>
            <a:blip r:embed="rId2" cstate="print"/>
            <a:srcRect/>
            <a:stretch>
              <a:fillRect/>
            </a:stretch>
          </p:blipFill>
          <p:spPr bwMode="auto">
            <a:xfrm>
              <a:off x="7500938" y="3162300"/>
              <a:ext cx="900112" cy="1409700"/>
            </a:xfrm>
            <a:prstGeom prst="rect">
              <a:avLst/>
            </a:prstGeom>
            <a:noFill/>
            <a:ln w="9525">
              <a:noFill/>
              <a:miter lim="800000"/>
              <a:headEnd/>
              <a:tailEnd/>
            </a:ln>
          </p:spPr>
        </p:pic>
        <p:pic>
          <p:nvPicPr>
            <p:cNvPr id="18449" name="Picture 5"/>
            <p:cNvPicPr>
              <a:picLocks noChangeAspect="1" noChangeArrowheads="1"/>
            </p:cNvPicPr>
            <p:nvPr/>
          </p:nvPicPr>
          <p:blipFill>
            <a:blip r:embed="rId2" cstate="print"/>
            <a:srcRect/>
            <a:stretch>
              <a:fillRect/>
            </a:stretch>
          </p:blipFill>
          <p:spPr bwMode="auto">
            <a:xfrm>
              <a:off x="463550" y="4643438"/>
              <a:ext cx="901700" cy="1409700"/>
            </a:xfrm>
            <a:prstGeom prst="rect">
              <a:avLst/>
            </a:prstGeom>
            <a:noFill/>
            <a:ln w="9525">
              <a:noFill/>
              <a:miter lim="800000"/>
              <a:headEnd/>
              <a:tailEnd/>
            </a:ln>
          </p:spPr>
        </p:pic>
        <p:pic>
          <p:nvPicPr>
            <p:cNvPr id="18450" name="Picture 5"/>
            <p:cNvPicPr>
              <a:picLocks noChangeAspect="1" noChangeArrowheads="1"/>
            </p:cNvPicPr>
            <p:nvPr/>
          </p:nvPicPr>
          <p:blipFill>
            <a:blip r:embed="rId2" cstate="print"/>
            <a:srcRect/>
            <a:stretch>
              <a:fillRect/>
            </a:stretch>
          </p:blipFill>
          <p:spPr bwMode="auto">
            <a:xfrm>
              <a:off x="1643063" y="4643438"/>
              <a:ext cx="900112" cy="1409700"/>
            </a:xfrm>
            <a:prstGeom prst="rect">
              <a:avLst/>
            </a:prstGeom>
            <a:noFill/>
            <a:ln w="9525">
              <a:noFill/>
              <a:miter lim="800000"/>
              <a:headEnd/>
              <a:tailEnd/>
            </a:ln>
          </p:spPr>
        </p:pic>
        <p:pic>
          <p:nvPicPr>
            <p:cNvPr id="18451" name="Picture 5"/>
            <p:cNvPicPr>
              <a:picLocks noChangeAspect="1" noChangeArrowheads="1"/>
            </p:cNvPicPr>
            <p:nvPr/>
          </p:nvPicPr>
          <p:blipFill>
            <a:blip r:embed="rId2" cstate="print"/>
            <a:srcRect/>
            <a:stretch>
              <a:fillRect/>
            </a:stretch>
          </p:blipFill>
          <p:spPr bwMode="auto">
            <a:xfrm>
              <a:off x="2820988" y="4643438"/>
              <a:ext cx="901700" cy="1409700"/>
            </a:xfrm>
            <a:prstGeom prst="rect">
              <a:avLst/>
            </a:prstGeom>
            <a:noFill/>
            <a:ln w="9525">
              <a:noFill/>
              <a:miter lim="800000"/>
              <a:headEnd/>
              <a:tailEnd/>
            </a:ln>
          </p:spPr>
        </p:pic>
        <p:pic>
          <p:nvPicPr>
            <p:cNvPr id="18452" name="Picture 5"/>
            <p:cNvPicPr>
              <a:picLocks noChangeAspect="1" noChangeArrowheads="1"/>
            </p:cNvPicPr>
            <p:nvPr/>
          </p:nvPicPr>
          <p:blipFill>
            <a:blip r:embed="rId2" cstate="print"/>
            <a:srcRect/>
            <a:stretch>
              <a:fillRect/>
            </a:stretch>
          </p:blipFill>
          <p:spPr bwMode="auto">
            <a:xfrm>
              <a:off x="4000500" y="4643438"/>
              <a:ext cx="900113" cy="1409700"/>
            </a:xfrm>
            <a:prstGeom prst="rect">
              <a:avLst/>
            </a:prstGeom>
            <a:noFill/>
            <a:ln w="9525">
              <a:noFill/>
              <a:miter lim="800000"/>
              <a:headEnd/>
              <a:tailEnd/>
            </a:ln>
          </p:spPr>
        </p:pic>
        <p:pic>
          <p:nvPicPr>
            <p:cNvPr id="18453" name="Picture 5"/>
            <p:cNvPicPr>
              <a:picLocks noChangeAspect="1" noChangeArrowheads="1"/>
            </p:cNvPicPr>
            <p:nvPr/>
          </p:nvPicPr>
          <p:blipFill>
            <a:blip r:embed="rId2" cstate="print"/>
            <a:srcRect/>
            <a:stretch>
              <a:fillRect/>
            </a:stretch>
          </p:blipFill>
          <p:spPr bwMode="auto">
            <a:xfrm>
              <a:off x="5180013" y="4643438"/>
              <a:ext cx="900112" cy="1409700"/>
            </a:xfrm>
            <a:prstGeom prst="rect">
              <a:avLst/>
            </a:prstGeom>
            <a:noFill/>
            <a:ln w="9525">
              <a:noFill/>
              <a:miter lim="800000"/>
              <a:headEnd/>
              <a:tailEnd/>
            </a:ln>
          </p:spPr>
        </p:pic>
        <p:pic>
          <p:nvPicPr>
            <p:cNvPr id="18454" name="Picture 5"/>
            <p:cNvPicPr>
              <a:picLocks noChangeAspect="1" noChangeArrowheads="1"/>
            </p:cNvPicPr>
            <p:nvPr/>
          </p:nvPicPr>
          <p:blipFill>
            <a:blip r:embed="rId2" cstate="print"/>
            <a:srcRect/>
            <a:stretch>
              <a:fillRect/>
            </a:stretch>
          </p:blipFill>
          <p:spPr bwMode="auto">
            <a:xfrm>
              <a:off x="6357938" y="4643438"/>
              <a:ext cx="900112" cy="1409700"/>
            </a:xfrm>
            <a:prstGeom prst="rect">
              <a:avLst/>
            </a:prstGeom>
            <a:noFill/>
            <a:ln w="9525">
              <a:noFill/>
              <a:miter lim="800000"/>
              <a:headEnd/>
              <a:tailEnd/>
            </a:ln>
          </p:spPr>
        </p:pic>
        <p:pic>
          <p:nvPicPr>
            <p:cNvPr id="18455" name="Picture 5"/>
            <p:cNvPicPr>
              <a:picLocks noChangeAspect="1" noChangeArrowheads="1"/>
            </p:cNvPicPr>
            <p:nvPr/>
          </p:nvPicPr>
          <p:blipFill>
            <a:blip r:embed="rId2" cstate="print"/>
            <a:srcRect/>
            <a:stretch>
              <a:fillRect/>
            </a:stretch>
          </p:blipFill>
          <p:spPr bwMode="auto">
            <a:xfrm>
              <a:off x="7537450" y="4643438"/>
              <a:ext cx="900113" cy="1409700"/>
            </a:xfrm>
            <a:prstGeom prst="rect">
              <a:avLst/>
            </a:prstGeom>
            <a:noFill/>
            <a:ln w="9525">
              <a:noFill/>
              <a:miter lim="800000"/>
              <a:headEnd/>
              <a:tailEnd/>
            </a:ln>
          </p:spPr>
        </p:pic>
      </p:grpSp>
    </p:spTree>
    <p:extLst>
      <p:ext uri="{BB962C8B-B14F-4D97-AF65-F5344CB8AC3E}">
        <p14:creationId xmlns:p14="http://schemas.microsoft.com/office/powerpoint/2010/main" val="31436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 = </a:t>
            </a:r>
            <a:r>
              <a:rPr lang="de-AT" b="1" dirty="0" smtClean="0"/>
              <a:t>Komplexität</a:t>
            </a:r>
            <a:endParaRPr lang="de-AT" dirty="0"/>
          </a:p>
        </p:txBody>
      </p:sp>
      <p:sp>
        <p:nvSpPr>
          <p:cNvPr id="3" name="Inhaltsplatzhalter 2"/>
          <p:cNvSpPr>
            <a:spLocks noGrp="1"/>
          </p:cNvSpPr>
          <p:nvPr>
            <p:ph idx="1"/>
          </p:nvPr>
        </p:nvSpPr>
        <p:spPr/>
        <p:txBody>
          <a:bodyPr/>
          <a:lstStyle/>
          <a:p>
            <a:pPr marL="0" indent="0">
              <a:buSzPct val="125000"/>
              <a:buNone/>
            </a:pPr>
            <a:r>
              <a:rPr lang="en-US" sz="2800" dirty="0" err="1" smtClean="0">
                <a:sym typeface="Chalkboard" charset="0"/>
              </a:rPr>
              <a:t>Komplexität</a:t>
            </a:r>
            <a:r>
              <a:rPr lang="en-US" sz="2800" dirty="0" smtClean="0">
                <a:sym typeface="Chalkboard" charset="0"/>
              </a:rPr>
              <a:t> </a:t>
            </a:r>
            <a:r>
              <a:rPr lang="en-US" sz="2800" dirty="0" err="1" smtClean="0">
                <a:sym typeface="Chalkboard" charset="0"/>
              </a:rPr>
              <a:t>als</a:t>
            </a:r>
            <a:r>
              <a:rPr lang="en-US" sz="2800" dirty="0" smtClean="0">
                <a:sym typeface="Chalkboard" charset="0"/>
              </a:rPr>
              <a:t> </a:t>
            </a:r>
            <a:r>
              <a:rPr lang="en-US" sz="2800" dirty="0" err="1" smtClean="0">
                <a:sym typeface="Chalkboard" charset="0"/>
              </a:rPr>
              <a:t>Fachbegriff</a:t>
            </a:r>
            <a:r>
              <a:rPr lang="en-US" sz="2800" dirty="0" smtClean="0">
                <a:sym typeface="Chalkboard" charset="0"/>
              </a:rPr>
              <a:t> </a:t>
            </a:r>
            <a:r>
              <a:rPr lang="en-US" sz="2800" dirty="0" err="1" smtClean="0">
                <a:sym typeface="Chalkboard" charset="0"/>
              </a:rPr>
              <a:t>im</a:t>
            </a:r>
            <a:r>
              <a:rPr lang="en-US" sz="2800" dirty="0" smtClean="0">
                <a:sym typeface="Chalkboard" charset="0"/>
              </a:rPr>
              <a:t> </a:t>
            </a:r>
            <a:r>
              <a:rPr lang="en-US" sz="2800" dirty="0" err="1" smtClean="0">
                <a:sym typeface="Chalkboard" charset="0"/>
              </a:rPr>
              <a:t>Schulwesen</a:t>
            </a:r>
            <a:r>
              <a:rPr lang="en-US" sz="2800" dirty="0" smtClean="0">
                <a:sym typeface="Chalkboard" charset="0"/>
              </a:rPr>
              <a:t> </a:t>
            </a:r>
            <a:r>
              <a:rPr lang="en-US" sz="2800" dirty="0" err="1" smtClean="0">
                <a:sym typeface="Chalkboard" charset="0"/>
              </a:rPr>
              <a:t>bezieht</a:t>
            </a:r>
            <a:r>
              <a:rPr lang="en-US" sz="2800" dirty="0" smtClean="0">
                <a:sym typeface="Chalkboard" charset="0"/>
              </a:rPr>
              <a:t> </a:t>
            </a:r>
            <a:r>
              <a:rPr lang="en-US" sz="2800" dirty="0" err="1" smtClean="0">
                <a:sym typeface="Chalkboard" charset="0"/>
              </a:rPr>
              <a:t>sich</a:t>
            </a:r>
            <a:r>
              <a:rPr lang="en-US" sz="2800" dirty="0" smtClean="0">
                <a:sym typeface="Chalkboard" charset="0"/>
              </a:rPr>
              <a:t> auf </a:t>
            </a:r>
            <a:r>
              <a:rPr lang="en-US" sz="2800" dirty="0" err="1" smtClean="0">
                <a:sym typeface="Chalkboard" charset="0"/>
              </a:rPr>
              <a:t>kognitiven</a:t>
            </a:r>
            <a:r>
              <a:rPr lang="en-US" sz="2800" dirty="0" smtClean="0">
                <a:sym typeface="Chalkboard" charset="0"/>
              </a:rPr>
              <a:t> </a:t>
            </a:r>
            <a:r>
              <a:rPr lang="en-US" sz="2800" dirty="0" err="1" smtClean="0">
                <a:sym typeface="Chalkboard" charset="0"/>
              </a:rPr>
              <a:t>Anspruch</a:t>
            </a:r>
            <a:r>
              <a:rPr lang="en-US" sz="2800" dirty="0" smtClean="0">
                <a:sym typeface="Chalkboard" charset="0"/>
              </a:rPr>
              <a:t>:</a:t>
            </a:r>
          </a:p>
          <a:p>
            <a:pPr>
              <a:buSzPct val="125000"/>
            </a:pPr>
            <a:r>
              <a:rPr lang="en-US" sz="2800" dirty="0" smtClean="0">
                <a:sym typeface="Chalkboard" charset="0"/>
              </a:rPr>
              <a:t>Die Art und </a:t>
            </a:r>
            <a:r>
              <a:rPr lang="en-US" sz="2800" dirty="0" err="1" smtClean="0">
                <a:sym typeface="Chalkboard" charset="0"/>
              </a:rPr>
              <a:t>Komplexität</a:t>
            </a:r>
            <a:r>
              <a:rPr lang="en-US" sz="2800" dirty="0" smtClean="0">
                <a:sym typeface="Chalkboard" charset="0"/>
              </a:rPr>
              <a:t> des </a:t>
            </a:r>
            <a:r>
              <a:rPr lang="en-US" sz="2800" dirty="0" err="1" smtClean="0">
                <a:sym typeface="Chalkboard" charset="0"/>
              </a:rPr>
              <a:t>Denkens</a:t>
            </a:r>
            <a:r>
              <a:rPr lang="en-US" sz="2800" dirty="0" smtClean="0">
                <a:sym typeface="Chalkboard" charset="0"/>
              </a:rPr>
              <a:t>, die von </a:t>
            </a:r>
            <a:r>
              <a:rPr lang="en-US" sz="2800" dirty="0" err="1" smtClean="0">
                <a:sym typeface="Chalkboard" charset="0"/>
              </a:rPr>
              <a:t>Schüler</a:t>
            </a:r>
            <a:r>
              <a:rPr lang="en-US" sz="2800" dirty="0" smtClean="0">
                <a:sym typeface="Chalkboard" charset="0"/>
              </a:rPr>
              <a:t>/</a:t>
            </a:r>
            <a:r>
              <a:rPr lang="en-US" sz="2800" dirty="0" err="1" smtClean="0">
                <a:sym typeface="Chalkboard" charset="0"/>
              </a:rPr>
              <a:t>innen</a:t>
            </a:r>
            <a:r>
              <a:rPr lang="en-US" sz="2800" dirty="0" smtClean="0">
                <a:sym typeface="Chalkboard" charset="0"/>
              </a:rPr>
              <a:t> </a:t>
            </a:r>
            <a:r>
              <a:rPr lang="en-US" sz="2800" dirty="0" err="1" smtClean="0">
                <a:sym typeface="Chalkboard" charset="0"/>
              </a:rPr>
              <a:t>verlangt</a:t>
            </a:r>
            <a:r>
              <a:rPr lang="en-US" sz="2800" dirty="0" smtClean="0">
                <a:sym typeface="Chalkboard" charset="0"/>
              </a:rPr>
              <a:t> </a:t>
            </a:r>
            <a:r>
              <a:rPr lang="en-US" sz="2800" dirty="0" err="1" smtClean="0">
                <a:sym typeface="Chalkboard" charset="0"/>
              </a:rPr>
              <a:t>wird</a:t>
            </a:r>
            <a:r>
              <a:rPr lang="en-US" sz="2800" dirty="0" smtClean="0">
                <a:sym typeface="Chalkboard" charset="0"/>
              </a:rPr>
              <a:t>, um </a:t>
            </a:r>
            <a:r>
              <a:rPr lang="en-US" sz="2800" dirty="0" err="1" smtClean="0">
                <a:sym typeface="Chalkboard" charset="0"/>
              </a:rPr>
              <a:t>eine</a:t>
            </a:r>
            <a:r>
              <a:rPr lang="en-US" sz="2800" dirty="0" smtClean="0">
                <a:sym typeface="Chalkboard" charset="0"/>
              </a:rPr>
              <a:t> </a:t>
            </a:r>
            <a:r>
              <a:rPr lang="en-US" sz="2800" dirty="0" err="1" smtClean="0">
                <a:sym typeface="Chalkboard" charset="0"/>
              </a:rPr>
              <a:t>Aufgabe</a:t>
            </a:r>
            <a:r>
              <a:rPr lang="en-US" sz="2800" dirty="0" smtClean="0">
                <a:sym typeface="Chalkboard" charset="0"/>
              </a:rPr>
              <a:t> </a:t>
            </a:r>
            <a:r>
              <a:rPr lang="en-US" sz="2800" dirty="0" err="1" smtClean="0">
                <a:sym typeface="Chalkboard" charset="0"/>
              </a:rPr>
              <a:t>erfolgreich</a:t>
            </a:r>
            <a:r>
              <a:rPr lang="en-US" sz="2800" dirty="0" smtClean="0">
                <a:sym typeface="Chalkboard" charset="0"/>
              </a:rPr>
              <a:t> </a:t>
            </a:r>
            <a:r>
              <a:rPr lang="en-US" sz="2800" dirty="0" err="1" smtClean="0">
                <a:sym typeface="Chalkboard" charset="0"/>
              </a:rPr>
              <a:t>zu</a:t>
            </a:r>
            <a:r>
              <a:rPr lang="en-US" sz="2800" dirty="0" smtClean="0">
                <a:sym typeface="Chalkboard" charset="0"/>
              </a:rPr>
              <a:t> </a:t>
            </a:r>
            <a:r>
              <a:rPr lang="en-US" sz="2800" dirty="0" err="1" smtClean="0">
                <a:sym typeface="Chalkboard" charset="0"/>
              </a:rPr>
              <a:t>lösen</a:t>
            </a:r>
            <a:r>
              <a:rPr lang="en-US" sz="2800" dirty="0" smtClean="0">
                <a:sym typeface="Chalkboard" charset="0"/>
              </a:rPr>
              <a:t>.</a:t>
            </a:r>
          </a:p>
          <a:p>
            <a:pPr>
              <a:buSzPct val="125000"/>
            </a:pPr>
            <a:r>
              <a:rPr lang="en-US" sz="2800" dirty="0" smtClean="0">
                <a:sym typeface="Chalkboard" charset="0"/>
              </a:rPr>
              <a:t>Die Art und Weise </a:t>
            </a:r>
            <a:r>
              <a:rPr lang="en-US" sz="2800" dirty="0" err="1" smtClean="0">
                <a:sym typeface="Chalkboard" charset="0"/>
              </a:rPr>
              <a:t>wie</a:t>
            </a:r>
            <a:r>
              <a:rPr lang="en-US" sz="2800" dirty="0" smtClean="0">
                <a:sym typeface="Chalkboard" charset="0"/>
              </a:rPr>
              <a:t> </a:t>
            </a:r>
            <a:r>
              <a:rPr lang="en-US" sz="2800" dirty="0" err="1" smtClean="0">
                <a:sym typeface="Chalkboard Bold" charset="0"/>
              </a:rPr>
              <a:t>Schüler</a:t>
            </a:r>
            <a:r>
              <a:rPr lang="en-US" sz="2800" dirty="0" smtClean="0">
                <a:sym typeface="Chalkboard Bold" charset="0"/>
              </a:rPr>
              <a:t>/</a:t>
            </a:r>
            <a:r>
              <a:rPr lang="en-US" sz="2800" dirty="0" err="1" smtClean="0">
                <a:sym typeface="Chalkboard Bold" charset="0"/>
              </a:rPr>
              <a:t>innen</a:t>
            </a:r>
            <a:r>
              <a:rPr lang="en-US" sz="2800" dirty="0" smtClean="0">
                <a:sym typeface="Chalkboard Bold" charset="0"/>
              </a:rPr>
              <a:t> </a:t>
            </a:r>
            <a:r>
              <a:rPr lang="en-US" sz="2800" dirty="0" err="1" smtClean="0">
                <a:sym typeface="Chalkboard Bold" charset="0"/>
              </a:rPr>
              <a:t>sich</a:t>
            </a:r>
            <a:r>
              <a:rPr lang="en-US" sz="2800" dirty="0" smtClean="0">
                <a:sym typeface="Chalkboard Bold" charset="0"/>
              </a:rPr>
              <a:t> </a:t>
            </a:r>
            <a:r>
              <a:rPr lang="en-US" sz="2800" dirty="0" err="1" smtClean="0">
                <a:sym typeface="Chalkboard Bold" charset="0"/>
              </a:rPr>
              <a:t>mit</a:t>
            </a:r>
            <a:r>
              <a:rPr lang="en-US" sz="2800" dirty="0" smtClean="0">
                <a:sym typeface="Chalkboard Bold" charset="0"/>
              </a:rPr>
              <a:t> den </a:t>
            </a:r>
            <a:r>
              <a:rPr lang="en-US" sz="2800" dirty="0" err="1" smtClean="0">
                <a:sym typeface="Chalkboard Bold" charset="0"/>
              </a:rPr>
              <a:t>Inhalten</a:t>
            </a:r>
            <a:r>
              <a:rPr lang="en-US" sz="2800" dirty="0" smtClean="0">
                <a:sym typeface="Chalkboard Bold" charset="0"/>
              </a:rPr>
              <a:t> </a:t>
            </a:r>
            <a:r>
              <a:rPr lang="en-US" sz="2800" dirty="0" err="1" smtClean="0">
                <a:sym typeface="Chalkboard Bold" charset="0"/>
              </a:rPr>
              <a:t>auseinander</a:t>
            </a:r>
            <a:r>
              <a:rPr lang="en-US" sz="2800" dirty="0" smtClean="0">
                <a:sym typeface="Chalkboard Bold" charset="0"/>
              </a:rPr>
              <a:t> </a:t>
            </a:r>
            <a:r>
              <a:rPr lang="en-US" sz="2800" dirty="0" err="1" smtClean="0">
                <a:sym typeface="Chalkboard Bold" charset="0"/>
              </a:rPr>
              <a:t>setzen</a:t>
            </a:r>
            <a:endParaRPr lang="en-US" sz="2800" dirty="0">
              <a:sym typeface="Chalkboard" charset="0"/>
            </a:endParaRPr>
          </a:p>
        </p:txBody>
      </p:sp>
    </p:spTree>
    <p:extLst>
      <p:ext uri="{BB962C8B-B14F-4D97-AF65-F5344CB8AC3E}">
        <p14:creationId xmlns:p14="http://schemas.microsoft.com/office/powerpoint/2010/main" val="35097591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3"/>
          <p:cNvSpPr>
            <a:spLocks noChangeAspect="1" noChangeArrowheads="1" noTextEdit="1"/>
          </p:cNvSpPr>
          <p:nvPr/>
        </p:nvSpPr>
        <p:spPr bwMode="auto">
          <a:xfrm>
            <a:off x="2763044" y="1403941"/>
            <a:ext cx="6629400" cy="54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p>
        </p:txBody>
      </p:sp>
      <p:sp>
        <p:nvSpPr>
          <p:cNvPr id="5125" name="Rectangle 6"/>
          <p:cNvSpPr>
            <a:spLocks noChangeArrowheads="1"/>
          </p:cNvSpPr>
          <p:nvPr/>
        </p:nvSpPr>
        <p:spPr bwMode="auto">
          <a:xfrm>
            <a:off x="6742907" y="1417866"/>
            <a:ext cx="128588" cy="44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rPr>
              <a:t> </a:t>
            </a:r>
            <a:endParaRPr lang="en-US"/>
          </a:p>
        </p:txBody>
      </p:sp>
      <p:sp>
        <p:nvSpPr>
          <p:cNvPr id="5126" name="Rectangle 7"/>
          <p:cNvSpPr>
            <a:spLocks noChangeArrowheads="1"/>
          </p:cNvSpPr>
          <p:nvPr/>
        </p:nvSpPr>
        <p:spPr bwMode="auto">
          <a:xfrm>
            <a:off x="2763044" y="1822946"/>
            <a:ext cx="42863" cy="1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5127" name="Rectangle 8"/>
          <p:cNvSpPr>
            <a:spLocks noChangeArrowheads="1"/>
          </p:cNvSpPr>
          <p:nvPr/>
        </p:nvSpPr>
        <p:spPr bwMode="auto">
          <a:xfrm>
            <a:off x="2763044" y="1963458"/>
            <a:ext cx="42863" cy="1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 </a:t>
            </a:r>
            <a:endParaRPr lang="en-US"/>
          </a:p>
        </p:txBody>
      </p:sp>
      <p:sp>
        <p:nvSpPr>
          <p:cNvPr id="5129" name="Rectangle 10"/>
          <p:cNvSpPr>
            <a:spLocks noChangeArrowheads="1"/>
          </p:cNvSpPr>
          <p:nvPr/>
        </p:nvSpPr>
        <p:spPr bwMode="auto">
          <a:xfrm>
            <a:off x="4528344" y="2109033"/>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31" name="Rectangle 12"/>
          <p:cNvSpPr>
            <a:spLocks noChangeArrowheads="1"/>
          </p:cNvSpPr>
          <p:nvPr/>
        </p:nvSpPr>
        <p:spPr bwMode="auto">
          <a:xfrm>
            <a:off x="8908257" y="2364740"/>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2" name="Rectangle 13"/>
          <p:cNvSpPr>
            <a:spLocks noChangeArrowheads="1"/>
          </p:cNvSpPr>
          <p:nvPr/>
        </p:nvSpPr>
        <p:spPr bwMode="auto">
          <a:xfrm>
            <a:off x="2763044" y="2621713"/>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4" name="Rectangle 15"/>
          <p:cNvSpPr>
            <a:spLocks noChangeArrowheads="1"/>
          </p:cNvSpPr>
          <p:nvPr/>
        </p:nvSpPr>
        <p:spPr bwMode="auto">
          <a:xfrm>
            <a:off x="5350669" y="2876154"/>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36" name="Rectangle 18"/>
          <p:cNvSpPr>
            <a:spLocks noChangeArrowheads="1"/>
          </p:cNvSpPr>
          <p:nvPr/>
        </p:nvSpPr>
        <p:spPr bwMode="auto">
          <a:xfrm>
            <a:off x="6130132" y="3388833"/>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7" name="Rectangle 19"/>
          <p:cNvSpPr>
            <a:spLocks noChangeArrowheads="1"/>
          </p:cNvSpPr>
          <p:nvPr/>
        </p:nvSpPr>
        <p:spPr bwMode="auto">
          <a:xfrm>
            <a:off x="2763044" y="3645806"/>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39" name="Rectangle 21"/>
          <p:cNvSpPr>
            <a:spLocks noChangeArrowheads="1"/>
          </p:cNvSpPr>
          <p:nvPr/>
        </p:nvSpPr>
        <p:spPr bwMode="auto">
          <a:xfrm>
            <a:off x="5901532" y="3901512"/>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41" name="Rectangle 26"/>
          <p:cNvSpPr>
            <a:spLocks noChangeArrowheads="1"/>
          </p:cNvSpPr>
          <p:nvPr/>
        </p:nvSpPr>
        <p:spPr bwMode="auto">
          <a:xfrm>
            <a:off x="6996907" y="4669899"/>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42" name="Rectangle 27"/>
          <p:cNvSpPr>
            <a:spLocks noChangeArrowheads="1"/>
          </p:cNvSpPr>
          <p:nvPr/>
        </p:nvSpPr>
        <p:spPr bwMode="auto">
          <a:xfrm>
            <a:off x="2763044" y="4925605"/>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 </a:t>
            </a:r>
            <a:endParaRPr lang="en-US"/>
          </a:p>
        </p:txBody>
      </p:sp>
      <p:sp>
        <p:nvSpPr>
          <p:cNvPr id="5144" name="Rectangle 29"/>
          <p:cNvSpPr>
            <a:spLocks noChangeArrowheads="1"/>
          </p:cNvSpPr>
          <p:nvPr/>
        </p:nvSpPr>
        <p:spPr bwMode="auto">
          <a:xfrm>
            <a:off x="5963444" y="5182578"/>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FF"/>
                </a:solidFill>
              </a:rPr>
              <a:t> </a:t>
            </a:r>
            <a:endParaRPr lang="en-US"/>
          </a:p>
        </p:txBody>
      </p:sp>
      <p:sp>
        <p:nvSpPr>
          <p:cNvPr id="5146" name="Rectangle 32"/>
          <p:cNvSpPr>
            <a:spLocks noChangeArrowheads="1"/>
          </p:cNvSpPr>
          <p:nvPr/>
        </p:nvSpPr>
        <p:spPr bwMode="auto">
          <a:xfrm>
            <a:off x="8979694" y="5693991"/>
            <a:ext cx="77788"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dirty="0">
                <a:solidFill>
                  <a:srgbClr val="000000"/>
                </a:solidFill>
              </a:rPr>
              <a:t> </a:t>
            </a:r>
            <a:endParaRPr lang="en-US" dirty="0"/>
          </a:p>
        </p:txBody>
      </p:sp>
      <p:sp>
        <p:nvSpPr>
          <p:cNvPr id="5123" name="Titel 32"/>
          <p:cNvSpPr>
            <a:spLocks noGrp="1"/>
          </p:cNvSpPr>
          <p:nvPr>
            <p:ph type="title"/>
          </p:nvPr>
        </p:nvSpPr>
        <p:spPr>
          <a:xfrm>
            <a:off x="251520" y="-315416"/>
            <a:ext cx="7958658" cy="1511300"/>
          </a:xfrm>
        </p:spPr>
        <p:txBody>
          <a:bodyPr/>
          <a:lstStyle/>
          <a:p>
            <a:r>
              <a:rPr lang="de-AT" dirty="0" smtClean="0"/>
              <a:t>Webbs 4 Komplexitätsbereiche</a:t>
            </a:r>
          </a:p>
        </p:txBody>
      </p:sp>
      <p:graphicFrame>
        <p:nvGraphicFramePr>
          <p:cNvPr id="2" name="Diagramm 1"/>
          <p:cNvGraphicFramePr/>
          <p:nvPr>
            <p:extLst>
              <p:ext uri="{D42A27DB-BD31-4B8C-83A1-F6EECF244321}">
                <p14:modId xmlns:p14="http://schemas.microsoft.com/office/powerpoint/2010/main" val="3846778461"/>
              </p:ext>
            </p:extLst>
          </p:nvPr>
        </p:nvGraphicFramePr>
        <p:xfrm>
          <a:off x="251521" y="1124744"/>
          <a:ext cx="8695630" cy="568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3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685D9D09-CAA9-4AA8-8E75-3F5BB817AC3F}"/>
                                            </p:graphicEl>
                                          </p:spTgt>
                                        </p:tgtEl>
                                        <p:attrNameLst>
                                          <p:attrName>style.visibility</p:attrName>
                                        </p:attrNameLst>
                                      </p:cBhvr>
                                      <p:to>
                                        <p:strVal val="visible"/>
                                      </p:to>
                                    </p:set>
                                    <p:animEffect transition="in" filter="fade">
                                      <p:cBhvr>
                                        <p:cTn id="7" dur="500"/>
                                        <p:tgtEl>
                                          <p:spTgt spid="2">
                                            <p:graphicEl>
                                              <a:dgm id="{685D9D09-CAA9-4AA8-8E75-3F5BB817AC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D2891B3E-E651-4339-ADA5-47692CA2966B}"/>
                                            </p:graphicEl>
                                          </p:spTgt>
                                        </p:tgtEl>
                                        <p:attrNameLst>
                                          <p:attrName>style.visibility</p:attrName>
                                        </p:attrNameLst>
                                      </p:cBhvr>
                                      <p:to>
                                        <p:strVal val="visible"/>
                                      </p:to>
                                    </p:set>
                                    <p:animEffect transition="in" filter="fade">
                                      <p:cBhvr>
                                        <p:cTn id="10" dur="500"/>
                                        <p:tgtEl>
                                          <p:spTgt spid="2">
                                            <p:graphicEl>
                                              <a:dgm id="{D2891B3E-E651-4339-ADA5-47692CA2966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4F8C3297-3299-4024-B184-B2F2DBFDEECE}"/>
                                            </p:graphicEl>
                                          </p:spTgt>
                                        </p:tgtEl>
                                        <p:attrNameLst>
                                          <p:attrName>style.visibility</p:attrName>
                                        </p:attrNameLst>
                                      </p:cBhvr>
                                      <p:to>
                                        <p:strVal val="visible"/>
                                      </p:to>
                                    </p:set>
                                    <p:animEffect transition="in" filter="fade">
                                      <p:cBhvr>
                                        <p:cTn id="15" dur="500"/>
                                        <p:tgtEl>
                                          <p:spTgt spid="2">
                                            <p:graphicEl>
                                              <a:dgm id="{4F8C3297-3299-4024-B184-B2F2DBFDEEC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88B5FA89-57BF-46E7-96DC-CC0C665F5657}"/>
                                            </p:graphicEl>
                                          </p:spTgt>
                                        </p:tgtEl>
                                        <p:attrNameLst>
                                          <p:attrName>style.visibility</p:attrName>
                                        </p:attrNameLst>
                                      </p:cBhvr>
                                      <p:to>
                                        <p:strVal val="visible"/>
                                      </p:to>
                                    </p:set>
                                    <p:animEffect transition="in" filter="fade">
                                      <p:cBhvr>
                                        <p:cTn id="20" dur="500"/>
                                        <p:tgtEl>
                                          <p:spTgt spid="2">
                                            <p:graphicEl>
                                              <a:dgm id="{88B5FA89-57BF-46E7-96DC-CC0C665F565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3247CC7B-AF64-47F8-9694-8B8AF95AC710}"/>
                                            </p:graphicEl>
                                          </p:spTgt>
                                        </p:tgtEl>
                                        <p:attrNameLst>
                                          <p:attrName>style.visibility</p:attrName>
                                        </p:attrNameLst>
                                      </p:cBhvr>
                                      <p:to>
                                        <p:strVal val="visible"/>
                                      </p:to>
                                    </p:set>
                                    <p:animEffect transition="in" filter="fade">
                                      <p:cBhvr>
                                        <p:cTn id="25" dur="500"/>
                                        <p:tgtEl>
                                          <p:spTgt spid="2">
                                            <p:graphicEl>
                                              <a:dgm id="{3247CC7B-AF64-47F8-9694-8B8AF95AC71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A546AF53-6E98-4866-BD82-E5930CCBADCF}"/>
                                            </p:graphicEl>
                                          </p:spTgt>
                                        </p:tgtEl>
                                        <p:attrNameLst>
                                          <p:attrName>style.visibility</p:attrName>
                                        </p:attrNameLst>
                                      </p:cBhvr>
                                      <p:to>
                                        <p:strVal val="visible"/>
                                      </p:to>
                                    </p:set>
                                    <p:animEffect transition="in" filter="fade">
                                      <p:cBhvr>
                                        <p:cTn id="30" dur="500"/>
                                        <p:tgtEl>
                                          <p:spTgt spid="2">
                                            <p:graphicEl>
                                              <a:dgm id="{A546AF53-6E98-4866-BD82-E5930CCBADC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8267B62A-7E9F-4845-A214-9D4C9DC758CD}"/>
                                            </p:graphicEl>
                                          </p:spTgt>
                                        </p:tgtEl>
                                        <p:attrNameLst>
                                          <p:attrName>style.visibility</p:attrName>
                                        </p:attrNameLst>
                                      </p:cBhvr>
                                      <p:to>
                                        <p:strVal val="visible"/>
                                      </p:to>
                                    </p:set>
                                    <p:animEffect transition="in" filter="fade">
                                      <p:cBhvr>
                                        <p:cTn id="35" dur="500"/>
                                        <p:tgtEl>
                                          <p:spTgt spid="2">
                                            <p:graphicEl>
                                              <a:dgm id="{8267B62A-7E9F-4845-A214-9D4C9DC758C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AC32FDA7-405D-43DA-A304-399BA08B1DAD}"/>
                                            </p:graphicEl>
                                          </p:spTgt>
                                        </p:tgtEl>
                                        <p:attrNameLst>
                                          <p:attrName>style.visibility</p:attrName>
                                        </p:attrNameLst>
                                      </p:cBhvr>
                                      <p:to>
                                        <p:strVal val="visible"/>
                                      </p:to>
                                    </p:set>
                                    <p:animEffect transition="in" filter="fade">
                                      <p:cBhvr>
                                        <p:cTn id="40" dur="500"/>
                                        <p:tgtEl>
                                          <p:spTgt spid="2">
                                            <p:graphicEl>
                                              <a:dgm id="{AC32FDA7-405D-43DA-A304-399BA08B1DA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graphicEl>
                                              <a:dgm id="{E5E58322-64B9-423F-B4C6-1FEC5C91FF68}"/>
                                            </p:graphicEl>
                                          </p:spTgt>
                                        </p:tgtEl>
                                        <p:attrNameLst>
                                          <p:attrName>style.visibility</p:attrName>
                                        </p:attrNameLst>
                                      </p:cBhvr>
                                      <p:to>
                                        <p:strVal val="visible"/>
                                      </p:to>
                                    </p:set>
                                    <p:animEffect transition="in" filter="fade">
                                      <p:cBhvr>
                                        <p:cTn id="45" dur="500"/>
                                        <p:tgtEl>
                                          <p:spTgt spid="2">
                                            <p:graphicEl>
                                              <a:dgm id="{E5E58322-64B9-423F-B4C6-1FEC5C91FF6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graphicEl>
                                              <a:dgm id="{8550AF2B-FEF1-43C7-9E54-D0938A999388}"/>
                                            </p:graphicEl>
                                          </p:spTgt>
                                        </p:tgtEl>
                                        <p:attrNameLst>
                                          <p:attrName>style.visibility</p:attrName>
                                        </p:attrNameLst>
                                      </p:cBhvr>
                                      <p:to>
                                        <p:strVal val="visible"/>
                                      </p:to>
                                    </p:set>
                                    <p:animEffect transition="in" filter="fade">
                                      <p:cBhvr>
                                        <p:cTn id="50" dur="500"/>
                                        <p:tgtEl>
                                          <p:spTgt spid="2">
                                            <p:graphicEl>
                                              <a:dgm id="{8550AF2B-FEF1-43C7-9E54-D0938A9993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K = Kompetenzen</a:t>
            </a:r>
            <a:endParaRPr lang="de-AT" b="1" dirty="0"/>
          </a:p>
        </p:txBody>
      </p:sp>
      <p:sp>
        <p:nvSpPr>
          <p:cNvPr id="3" name="Inhaltsplatzhalter 2"/>
          <p:cNvSpPr>
            <a:spLocks noGrp="1"/>
          </p:cNvSpPr>
          <p:nvPr>
            <p:ph idx="1"/>
          </p:nvPr>
        </p:nvSpPr>
        <p:spPr/>
        <p:txBody>
          <a:bodyPr/>
          <a:lstStyle/>
          <a:p>
            <a:r>
              <a:rPr lang="de-DE" dirty="0"/>
              <a:t>Je </a:t>
            </a:r>
            <a:r>
              <a:rPr lang="de-DE" dirty="0" smtClean="0"/>
              <a:t>komplexer die Aufgabe, </a:t>
            </a:r>
            <a:r>
              <a:rPr lang="de-DE" dirty="0"/>
              <a:t>desto wichtiger sind klare Kriterien und Beurteilungsraster</a:t>
            </a:r>
            <a:r>
              <a:rPr lang="de-DE" dirty="0" smtClean="0"/>
              <a:t>.</a:t>
            </a:r>
          </a:p>
          <a:p>
            <a:r>
              <a:rPr lang="de-DE" dirty="0" smtClean="0"/>
              <a:t>Kompetenzen sind per se komplex: Sie werden nicht durch bloße Wiedergabe bzw. einfache Anwendung von Teilfertigkeiten (Bereiche 1 und 2) sichtbar.</a:t>
            </a:r>
          </a:p>
          <a:p>
            <a:endParaRPr lang="de-AT" dirty="0"/>
          </a:p>
          <a:p>
            <a:endParaRPr lang="de-AT" dirty="0"/>
          </a:p>
        </p:txBody>
      </p:sp>
    </p:spTree>
    <p:extLst>
      <p:ext uri="{BB962C8B-B14F-4D97-AF65-F5344CB8AC3E}">
        <p14:creationId xmlns:p14="http://schemas.microsoft.com/office/powerpoint/2010/main" val="4122101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Komplexität ≠ Schwierigkeit!</a:t>
            </a:r>
            <a:endParaRPr lang="de-AT" dirty="0"/>
          </a:p>
        </p:txBody>
      </p:sp>
      <p:sp>
        <p:nvSpPr>
          <p:cNvPr id="3" name="Inhaltsplatzhalter 2"/>
          <p:cNvSpPr>
            <a:spLocks noGrp="1"/>
          </p:cNvSpPr>
          <p:nvPr>
            <p:ph idx="1"/>
          </p:nvPr>
        </p:nvSpPr>
        <p:spPr>
          <a:xfrm>
            <a:off x="323528" y="1423317"/>
            <a:ext cx="8568952" cy="4525963"/>
          </a:xfrm>
        </p:spPr>
        <p:txBody>
          <a:bodyPr/>
          <a:lstStyle/>
          <a:p>
            <a:pPr marL="0" indent="0" algn="ctr">
              <a:buSzPct val="125000"/>
              <a:buNone/>
            </a:pPr>
            <a:r>
              <a:rPr lang="de-AT" sz="2800" b="1" dirty="0"/>
              <a:t>Schwierigkeit bezieht sich auf die Häufigkeit von korrekten Antworten zu einer Frage. </a:t>
            </a:r>
            <a:endParaRPr lang="de-AT" sz="2800" b="1" dirty="0" smtClean="0"/>
          </a:p>
          <a:p>
            <a:pPr marL="0" indent="0">
              <a:buSzPct val="125000"/>
              <a:buNone/>
            </a:pPr>
            <a:r>
              <a:rPr lang="de-AT" sz="2800" dirty="0" smtClean="0"/>
              <a:t>Beispiel</a:t>
            </a:r>
            <a:r>
              <a:rPr lang="de-AT" sz="2800" dirty="0"/>
              <a:t>: </a:t>
            </a:r>
            <a:endParaRPr lang="de-AT" sz="2800" dirty="0" smtClean="0"/>
          </a:p>
          <a:p>
            <a:pPr>
              <a:buSzPct val="125000"/>
            </a:pPr>
            <a:r>
              <a:rPr lang="de-AT" sz="2800" dirty="0" smtClean="0"/>
              <a:t>„</a:t>
            </a:r>
            <a:r>
              <a:rPr lang="de-AT" dirty="0" smtClean="0"/>
              <a:t>In welchem Jahr begann der 1. Weltkrieg?</a:t>
            </a:r>
            <a:r>
              <a:rPr lang="de-AT" sz="2800" dirty="0" smtClean="0"/>
              <a:t>“ </a:t>
            </a:r>
            <a:br>
              <a:rPr lang="de-AT" sz="2800" dirty="0" smtClean="0"/>
            </a:br>
            <a:r>
              <a:rPr lang="de-AT" sz="2800" dirty="0" smtClean="0">
                <a:solidFill>
                  <a:srgbClr val="FF0000"/>
                </a:solidFill>
              </a:rPr>
              <a:t>Wenn </a:t>
            </a:r>
            <a:r>
              <a:rPr lang="de-AT" sz="2800" dirty="0">
                <a:solidFill>
                  <a:srgbClr val="FF0000"/>
                </a:solidFill>
              </a:rPr>
              <a:t>viele </a:t>
            </a:r>
            <a:r>
              <a:rPr lang="de-AT" sz="2800" dirty="0" smtClean="0">
                <a:solidFill>
                  <a:srgbClr val="FF0000"/>
                </a:solidFill>
              </a:rPr>
              <a:t>Prüflinge diese </a:t>
            </a:r>
            <a:r>
              <a:rPr lang="de-AT" sz="2800" dirty="0">
                <a:solidFill>
                  <a:srgbClr val="FF0000"/>
                </a:solidFill>
              </a:rPr>
              <a:t>Frage beantworten können, ist es leicht. </a:t>
            </a:r>
            <a:endParaRPr lang="de-AT" sz="2800" dirty="0" smtClean="0">
              <a:solidFill>
                <a:srgbClr val="FF0000"/>
              </a:solidFill>
            </a:endParaRPr>
          </a:p>
          <a:p>
            <a:pPr>
              <a:buSzPct val="125000"/>
            </a:pPr>
            <a:r>
              <a:rPr lang="de-AT" sz="2800" dirty="0" smtClean="0"/>
              <a:t>„</a:t>
            </a:r>
            <a:r>
              <a:rPr lang="de-AT" dirty="0" smtClean="0"/>
              <a:t>An welchem Tag?“</a:t>
            </a:r>
            <a:r>
              <a:rPr lang="de-AT" sz="2800" dirty="0" smtClean="0"/>
              <a:t> </a:t>
            </a:r>
            <a:br>
              <a:rPr lang="de-AT" sz="2800" dirty="0" smtClean="0"/>
            </a:br>
            <a:r>
              <a:rPr lang="de-AT" sz="2800" dirty="0" smtClean="0">
                <a:solidFill>
                  <a:srgbClr val="FF0000"/>
                </a:solidFill>
              </a:rPr>
              <a:t>Wenn </a:t>
            </a:r>
            <a:r>
              <a:rPr lang="de-AT" sz="2800" dirty="0">
                <a:solidFill>
                  <a:srgbClr val="FF0000"/>
                </a:solidFill>
              </a:rPr>
              <a:t>wenige </a:t>
            </a:r>
            <a:r>
              <a:rPr lang="de-AT" sz="2800" dirty="0" smtClean="0">
                <a:solidFill>
                  <a:srgbClr val="FF0000"/>
                </a:solidFill>
              </a:rPr>
              <a:t>Prüflinge diese </a:t>
            </a:r>
            <a:r>
              <a:rPr lang="de-AT" sz="2800" dirty="0">
                <a:solidFill>
                  <a:srgbClr val="FF0000"/>
                </a:solidFill>
              </a:rPr>
              <a:t>Frage beantworten können, ist es schwierig. </a:t>
            </a:r>
            <a:endParaRPr lang="de-AT" sz="2800" dirty="0" smtClean="0">
              <a:solidFill>
                <a:srgbClr val="FF0000"/>
              </a:solidFill>
            </a:endParaRPr>
          </a:p>
          <a:p>
            <a:pPr marL="0" indent="0">
              <a:buSzPct val="125000"/>
              <a:buNone/>
            </a:pPr>
            <a:r>
              <a:rPr lang="de-AT" sz="2800" b="1" dirty="0" smtClean="0">
                <a:sym typeface="Chalkboard" charset="0"/>
              </a:rPr>
              <a:t>BEIDE Fragen stellen den gleichen kognitiven Anspruch!</a:t>
            </a:r>
            <a:endParaRPr lang="en-US" sz="2800" b="1" dirty="0">
              <a:sym typeface="Chalkboard" charset="0"/>
            </a:endParaRPr>
          </a:p>
        </p:txBody>
      </p:sp>
    </p:spTree>
    <p:extLst>
      <p:ext uri="{BB962C8B-B14F-4D97-AF65-F5344CB8AC3E}">
        <p14:creationId xmlns:p14="http://schemas.microsoft.com/office/powerpoint/2010/main" val="35386304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Denkpause</a:t>
            </a:r>
            <a:endParaRPr lang="de-AT" dirty="0"/>
          </a:p>
        </p:txBody>
      </p:sp>
      <p:sp>
        <p:nvSpPr>
          <p:cNvPr id="3" name="Inhaltsplatzhalter 2"/>
          <p:cNvSpPr>
            <a:spLocks noGrp="1"/>
          </p:cNvSpPr>
          <p:nvPr>
            <p:ph idx="1"/>
          </p:nvPr>
        </p:nvSpPr>
        <p:spPr/>
        <p:txBody>
          <a:bodyPr/>
          <a:lstStyle/>
          <a:p>
            <a:pPr marL="0" indent="0">
              <a:buNone/>
            </a:pPr>
            <a:r>
              <a:rPr lang="de-AT" dirty="0" smtClean="0"/>
              <a:t>Was setzt folgende „</a:t>
            </a:r>
            <a:r>
              <a:rPr lang="de-AT" dirty="0"/>
              <a:t>einfache </a:t>
            </a:r>
            <a:r>
              <a:rPr lang="de-AT" dirty="0" smtClean="0"/>
              <a:t>Aufgabe“ voraus?</a:t>
            </a:r>
          </a:p>
          <a:p>
            <a:pPr marL="0" indent="0" algn="ctr">
              <a:buNone/>
            </a:pPr>
            <a:r>
              <a:rPr lang="de-AT" dirty="0" smtClean="0">
                <a:solidFill>
                  <a:srgbClr val="CC3399"/>
                </a:solidFill>
              </a:rPr>
              <a:t>1 </a:t>
            </a:r>
            <a:r>
              <a:rPr lang="de-AT" dirty="0">
                <a:solidFill>
                  <a:srgbClr val="CC3399"/>
                </a:solidFill>
              </a:rPr>
              <a:t>+ 1 = ? </a:t>
            </a:r>
            <a:endParaRPr lang="de-AT" dirty="0" smtClean="0">
              <a:solidFill>
                <a:srgbClr val="CC3399"/>
              </a:solidFill>
            </a:endParaRPr>
          </a:p>
          <a:p>
            <a:r>
              <a:rPr lang="de-AT" dirty="0" smtClean="0"/>
              <a:t>Welches Wissen?</a:t>
            </a:r>
          </a:p>
          <a:p>
            <a:r>
              <a:rPr lang="de-AT" dirty="0" smtClean="0"/>
              <a:t>Welches Können? </a:t>
            </a:r>
            <a:endParaRPr lang="de-AT" dirty="0"/>
          </a:p>
          <a:p>
            <a:r>
              <a:rPr lang="de-AT" dirty="0" smtClean="0"/>
              <a:t>Ab wann wird diese Aufgabe einfach für einen Schüler oder eine Schülerin?</a:t>
            </a:r>
          </a:p>
          <a:p>
            <a:r>
              <a:rPr lang="de-AT" dirty="0" smtClean="0"/>
              <a:t>Welcher Bereich nach Webb?</a:t>
            </a:r>
            <a:endParaRPr lang="de-AT" dirty="0"/>
          </a:p>
        </p:txBody>
      </p:sp>
      <p:sp>
        <p:nvSpPr>
          <p:cNvPr id="4" name="Textplatzhalter 3"/>
          <p:cNvSpPr>
            <a:spLocks noGrp="1"/>
          </p:cNvSpPr>
          <p:nvPr>
            <p:ph type="body" sz="half" idx="2"/>
          </p:nvPr>
        </p:nvSpPr>
        <p:spPr/>
        <p:txBody>
          <a:bodyPr/>
          <a:lstStyle/>
          <a:p>
            <a:endParaRPr lang="de-AT"/>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16832"/>
            <a:ext cx="2852160" cy="4030382"/>
          </a:xfrm>
          <a:prstGeom prst="rect">
            <a:avLst/>
          </a:prstGeom>
        </p:spPr>
      </p:pic>
    </p:spTree>
    <p:extLst>
      <p:ext uri="{BB962C8B-B14F-4D97-AF65-F5344CB8AC3E}">
        <p14:creationId xmlns:p14="http://schemas.microsoft.com/office/powerpoint/2010/main" val="8044771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294" r="4335"/>
          <a:stretch>
            <a:fillRect/>
          </a:stretch>
        </p:blipFill>
        <p:spPr bwMode="auto">
          <a:xfrm>
            <a:off x="2473325" y="0"/>
            <a:ext cx="667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 1"/>
          <p:cNvSpPr>
            <a:spLocks noGrp="1"/>
          </p:cNvSpPr>
          <p:nvPr>
            <p:ph type="title"/>
          </p:nvPr>
        </p:nvSpPr>
        <p:spPr>
          <a:xfrm>
            <a:off x="142875" y="428625"/>
            <a:ext cx="6572250" cy="1511300"/>
          </a:xfrm>
        </p:spPr>
        <p:txBody>
          <a:bodyPr/>
          <a:lstStyle/>
          <a:p>
            <a:pPr eaLnBrk="1" hangingPunct="1"/>
            <a:r>
              <a:rPr lang="de-AT" dirty="0" smtClean="0"/>
              <a:t>Webbs </a:t>
            </a:r>
            <a:br>
              <a:rPr lang="de-AT" dirty="0" smtClean="0"/>
            </a:br>
            <a:r>
              <a:rPr lang="de-AT" i="1" dirty="0" err="1" smtClean="0"/>
              <a:t>Depths</a:t>
            </a:r>
            <a:r>
              <a:rPr lang="de-AT" i="1" dirty="0" smtClean="0"/>
              <a:t> </a:t>
            </a:r>
            <a:br>
              <a:rPr lang="de-AT" i="1" dirty="0" smtClean="0"/>
            </a:br>
            <a:r>
              <a:rPr lang="de-AT" i="1" dirty="0" err="1" smtClean="0"/>
              <a:t>of</a:t>
            </a:r>
            <a:r>
              <a:rPr lang="de-AT" i="1" dirty="0" smtClean="0"/>
              <a:t> </a:t>
            </a:r>
            <a:br>
              <a:rPr lang="de-AT" i="1" dirty="0" smtClean="0"/>
            </a:br>
            <a:r>
              <a:rPr lang="de-AT" i="1" dirty="0" err="1" smtClean="0"/>
              <a:t>Knowledge</a:t>
            </a:r>
            <a:endParaRPr lang="de-AT" dirty="0" smtClean="0"/>
          </a:p>
        </p:txBody>
      </p:sp>
      <p:sp>
        <p:nvSpPr>
          <p:cNvPr id="2" name="Ellipse 1"/>
          <p:cNvSpPr/>
          <p:nvPr/>
        </p:nvSpPr>
        <p:spPr>
          <a:xfrm>
            <a:off x="3779912" y="620688"/>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Rechnen</a:t>
            </a:r>
            <a:endParaRPr lang="de-AT" dirty="0"/>
          </a:p>
        </p:txBody>
      </p:sp>
      <p:sp>
        <p:nvSpPr>
          <p:cNvPr id="5" name="Ellipse 4"/>
          <p:cNvSpPr/>
          <p:nvPr/>
        </p:nvSpPr>
        <p:spPr>
          <a:xfrm>
            <a:off x="4067944" y="1421160"/>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Wieder-geben</a:t>
            </a:r>
            <a:endParaRPr lang="de-AT" dirty="0"/>
          </a:p>
        </p:txBody>
      </p:sp>
    </p:spTree>
    <p:extLst>
      <p:ext uri="{BB962C8B-B14F-4D97-AF65-F5344CB8AC3E}">
        <p14:creationId xmlns:p14="http://schemas.microsoft.com/office/powerpoint/2010/main" val="428700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2</a:t>
            </a:r>
            <a:br>
              <a:rPr lang="de-AT" dirty="0" smtClean="0"/>
            </a:br>
            <a:r>
              <a:rPr lang="de-AT" dirty="0" smtClean="0"/>
              <a:t>Denkpause</a:t>
            </a:r>
            <a:endParaRPr lang="de-AT" dirty="0"/>
          </a:p>
        </p:txBody>
      </p:sp>
      <p:sp>
        <p:nvSpPr>
          <p:cNvPr id="3" name="Inhaltsplatzhalter 2"/>
          <p:cNvSpPr>
            <a:spLocks noGrp="1"/>
          </p:cNvSpPr>
          <p:nvPr>
            <p:ph idx="1"/>
          </p:nvPr>
        </p:nvSpPr>
        <p:spPr/>
        <p:txBody>
          <a:bodyPr/>
          <a:lstStyle/>
          <a:p>
            <a:pPr marL="0" indent="0">
              <a:buNone/>
            </a:pPr>
            <a:r>
              <a:rPr lang="de-AT" dirty="0" smtClean="0"/>
              <a:t>Was setzt folgende Aufgabe voraus?</a:t>
            </a:r>
          </a:p>
          <a:p>
            <a:pPr marL="0" indent="0" algn="ctr">
              <a:buNone/>
            </a:pPr>
            <a:r>
              <a:rPr lang="de-AT" dirty="0" smtClean="0">
                <a:solidFill>
                  <a:srgbClr val="CC3399"/>
                </a:solidFill>
              </a:rPr>
              <a:t>12.598,22 </a:t>
            </a:r>
            <a:r>
              <a:rPr lang="de-AT" dirty="0">
                <a:solidFill>
                  <a:srgbClr val="CC3399"/>
                </a:solidFill>
              </a:rPr>
              <a:t>+ </a:t>
            </a:r>
            <a:r>
              <a:rPr lang="de-AT" dirty="0" smtClean="0">
                <a:solidFill>
                  <a:srgbClr val="CC3399"/>
                </a:solidFill>
              </a:rPr>
              <a:t>4.667,89 </a:t>
            </a:r>
            <a:r>
              <a:rPr lang="de-AT" dirty="0">
                <a:solidFill>
                  <a:srgbClr val="CC3399"/>
                </a:solidFill>
              </a:rPr>
              <a:t>= ? </a:t>
            </a:r>
            <a:endParaRPr lang="de-AT" dirty="0" smtClean="0">
              <a:solidFill>
                <a:srgbClr val="CC3399"/>
              </a:solidFill>
            </a:endParaRPr>
          </a:p>
          <a:p>
            <a:r>
              <a:rPr lang="de-AT" dirty="0" smtClean="0"/>
              <a:t>Welches Wissen?</a:t>
            </a:r>
          </a:p>
          <a:p>
            <a:r>
              <a:rPr lang="de-AT" dirty="0" smtClean="0"/>
              <a:t>Welches Können? </a:t>
            </a:r>
            <a:endParaRPr lang="de-AT" dirty="0"/>
          </a:p>
          <a:p>
            <a:r>
              <a:rPr lang="de-AT" dirty="0" smtClean="0"/>
              <a:t>Welcher Bereich nach Webb?</a:t>
            </a:r>
            <a:endParaRPr lang="de-AT" dirty="0"/>
          </a:p>
        </p:txBody>
      </p:sp>
      <p:sp>
        <p:nvSpPr>
          <p:cNvPr id="4" name="Textplatzhalter 3"/>
          <p:cNvSpPr>
            <a:spLocks noGrp="1"/>
          </p:cNvSpPr>
          <p:nvPr>
            <p:ph type="body" sz="half" idx="2"/>
          </p:nvPr>
        </p:nvSpPr>
        <p:spPr/>
        <p:txBody>
          <a:bodyPr/>
          <a:lstStyle/>
          <a:p>
            <a:endParaRPr lang="de-AT"/>
          </a:p>
        </p:txBody>
      </p:sp>
    </p:spTree>
    <p:extLst>
      <p:ext uri="{BB962C8B-B14F-4D97-AF65-F5344CB8AC3E}">
        <p14:creationId xmlns:p14="http://schemas.microsoft.com/office/powerpoint/2010/main" val="1200710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294" r="4335"/>
          <a:stretch>
            <a:fillRect/>
          </a:stretch>
        </p:blipFill>
        <p:spPr bwMode="auto">
          <a:xfrm>
            <a:off x="2473325" y="0"/>
            <a:ext cx="667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 1"/>
          <p:cNvSpPr>
            <a:spLocks noGrp="1"/>
          </p:cNvSpPr>
          <p:nvPr>
            <p:ph type="title"/>
          </p:nvPr>
        </p:nvSpPr>
        <p:spPr>
          <a:xfrm>
            <a:off x="142875" y="428625"/>
            <a:ext cx="6572250" cy="1511300"/>
          </a:xfrm>
        </p:spPr>
        <p:txBody>
          <a:bodyPr/>
          <a:lstStyle/>
          <a:p>
            <a:pPr eaLnBrk="1" hangingPunct="1"/>
            <a:r>
              <a:rPr lang="de-AT" dirty="0" smtClean="0"/>
              <a:t>Webbs </a:t>
            </a:r>
            <a:br>
              <a:rPr lang="de-AT" dirty="0" smtClean="0"/>
            </a:br>
            <a:r>
              <a:rPr lang="de-AT" i="1" dirty="0" err="1" smtClean="0"/>
              <a:t>Depths</a:t>
            </a:r>
            <a:r>
              <a:rPr lang="de-AT" i="1" dirty="0" smtClean="0"/>
              <a:t> </a:t>
            </a:r>
            <a:br>
              <a:rPr lang="de-AT" i="1" dirty="0" smtClean="0"/>
            </a:br>
            <a:r>
              <a:rPr lang="de-AT" i="1" dirty="0" err="1" smtClean="0"/>
              <a:t>of</a:t>
            </a:r>
            <a:r>
              <a:rPr lang="de-AT" i="1" dirty="0" smtClean="0"/>
              <a:t> </a:t>
            </a:r>
            <a:br>
              <a:rPr lang="de-AT" i="1" dirty="0" smtClean="0"/>
            </a:br>
            <a:r>
              <a:rPr lang="de-AT" i="1" dirty="0" err="1" smtClean="0"/>
              <a:t>Knowledge</a:t>
            </a:r>
            <a:endParaRPr lang="de-AT" dirty="0" smtClean="0"/>
          </a:p>
        </p:txBody>
      </p:sp>
      <p:sp>
        <p:nvSpPr>
          <p:cNvPr id="2" name="Ellipse 1"/>
          <p:cNvSpPr/>
          <p:nvPr/>
        </p:nvSpPr>
        <p:spPr>
          <a:xfrm>
            <a:off x="3779912" y="620688"/>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Rechnen</a:t>
            </a:r>
            <a:endParaRPr lang="de-AT" dirty="0"/>
          </a:p>
        </p:txBody>
      </p:sp>
      <p:sp>
        <p:nvSpPr>
          <p:cNvPr id="5" name="Ellipse 4"/>
          <p:cNvSpPr/>
          <p:nvPr/>
        </p:nvSpPr>
        <p:spPr>
          <a:xfrm>
            <a:off x="4067944" y="1421160"/>
            <a:ext cx="1440160"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dirty="0" smtClean="0"/>
              <a:t>Wieder-geben</a:t>
            </a:r>
            <a:endParaRPr lang="de-AT" dirty="0"/>
          </a:p>
        </p:txBody>
      </p:sp>
    </p:spTree>
    <p:extLst>
      <p:ext uri="{BB962C8B-B14F-4D97-AF65-F5344CB8AC3E}">
        <p14:creationId xmlns:p14="http://schemas.microsoft.com/office/powerpoint/2010/main" val="3360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Webb Bereich 1</a:t>
            </a:r>
            <a:endParaRPr lang="de-AT" dirty="0"/>
          </a:p>
        </p:txBody>
      </p:sp>
      <p:sp>
        <p:nvSpPr>
          <p:cNvPr id="3" name="Inhaltsplatzhalter 2"/>
          <p:cNvSpPr>
            <a:spLocks noGrp="1"/>
          </p:cNvSpPr>
          <p:nvPr>
            <p:ph idx="1"/>
          </p:nvPr>
        </p:nvSpPr>
        <p:spPr/>
        <p:txBody>
          <a:bodyPr/>
          <a:lstStyle/>
          <a:p>
            <a:pPr>
              <a:buSzPct val="89000"/>
            </a:pPr>
            <a:r>
              <a:rPr lang="en-US" sz="2800" dirty="0" err="1" smtClean="0">
                <a:latin typeface="Calibri" pitchFamily="34" charset="0"/>
                <a:sym typeface="Chalkboard" charset="0"/>
              </a:rPr>
              <a:t>Zähle</a:t>
            </a:r>
            <a:r>
              <a:rPr lang="en-US" sz="2800" dirty="0" smtClean="0">
                <a:latin typeface="Calibri" pitchFamily="34" charset="0"/>
                <a:sym typeface="Chalkboard" charset="0"/>
              </a:rPr>
              <a:t> </a:t>
            </a:r>
            <a:r>
              <a:rPr lang="en-US" sz="2800" dirty="0" err="1" smtClean="0">
                <a:latin typeface="Calibri" pitchFamily="34" charset="0"/>
                <a:sym typeface="Chalkboard" charset="0"/>
              </a:rPr>
              <a:t>Tiere</a:t>
            </a:r>
            <a:r>
              <a:rPr lang="en-US" sz="2800" dirty="0" smtClean="0">
                <a:latin typeface="Calibri" pitchFamily="34" charset="0"/>
                <a:sym typeface="Chalkboard" charset="0"/>
              </a:rPr>
              <a:t> auf, die </a:t>
            </a:r>
            <a:r>
              <a:rPr lang="en-US" sz="2800" dirty="0" err="1" smtClean="0">
                <a:latin typeface="Calibri" pitchFamily="34" charset="0"/>
                <a:sym typeface="Chalkboard" charset="0"/>
              </a:rPr>
              <a:t>andere</a:t>
            </a:r>
            <a:r>
              <a:rPr lang="en-US" sz="2800" dirty="0" smtClean="0">
                <a:latin typeface="Calibri" pitchFamily="34" charset="0"/>
                <a:sym typeface="Chalkboard" charset="0"/>
              </a:rPr>
              <a:t> </a:t>
            </a:r>
            <a:r>
              <a:rPr lang="en-US" sz="2800" dirty="0" err="1" smtClean="0">
                <a:latin typeface="Calibri" pitchFamily="34" charset="0"/>
                <a:sym typeface="Chalkboard" charset="0"/>
              </a:rPr>
              <a:t>Tiere</a:t>
            </a:r>
            <a:r>
              <a:rPr lang="en-US" sz="2800" dirty="0" smtClean="0">
                <a:latin typeface="Calibri" pitchFamily="34" charset="0"/>
                <a:sym typeface="Chalkboard" charset="0"/>
              </a:rPr>
              <a:t> </a:t>
            </a:r>
            <a:r>
              <a:rPr lang="en-US" sz="2800" dirty="0" err="1" smtClean="0">
                <a:latin typeface="Calibri" pitchFamily="34" charset="0"/>
                <a:sym typeface="Chalkboard" charset="0"/>
              </a:rPr>
              <a:t>fressen</a:t>
            </a:r>
            <a:r>
              <a:rPr lang="en-US" sz="2800" dirty="0" smtClean="0">
                <a:latin typeface="Calibri" pitchFamily="34" charset="0"/>
                <a:sym typeface="Chalkboard" charset="0"/>
              </a:rPr>
              <a:t>.</a:t>
            </a:r>
          </a:p>
          <a:p>
            <a:pPr>
              <a:buSzPct val="89000"/>
            </a:pPr>
            <a:r>
              <a:rPr lang="en-US" sz="2800" dirty="0" err="1" smtClean="0">
                <a:latin typeface="Calibri" pitchFamily="34" charset="0"/>
                <a:sym typeface="Chalkboard" charset="0"/>
              </a:rPr>
              <a:t>Finde</a:t>
            </a:r>
            <a:r>
              <a:rPr lang="en-US" sz="2800" dirty="0" smtClean="0">
                <a:latin typeface="Calibri" pitchFamily="34" charset="0"/>
                <a:sym typeface="Chalkboard" charset="0"/>
              </a:rPr>
              <a:t> die </a:t>
            </a:r>
            <a:r>
              <a:rPr lang="en-US" sz="2800" dirty="0" err="1" smtClean="0">
                <a:latin typeface="Calibri" pitchFamily="34" charset="0"/>
                <a:sym typeface="Chalkboard" charset="0"/>
              </a:rPr>
              <a:t>Informationen</a:t>
            </a:r>
            <a:r>
              <a:rPr lang="en-US" sz="2800" dirty="0" smtClean="0">
                <a:latin typeface="Calibri" pitchFamily="34" charset="0"/>
                <a:sym typeface="Chalkboard" charset="0"/>
              </a:rPr>
              <a:t> </a:t>
            </a:r>
            <a:r>
              <a:rPr lang="en-US" sz="2800" dirty="0" err="1" smtClean="0">
                <a:latin typeface="Calibri" pitchFamily="34" charset="0"/>
                <a:sym typeface="Chalkboard" charset="0"/>
              </a:rPr>
              <a:t>im</a:t>
            </a:r>
            <a:r>
              <a:rPr lang="en-US" sz="2800" dirty="0" smtClean="0">
                <a:latin typeface="Calibri" pitchFamily="34" charset="0"/>
                <a:sym typeface="Chalkboard" charset="0"/>
              </a:rPr>
              <a:t> Text.</a:t>
            </a:r>
          </a:p>
          <a:p>
            <a:pPr>
              <a:buSzPct val="89000"/>
            </a:pPr>
            <a:r>
              <a:rPr lang="en-US" sz="2800" dirty="0" err="1" smtClean="0">
                <a:latin typeface="Calibri" pitchFamily="34" charset="0"/>
                <a:sym typeface="Chalkboard" charset="0"/>
              </a:rPr>
              <a:t>Beschreibe</a:t>
            </a:r>
            <a:r>
              <a:rPr lang="en-US" sz="2800" dirty="0" smtClean="0">
                <a:latin typeface="Calibri" pitchFamily="34" charset="0"/>
                <a:sym typeface="Chalkboard" charset="0"/>
              </a:rPr>
              <a:t> die </a:t>
            </a:r>
            <a:r>
              <a:rPr lang="en-US" sz="2800" dirty="0" err="1" smtClean="0">
                <a:latin typeface="Calibri" pitchFamily="34" charset="0"/>
                <a:sym typeface="Chalkboard" charset="0"/>
              </a:rPr>
              <a:t>Merkmale</a:t>
            </a:r>
            <a:r>
              <a:rPr lang="en-US" sz="2800" dirty="0" smtClean="0">
                <a:latin typeface="Calibri" pitchFamily="34" charset="0"/>
                <a:sym typeface="Chalkboard" charset="0"/>
              </a:rPr>
              <a:t> </a:t>
            </a:r>
            <a:r>
              <a:rPr lang="en-US" sz="2800" dirty="0" err="1" smtClean="0">
                <a:latin typeface="Calibri" pitchFamily="34" charset="0"/>
                <a:sym typeface="Chalkboard" charset="0"/>
              </a:rPr>
              <a:t>einer</a:t>
            </a:r>
            <a:r>
              <a:rPr lang="en-US" sz="2800" dirty="0" smtClean="0">
                <a:latin typeface="Calibri" pitchFamily="34" charset="0"/>
                <a:sym typeface="Chalkboard" charset="0"/>
              </a:rPr>
              <a:t> </a:t>
            </a:r>
            <a:r>
              <a:rPr lang="en-US" sz="2800" dirty="0" err="1" smtClean="0">
                <a:latin typeface="Calibri" pitchFamily="34" charset="0"/>
                <a:sym typeface="Chalkboard" charset="0"/>
              </a:rPr>
              <a:t>Wüste</a:t>
            </a:r>
            <a:r>
              <a:rPr lang="en-US" sz="2800" dirty="0" smtClean="0">
                <a:latin typeface="Calibri" pitchFamily="34" charset="0"/>
                <a:sym typeface="Chalkboard" charset="0"/>
              </a:rPr>
              <a:t>.</a:t>
            </a:r>
          </a:p>
          <a:p>
            <a:pPr>
              <a:buSzPct val="89000"/>
            </a:pPr>
            <a:r>
              <a:rPr lang="en-US" sz="2800" dirty="0" err="1" smtClean="0">
                <a:latin typeface="Calibri" pitchFamily="34" charset="0"/>
                <a:sym typeface="Chalkboard" charset="0"/>
              </a:rPr>
              <a:t>Berechne</a:t>
            </a:r>
            <a:r>
              <a:rPr lang="en-US" sz="2800" dirty="0" smtClean="0">
                <a:latin typeface="Calibri" pitchFamily="34" charset="0"/>
                <a:sym typeface="Chalkboard" charset="0"/>
              </a:rPr>
              <a:t> den </a:t>
            </a:r>
            <a:r>
              <a:rPr lang="en-US" sz="2800" dirty="0" err="1" smtClean="0">
                <a:latin typeface="Calibri" pitchFamily="34" charset="0"/>
                <a:sym typeface="Chalkboard" charset="0"/>
              </a:rPr>
              <a:t>Umfang</a:t>
            </a:r>
            <a:r>
              <a:rPr lang="en-US" sz="2800" dirty="0" smtClean="0">
                <a:latin typeface="Calibri" pitchFamily="34" charset="0"/>
                <a:sym typeface="Chalkboard" charset="0"/>
              </a:rPr>
              <a:t> und die </a:t>
            </a:r>
            <a:r>
              <a:rPr lang="en-US" sz="2800" dirty="0" err="1" smtClean="0">
                <a:latin typeface="Calibri" pitchFamily="34" charset="0"/>
                <a:sym typeface="Chalkboard" charset="0"/>
              </a:rPr>
              <a:t>Fläche</a:t>
            </a:r>
            <a:r>
              <a:rPr lang="en-US" sz="2800" dirty="0" smtClean="0">
                <a:latin typeface="Calibri" pitchFamily="34" charset="0"/>
                <a:sym typeface="Chalkboard" charset="0"/>
              </a:rPr>
              <a:t> </a:t>
            </a:r>
            <a:r>
              <a:rPr lang="en-US" sz="2800" dirty="0" err="1" smtClean="0">
                <a:latin typeface="Calibri" pitchFamily="34" charset="0"/>
                <a:sym typeface="Chalkboard" charset="0"/>
              </a:rPr>
              <a:t>eines</a:t>
            </a:r>
            <a:r>
              <a:rPr lang="en-US" sz="2800" dirty="0" smtClean="0">
                <a:latin typeface="Calibri" pitchFamily="34" charset="0"/>
                <a:sym typeface="Chalkboard" charset="0"/>
              </a:rPr>
              <a:t> </a:t>
            </a:r>
            <a:r>
              <a:rPr lang="en-US" sz="2800" dirty="0" err="1" smtClean="0">
                <a:latin typeface="Calibri" pitchFamily="34" charset="0"/>
                <a:sym typeface="Chalkboard" charset="0"/>
              </a:rPr>
              <a:t>Rechtecks</a:t>
            </a:r>
            <a:r>
              <a:rPr lang="en-US" sz="2800" dirty="0" smtClean="0">
                <a:latin typeface="Calibri" pitchFamily="34" charset="0"/>
                <a:sym typeface="Chalkboard" charset="0"/>
              </a:rPr>
              <a:t>.</a:t>
            </a:r>
          </a:p>
          <a:p>
            <a:pPr>
              <a:buSzPct val="89000"/>
            </a:pPr>
            <a:r>
              <a:rPr lang="en-US" sz="2800" dirty="0" err="1" smtClean="0">
                <a:latin typeface="Calibri" pitchFamily="34" charset="0"/>
                <a:sym typeface="Chalkboard" charset="0"/>
              </a:rPr>
              <a:t>Nenne</a:t>
            </a:r>
            <a:r>
              <a:rPr lang="en-US" sz="2800" dirty="0" smtClean="0">
                <a:latin typeface="Calibri" pitchFamily="34" charset="0"/>
                <a:sym typeface="Chalkboard" charset="0"/>
              </a:rPr>
              <a:t> die </a:t>
            </a:r>
            <a:r>
              <a:rPr lang="en-US" sz="2800" dirty="0" err="1" smtClean="0">
                <a:latin typeface="Calibri" pitchFamily="34" charset="0"/>
                <a:sym typeface="Chalkboard" charset="0"/>
              </a:rPr>
              <a:t>musikalischen</a:t>
            </a:r>
            <a:r>
              <a:rPr lang="en-US" sz="2800" dirty="0" smtClean="0">
                <a:latin typeface="Calibri" pitchFamily="34" charset="0"/>
                <a:sym typeface="Chalkboard" charset="0"/>
              </a:rPr>
              <a:t> </a:t>
            </a:r>
            <a:r>
              <a:rPr lang="en-US" sz="2800" dirty="0" err="1" smtClean="0">
                <a:latin typeface="Calibri" pitchFamily="34" charset="0"/>
                <a:sym typeface="Chalkboard" charset="0"/>
              </a:rPr>
              <a:t>Elemente</a:t>
            </a:r>
            <a:r>
              <a:rPr lang="en-US" sz="2800" dirty="0" smtClean="0">
                <a:latin typeface="Calibri" pitchFamily="34" charset="0"/>
                <a:sym typeface="Chalkboard" charset="0"/>
              </a:rPr>
              <a:t> in “Peter und der Wolf”.</a:t>
            </a:r>
          </a:p>
          <a:p>
            <a:pPr>
              <a:buSzPct val="89000"/>
            </a:pPr>
            <a:r>
              <a:rPr lang="en-US" sz="2800" dirty="0" err="1" smtClean="0">
                <a:latin typeface="Calibri" pitchFamily="34" charset="0"/>
                <a:sym typeface="Chalkboard" charset="0"/>
              </a:rPr>
              <a:t>Erkläre</a:t>
            </a:r>
            <a:r>
              <a:rPr lang="en-US" sz="2800" dirty="0" smtClean="0">
                <a:latin typeface="Calibri" pitchFamily="34" charset="0"/>
                <a:sym typeface="Chalkboard" charset="0"/>
              </a:rPr>
              <a:t> die </a:t>
            </a:r>
            <a:r>
              <a:rPr lang="en-US" sz="2800" dirty="0" err="1" smtClean="0">
                <a:latin typeface="Calibri" pitchFamily="34" charset="0"/>
                <a:sym typeface="Chalkboard" charset="0"/>
              </a:rPr>
              <a:t>Spielregeln</a:t>
            </a:r>
            <a:r>
              <a:rPr lang="en-US" sz="2800" dirty="0" smtClean="0">
                <a:latin typeface="Calibri" pitchFamily="34" charset="0"/>
                <a:sym typeface="Chalkboard" charset="0"/>
              </a:rPr>
              <a:t> für Volleyball. </a:t>
            </a:r>
            <a:endParaRPr lang="de-AT" sz="2800" dirty="0">
              <a:latin typeface="Calibri" pitchFamily="34" charset="0"/>
            </a:endParaRPr>
          </a:p>
        </p:txBody>
      </p:sp>
    </p:spTree>
    <p:extLst>
      <p:ext uri="{BB962C8B-B14F-4D97-AF65-F5344CB8AC3E}">
        <p14:creationId xmlns:p14="http://schemas.microsoft.com/office/powerpoint/2010/main" val="25122253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Webb Bereich 2</a:t>
            </a:r>
            <a:endParaRPr lang="de-AT" dirty="0"/>
          </a:p>
        </p:txBody>
      </p:sp>
      <p:sp>
        <p:nvSpPr>
          <p:cNvPr id="3" name="Inhaltsplatzhalter 2"/>
          <p:cNvSpPr>
            <a:spLocks noGrp="1"/>
          </p:cNvSpPr>
          <p:nvPr>
            <p:ph idx="1"/>
          </p:nvPr>
        </p:nvSpPr>
        <p:spPr/>
        <p:txBody>
          <a:bodyPr/>
          <a:lstStyle/>
          <a:p>
            <a:pPr>
              <a:lnSpc>
                <a:spcPct val="110000"/>
              </a:lnSpc>
              <a:buSzPct val="125000"/>
            </a:pPr>
            <a:r>
              <a:rPr lang="en-US" sz="2800" dirty="0" err="1">
                <a:sym typeface="Chalkboard" charset="0"/>
              </a:rPr>
              <a:t>Vergleiche</a:t>
            </a:r>
            <a:r>
              <a:rPr lang="en-US" sz="2800" dirty="0">
                <a:sym typeface="Chalkboard" charset="0"/>
              </a:rPr>
              <a:t> </a:t>
            </a:r>
            <a:r>
              <a:rPr lang="en-US" sz="2800" dirty="0" err="1">
                <a:sym typeface="Chalkboard" charset="0"/>
              </a:rPr>
              <a:t>Wüste</a:t>
            </a:r>
            <a:r>
              <a:rPr lang="en-US" sz="2800" dirty="0">
                <a:sym typeface="Chalkboard" charset="0"/>
              </a:rPr>
              <a:t> </a:t>
            </a:r>
            <a:r>
              <a:rPr lang="en-US" sz="2800" dirty="0" err="1">
                <a:sym typeface="Chalkboard" charset="0"/>
              </a:rPr>
              <a:t>mit</a:t>
            </a:r>
            <a:r>
              <a:rPr lang="en-US" sz="2800" dirty="0">
                <a:sym typeface="Chalkboard" charset="0"/>
              </a:rPr>
              <a:t> </a:t>
            </a:r>
            <a:r>
              <a:rPr lang="en-US" sz="2800" dirty="0" err="1">
                <a:sym typeface="Chalkboard" charset="0"/>
              </a:rPr>
              <a:t>tropischem</a:t>
            </a:r>
            <a:r>
              <a:rPr lang="en-US" sz="2800" dirty="0">
                <a:sym typeface="Chalkboard" charset="0"/>
              </a:rPr>
              <a:t> </a:t>
            </a:r>
            <a:r>
              <a:rPr lang="en-US" sz="2800" dirty="0" err="1">
                <a:sym typeface="Chalkboard" charset="0"/>
              </a:rPr>
              <a:t>Regenwald</a:t>
            </a:r>
            <a:r>
              <a:rPr lang="en-US" sz="2800" dirty="0">
                <a:sym typeface="Chalkboard" charset="0"/>
              </a:rPr>
              <a:t>.</a:t>
            </a:r>
          </a:p>
          <a:p>
            <a:pPr>
              <a:lnSpc>
                <a:spcPct val="110000"/>
              </a:lnSpc>
              <a:buSzPct val="125000"/>
            </a:pPr>
            <a:r>
              <a:rPr lang="en-US" sz="2800" dirty="0" err="1" smtClean="0">
                <a:sym typeface="Chalkboard" charset="0"/>
              </a:rPr>
              <a:t>Beschreibe</a:t>
            </a:r>
            <a:r>
              <a:rPr lang="en-US" sz="2800" dirty="0" smtClean="0">
                <a:sym typeface="Chalkboard" charset="0"/>
              </a:rPr>
              <a:t> </a:t>
            </a:r>
            <a:r>
              <a:rPr lang="en-US" sz="2800" dirty="0">
                <a:sym typeface="Chalkboard" charset="0"/>
              </a:rPr>
              <a:t>und </a:t>
            </a:r>
            <a:r>
              <a:rPr lang="en-US" sz="2800" dirty="0" err="1">
                <a:sym typeface="Chalkboard" charset="0"/>
              </a:rPr>
              <a:t>fasse</a:t>
            </a:r>
            <a:r>
              <a:rPr lang="en-US" sz="2800" dirty="0">
                <a:sym typeface="Chalkboard" charset="0"/>
              </a:rPr>
              <a:t> die </a:t>
            </a:r>
            <a:r>
              <a:rPr lang="en-US" sz="2800" dirty="0" err="1">
                <a:sym typeface="Chalkboard" charset="0"/>
              </a:rPr>
              <a:t>Hauptereignisse</a:t>
            </a:r>
            <a:r>
              <a:rPr lang="en-US" sz="2800" dirty="0">
                <a:sym typeface="Chalkboard" charset="0"/>
              </a:rPr>
              <a:t> in </a:t>
            </a:r>
            <a:r>
              <a:rPr lang="en-US" sz="2800" dirty="0" err="1">
                <a:sym typeface="Chalkboard" charset="0"/>
              </a:rPr>
              <a:t>einer</a:t>
            </a:r>
            <a:r>
              <a:rPr lang="en-US" sz="2800" dirty="0">
                <a:sym typeface="Chalkboard" charset="0"/>
              </a:rPr>
              <a:t> </a:t>
            </a:r>
            <a:r>
              <a:rPr lang="en-US" sz="2800" dirty="0" err="1">
                <a:sym typeface="Chalkboard" charset="0"/>
              </a:rPr>
              <a:t>Oper</a:t>
            </a:r>
            <a:r>
              <a:rPr lang="en-US" sz="2800" dirty="0">
                <a:sym typeface="Chalkboard" charset="0"/>
              </a:rPr>
              <a:t> </a:t>
            </a:r>
            <a:r>
              <a:rPr lang="en-US" sz="2800" dirty="0" err="1">
                <a:sym typeface="Chalkboard" charset="0"/>
              </a:rPr>
              <a:t>zusammen</a:t>
            </a:r>
            <a:r>
              <a:rPr lang="en-US" sz="2800" dirty="0">
                <a:sym typeface="Chalkboard" charset="0"/>
              </a:rPr>
              <a:t>.</a:t>
            </a:r>
          </a:p>
          <a:p>
            <a:pPr>
              <a:lnSpc>
                <a:spcPct val="110000"/>
              </a:lnSpc>
              <a:buSzPct val="125000"/>
            </a:pPr>
            <a:r>
              <a:rPr lang="en-US" sz="2800" dirty="0" err="1" smtClean="0">
                <a:sym typeface="Chalkboard" charset="0"/>
              </a:rPr>
              <a:t>Stelle</a:t>
            </a:r>
            <a:r>
              <a:rPr lang="en-US" sz="2800" dirty="0" smtClean="0">
                <a:sym typeface="Chalkboard" charset="0"/>
              </a:rPr>
              <a:t> </a:t>
            </a:r>
            <a:r>
              <a:rPr lang="en-US" sz="2800" dirty="0">
                <a:sym typeface="Chalkboard" charset="0"/>
              </a:rPr>
              <a:t>die </a:t>
            </a:r>
            <a:r>
              <a:rPr lang="en-US" sz="2800" dirty="0" err="1">
                <a:sym typeface="Chalkboard" charset="0"/>
              </a:rPr>
              <a:t>Ursachen</a:t>
            </a:r>
            <a:r>
              <a:rPr lang="en-US" sz="2800" dirty="0">
                <a:sym typeface="Chalkboard" charset="0"/>
              </a:rPr>
              <a:t> und </a:t>
            </a:r>
            <a:r>
              <a:rPr lang="en-US" sz="2800" dirty="0" err="1">
                <a:sym typeface="Chalkboard" charset="0"/>
              </a:rPr>
              <a:t>deren</a:t>
            </a:r>
            <a:r>
              <a:rPr lang="en-US" sz="2800" dirty="0">
                <a:sym typeface="Chalkboard" charset="0"/>
              </a:rPr>
              <a:t> </a:t>
            </a:r>
            <a:r>
              <a:rPr lang="en-US" sz="2800" dirty="0" err="1">
                <a:sym typeface="Chalkboard" charset="0"/>
              </a:rPr>
              <a:t>Auswirkungen</a:t>
            </a:r>
            <a:r>
              <a:rPr lang="en-US" sz="2800" dirty="0">
                <a:sym typeface="Chalkboard" charset="0"/>
              </a:rPr>
              <a:t> für den </a:t>
            </a:r>
            <a:r>
              <a:rPr lang="en-US" sz="2800" dirty="0" err="1">
                <a:sym typeface="Chalkboard" charset="0"/>
              </a:rPr>
              <a:t>ersten</a:t>
            </a:r>
            <a:r>
              <a:rPr lang="en-US" sz="2800" dirty="0">
                <a:sym typeface="Chalkboard" charset="0"/>
              </a:rPr>
              <a:t> </a:t>
            </a:r>
            <a:r>
              <a:rPr lang="en-US" sz="2800" dirty="0" err="1">
                <a:sym typeface="Chalkboard" charset="0"/>
              </a:rPr>
              <a:t>Weltkrieg</a:t>
            </a:r>
            <a:r>
              <a:rPr lang="en-US" sz="2800" dirty="0">
                <a:sym typeface="Chalkboard" charset="0"/>
              </a:rPr>
              <a:t> </a:t>
            </a:r>
            <a:r>
              <a:rPr lang="en-US" sz="2800" dirty="0" err="1">
                <a:sym typeface="Chalkboard" charset="0"/>
              </a:rPr>
              <a:t>dar</a:t>
            </a:r>
            <a:r>
              <a:rPr lang="en-US" sz="2800" dirty="0">
                <a:sym typeface="Chalkboard" charset="0"/>
              </a:rPr>
              <a:t>.</a:t>
            </a:r>
          </a:p>
          <a:p>
            <a:pPr>
              <a:lnSpc>
                <a:spcPct val="110000"/>
              </a:lnSpc>
              <a:buSzPct val="125000"/>
            </a:pPr>
            <a:r>
              <a:rPr lang="en-US" sz="2800" dirty="0" err="1" smtClean="0">
                <a:sym typeface="Chalkboard" charset="0"/>
              </a:rPr>
              <a:t>Klassifiziere</a:t>
            </a:r>
            <a:r>
              <a:rPr lang="en-US" sz="2800" dirty="0" smtClean="0">
                <a:sym typeface="Chalkboard" charset="0"/>
              </a:rPr>
              <a:t> </a:t>
            </a:r>
            <a:r>
              <a:rPr lang="en-US" sz="2800" dirty="0">
                <a:sym typeface="Chalkboard" charset="0"/>
              </a:rPr>
              <a:t>in 2- und 3-dimensionale </a:t>
            </a:r>
            <a:r>
              <a:rPr lang="en-US" sz="2800" dirty="0" err="1">
                <a:sym typeface="Chalkboard" charset="0"/>
              </a:rPr>
              <a:t>Figuren</a:t>
            </a:r>
            <a:r>
              <a:rPr lang="en-US" sz="2800" dirty="0">
                <a:sym typeface="Chalkboard" charset="0"/>
              </a:rPr>
              <a:t>.</a:t>
            </a:r>
          </a:p>
          <a:p>
            <a:pPr>
              <a:lnSpc>
                <a:spcPct val="110000"/>
              </a:lnSpc>
              <a:buSzPct val="125000"/>
            </a:pPr>
            <a:r>
              <a:rPr lang="en-US" sz="2800" dirty="0" err="1">
                <a:sym typeface="Chalkboard" charset="0"/>
              </a:rPr>
              <a:t>Beschreibe</a:t>
            </a:r>
            <a:r>
              <a:rPr lang="en-US" sz="2800" dirty="0">
                <a:sym typeface="Chalkboard" charset="0"/>
              </a:rPr>
              <a:t> </a:t>
            </a:r>
            <a:r>
              <a:rPr lang="en-US" sz="2800" dirty="0" err="1">
                <a:sym typeface="Chalkboard" charset="0"/>
              </a:rPr>
              <a:t>unterschiedliche</a:t>
            </a:r>
            <a:r>
              <a:rPr lang="en-US" sz="2800" dirty="0">
                <a:sym typeface="Chalkboard" charset="0"/>
              </a:rPr>
              <a:t> </a:t>
            </a:r>
            <a:r>
              <a:rPr lang="en-US" sz="2800" dirty="0" err="1" smtClean="0">
                <a:sym typeface="Chalkboard" charset="0"/>
              </a:rPr>
              <a:t>Musikstile</a:t>
            </a:r>
            <a:r>
              <a:rPr lang="en-US" sz="2800" dirty="0" smtClean="0">
                <a:sym typeface="Chalkboard" charset="0"/>
              </a:rPr>
              <a:t>.</a:t>
            </a:r>
            <a:endParaRPr lang="de-AT" sz="2800" dirty="0"/>
          </a:p>
        </p:txBody>
      </p:sp>
    </p:spTree>
    <p:extLst>
      <p:ext uri="{BB962C8B-B14F-4D97-AF65-F5344CB8AC3E}">
        <p14:creationId xmlns:p14="http://schemas.microsoft.com/office/powerpoint/2010/main" val="399194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7"/>
          <p:cNvPicPr>
            <a:picLocks noChangeAspect="1" noChangeArrowheads="1"/>
          </p:cNvPicPr>
          <p:nvPr/>
        </p:nvPicPr>
        <p:blipFill>
          <a:blip r:embed="rId2" cstate="print"/>
          <a:srcRect t="2176" r="3699"/>
          <a:stretch>
            <a:fillRect/>
          </a:stretch>
        </p:blipFill>
        <p:spPr bwMode="auto">
          <a:xfrm>
            <a:off x="2571750" y="1785938"/>
            <a:ext cx="4214813" cy="3211512"/>
          </a:xfrm>
          <a:prstGeom prst="rect">
            <a:avLst/>
          </a:prstGeom>
          <a:noFill/>
          <a:ln w="9525">
            <a:noFill/>
            <a:miter lim="800000"/>
            <a:headEnd/>
            <a:tailEnd/>
          </a:ln>
        </p:spPr>
      </p:pic>
      <p:sp>
        <p:nvSpPr>
          <p:cNvPr id="19459" name="Titel 1"/>
          <p:cNvSpPr>
            <a:spLocks noGrp="1"/>
          </p:cNvSpPr>
          <p:nvPr>
            <p:ph type="title"/>
          </p:nvPr>
        </p:nvSpPr>
        <p:spPr>
          <a:xfrm>
            <a:off x="323528" y="188640"/>
            <a:ext cx="7643812" cy="758825"/>
          </a:xfrm>
        </p:spPr>
        <p:txBody>
          <a:bodyPr/>
          <a:lstStyle/>
          <a:p>
            <a:r>
              <a:rPr lang="de-AT" dirty="0" smtClean="0"/>
              <a:t>Realität: </a:t>
            </a:r>
            <a:r>
              <a:rPr lang="de-AT" i="1" dirty="0" smtClean="0"/>
              <a:t>Wir</a:t>
            </a:r>
            <a:r>
              <a:rPr lang="de-AT" dirty="0" smtClean="0"/>
              <a:t> sind nicht immer gleich.</a:t>
            </a:r>
          </a:p>
        </p:txBody>
      </p:sp>
      <p:pic>
        <p:nvPicPr>
          <p:cNvPr id="19460" name="Picture 3"/>
          <p:cNvPicPr>
            <a:picLocks noChangeAspect="1" noChangeArrowheads="1"/>
          </p:cNvPicPr>
          <p:nvPr/>
        </p:nvPicPr>
        <p:blipFill>
          <a:blip r:embed="rId3" cstate="print"/>
          <a:srcRect/>
          <a:stretch>
            <a:fillRect/>
          </a:stretch>
        </p:blipFill>
        <p:spPr bwMode="auto">
          <a:xfrm>
            <a:off x="500063" y="1857375"/>
            <a:ext cx="2143125" cy="149860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4332288" y="4786313"/>
            <a:ext cx="900112" cy="1409700"/>
          </a:xfrm>
          <a:prstGeom prst="rect">
            <a:avLst/>
          </a:prstGeom>
          <a:noFill/>
          <a:ln w="9525">
            <a:noFill/>
            <a:miter lim="800000"/>
            <a:headEnd/>
            <a:tailEnd/>
          </a:ln>
        </p:spPr>
      </p:pic>
      <p:pic>
        <p:nvPicPr>
          <p:cNvPr id="19462" name="Picture 9"/>
          <p:cNvPicPr>
            <a:picLocks noChangeAspect="1" noChangeArrowheads="1"/>
          </p:cNvPicPr>
          <p:nvPr/>
        </p:nvPicPr>
        <p:blipFill>
          <a:blip r:embed="rId5" cstate="print"/>
          <a:srcRect/>
          <a:stretch>
            <a:fillRect/>
          </a:stretch>
        </p:blipFill>
        <p:spPr bwMode="auto">
          <a:xfrm>
            <a:off x="6072188" y="4929188"/>
            <a:ext cx="984250" cy="1328737"/>
          </a:xfrm>
          <a:prstGeom prst="rect">
            <a:avLst/>
          </a:prstGeom>
          <a:noFill/>
          <a:ln w="9525">
            <a:noFill/>
            <a:miter lim="800000"/>
            <a:headEnd/>
            <a:tailEnd/>
          </a:ln>
        </p:spPr>
      </p:pic>
      <p:pic>
        <p:nvPicPr>
          <p:cNvPr id="19463" name="Picture 10"/>
          <p:cNvPicPr>
            <a:picLocks noChangeAspect="1" noChangeArrowheads="1"/>
          </p:cNvPicPr>
          <p:nvPr/>
        </p:nvPicPr>
        <p:blipFill>
          <a:blip r:embed="rId6" cstate="print"/>
          <a:srcRect/>
          <a:stretch>
            <a:fillRect/>
          </a:stretch>
        </p:blipFill>
        <p:spPr bwMode="auto">
          <a:xfrm>
            <a:off x="785813" y="3500438"/>
            <a:ext cx="1992312" cy="1409700"/>
          </a:xfrm>
          <a:prstGeom prst="rect">
            <a:avLst/>
          </a:prstGeom>
          <a:noFill/>
          <a:ln w="9525">
            <a:noFill/>
            <a:miter lim="800000"/>
            <a:headEnd/>
            <a:tailEnd/>
          </a:ln>
        </p:spPr>
      </p:pic>
      <p:pic>
        <p:nvPicPr>
          <p:cNvPr id="19464" name="Picture 12"/>
          <p:cNvPicPr>
            <a:picLocks noChangeAspect="1" noChangeArrowheads="1"/>
          </p:cNvPicPr>
          <p:nvPr/>
        </p:nvPicPr>
        <p:blipFill>
          <a:blip r:embed="rId7" cstate="print"/>
          <a:srcRect/>
          <a:stretch>
            <a:fillRect/>
          </a:stretch>
        </p:blipFill>
        <p:spPr bwMode="auto">
          <a:xfrm>
            <a:off x="6572250" y="3500438"/>
            <a:ext cx="1333500" cy="1333500"/>
          </a:xfrm>
          <a:prstGeom prst="rect">
            <a:avLst/>
          </a:prstGeom>
          <a:noFill/>
          <a:ln w="9525">
            <a:noFill/>
            <a:miter lim="800000"/>
            <a:headEnd/>
            <a:tailEnd/>
          </a:ln>
        </p:spPr>
      </p:pic>
      <p:pic>
        <p:nvPicPr>
          <p:cNvPr id="19465" name="Picture 14"/>
          <p:cNvPicPr>
            <a:picLocks noChangeAspect="1" noChangeArrowheads="1"/>
          </p:cNvPicPr>
          <p:nvPr/>
        </p:nvPicPr>
        <p:blipFill>
          <a:blip r:embed="rId8" cstate="print"/>
          <a:srcRect/>
          <a:stretch>
            <a:fillRect/>
          </a:stretch>
        </p:blipFill>
        <p:spPr bwMode="auto">
          <a:xfrm>
            <a:off x="2500313" y="4691063"/>
            <a:ext cx="1147762" cy="1524000"/>
          </a:xfrm>
          <a:prstGeom prst="rect">
            <a:avLst/>
          </a:prstGeom>
          <a:noFill/>
          <a:ln w="9525">
            <a:noFill/>
            <a:miter lim="800000"/>
            <a:headEnd/>
            <a:tailEnd/>
          </a:ln>
        </p:spPr>
      </p:pic>
      <p:pic>
        <p:nvPicPr>
          <p:cNvPr id="19466" name="Picture 16"/>
          <p:cNvPicPr>
            <a:picLocks noChangeAspect="1" noChangeArrowheads="1"/>
          </p:cNvPicPr>
          <p:nvPr/>
        </p:nvPicPr>
        <p:blipFill>
          <a:blip r:embed="rId9" cstate="print"/>
          <a:srcRect/>
          <a:stretch>
            <a:fillRect/>
          </a:stretch>
        </p:blipFill>
        <p:spPr bwMode="auto">
          <a:xfrm>
            <a:off x="7358063" y="1928813"/>
            <a:ext cx="1214437" cy="1352550"/>
          </a:xfrm>
          <a:prstGeom prst="rect">
            <a:avLst/>
          </a:prstGeom>
          <a:noFill/>
          <a:ln w="9525">
            <a:noFill/>
            <a:miter lim="800000"/>
            <a:headEnd/>
            <a:tailEnd/>
          </a:ln>
        </p:spPr>
      </p:pic>
      <p:pic>
        <p:nvPicPr>
          <p:cNvPr id="19467" name="Picture 18"/>
          <p:cNvPicPr>
            <a:picLocks noChangeAspect="1" noChangeArrowheads="1"/>
          </p:cNvPicPr>
          <p:nvPr/>
        </p:nvPicPr>
        <p:blipFill>
          <a:blip r:embed="rId10" cstate="print"/>
          <a:srcRect/>
          <a:stretch>
            <a:fillRect/>
          </a:stretch>
        </p:blipFill>
        <p:spPr bwMode="auto">
          <a:xfrm>
            <a:off x="785813" y="4929188"/>
            <a:ext cx="1428750" cy="1181100"/>
          </a:xfrm>
          <a:prstGeom prst="rect">
            <a:avLst/>
          </a:prstGeom>
          <a:noFill/>
          <a:ln w="9525">
            <a:noFill/>
            <a:miter lim="800000"/>
            <a:headEnd/>
            <a:tailEnd/>
          </a:ln>
        </p:spPr>
      </p:pic>
    </p:spTree>
    <p:extLst>
      <p:ext uri="{BB962C8B-B14F-4D97-AF65-F5344CB8AC3E}">
        <p14:creationId xmlns:p14="http://schemas.microsoft.com/office/powerpoint/2010/main" val="11149112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Bereich 3</a:t>
            </a:r>
            <a:endParaRPr lang="de-AT" dirty="0"/>
          </a:p>
        </p:txBody>
      </p:sp>
      <p:sp>
        <p:nvSpPr>
          <p:cNvPr id="3" name="Inhaltsplatzhalter 2"/>
          <p:cNvSpPr>
            <a:spLocks noGrp="1"/>
          </p:cNvSpPr>
          <p:nvPr>
            <p:ph idx="1"/>
          </p:nvPr>
        </p:nvSpPr>
        <p:spPr/>
        <p:txBody>
          <a:bodyPr/>
          <a:lstStyle/>
          <a:p>
            <a:pPr>
              <a:buSzPct val="100000"/>
            </a:pPr>
            <a:r>
              <a:rPr lang="en-US" dirty="0" err="1">
                <a:sym typeface="Chalkboard" charset="0"/>
              </a:rPr>
              <a:t>Vergleiche</a:t>
            </a:r>
            <a:r>
              <a:rPr lang="en-US" dirty="0">
                <a:sym typeface="Chalkboard" charset="0"/>
              </a:rPr>
              <a:t> </a:t>
            </a:r>
            <a:r>
              <a:rPr lang="en-US" dirty="0" err="1">
                <a:sym typeface="Chalkboard" charset="0"/>
              </a:rPr>
              <a:t>Konsumentenverhalten</a:t>
            </a:r>
            <a:r>
              <a:rPr lang="en-US" dirty="0">
                <a:sym typeface="Chalkboard" charset="0"/>
              </a:rPr>
              <a:t> und </a:t>
            </a:r>
            <a:r>
              <a:rPr lang="en-US" dirty="0" err="1">
                <a:sym typeface="Chalkboard" charset="0"/>
              </a:rPr>
              <a:t>beschreibe</a:t>
            </a:r>
            <a:r>
              <a:rPr lang="en-US" dirty="0">
                <a:sym typeface="Chalkboard" charset="0"/>
              </a:rPr>
              <a:t> </a:t>
            </a:r>
            <a:r>
              <a:rPr lang="en-US" dirty="0" err="1">
                <a:sym typeface="Chalkboard" charset="0"/>
              </a:rPr>
              <a:t>deren</a:t>
            </a:r>
            <a:r>
              <a:rPr lang="en-US" dirty="0">
                <a:sym typeface="Chalkboard" charset="0"/>
              </a:rPr>
              <a:t> </a:t>
            </a:r>
            <a:r>
              <a:rPr lang="en-US" dirty="0" err="1">
                <a:sym typeface="Chalkboard" charset="0"/>
              </a:rPr>
              <a:t>Auswirkung</a:t>
            </a:r>
            <a:r>
              <a:rPr lang="en-US" dirty="0">
                <a:sym typeface="Chalkboard" charset="0"/>
              </a:rPr>
              <a:t> auf die </a:t>
            </a:r>
            <a:r>
              <a:rPr lang="en-US" dirty="0" err="1">
                <a:sym typeface="Chalkboard" charset="0"/>
              </a:rPr>
              <a:t>Umwelt</a:t>
            </a:r>
            <a:r>
              <a:rPr lang="en-US" dirty="0">
                <a:sym typeface="Chalkboard" charset="0"/>
              </a:rPr>
              <a:t>.</a:t>
            </a:r>
          </a:p>
          <a:p>
            <a:pPr>
              <a:buSzPct val="100000"/>
            </a:pPr>
            <a:r>
              <a:rPr lang="en-US" dirty="0" err="1">
                <a:sym typeface="Chalkboard" charset="0"/>
              </a:rPr>
              <a:t>Analysiere</a:t>
            </a:r>
            <a:r>
              <a:rPr lang="en-US" dirty="0">
                <a:sym typeface="Chalkboard" charset="0"/>
              </a:rPr>
              <a:t> die </a:t>
            </a:r>
            <a:r>
              <a:rPr lang="en-US" dirty="0" err="1">
                <a:sym typeface="Chalkboard" charset="0"/>
              </a:rPr>
              <a:t>Wirksamkeit</a:t>
            </a:r>
            <a:r>
              <a:rPr lang="en-US" dirty="0">
                <a:sym typeface="Chalkboard" charset="0"/>
              </a:rPr>
              <a:t> von </a:t>
            </a:r>
            <a:r>
              <a:rPr lang="en-US" dirty="0" err="1">
                <a:sym typeface="Chalkboard" charset="0"/>
              </a:rPr>
              <a:t>literarischen</a:t>
            </a:r>
            <a:r>
              <a:rPr lang="en-US" dirty="0">
                <a:sym typeface="Chalkboard" charset="0"/>
              </a:rPr>
              <a:t> </a:t>
            </a:r>
            <a:r>
              <a:rPr lang="en-US" dirty="0" err="1">
                <a:sym typeface="Chalkboard" charset="0"/>
              </a:rPr>
              <a:t>Elementen</a:t>
            </a:r>
            <a:r>
              <a:rPr lang="en-US" dirty="0">
                <a:sym typeface="Chalkboard" charset="0"/>
              </a:rPr>
              <a:t> </a:t>
            </a:r>
            <a:r>
              <a:rPr lang="en-US" dirty="0" err="1">
                <a:sym typeface="Chalkboard" charset="0"/>
              </a:rPr>
              <a:t>im</a:t>
            </a:r>
            <a:r>
              <a:rPr lang="en-US" dirty="0">
                <a:sym typeface="Chalkboard" charset="0"/>
              </a:rPr>
              <a:t> Harry Potter-Roman.</a:t>
            </a:r>
          </a:p>
          <a:p>
            <a:r>
              <a:rPr lang="en-US" dirty="0" err="1">
                <a:sym typeface="Chalkboard" charset="0"/>
              </a:rPr>
              <a:t>Löse</a:t>
            </a:r>
            <a:r>
              <a:rPr lang="en-US" dirty="0">
                <a:sym typeface="Chalkboard" charset="0"/>
              </a:rPr>
              <a:t> </a:t>
            </a:r>
            <a:r>
              <a:rPr lang="en-US" dirty="0" err="1">
                <a:sym typeface="Chalkboard" charset="0"/>
              </a:rPr>
              <a:t>eine</a:t>
            </a:r>
            <a:r>
              <a:rPr lang="en-US" dirty="0">
                <a:sym typeface="Chalkboard" charset="0"/>
              </a:rPr>
              <a:t> </a:t>
            </a:r>
            <a:r>
              <a:rPr lang="en-US" dirty="0" err="1">
                <a:sym typeface="Chalkboard" charset="0"/>
              </a:rPr>
              <a:t>mehrschrittige</a:t>
            </a:r>
            <a:r>
              <a:rPr lang="en-US" dirty="0">
                <a:sym typeface="Chalkboard" charset="0"/>
              </a:rPr>
              <a:t> </a:t>
            </a:r>
            <a:r>
              <a:rPr lang="en-US" dirty="0" err="1">
                <a:sym typeface="Chalkboard" charset="0"/>
              </a:rPr>
              <a:t>Aufgabe</a:t>
            </a:r>
            <a:r>
              <a:rPr lang="en-US" dirty="0">
                <a:sym typeface="Chalkboard" charset="0"/>
              </a:rPr>
              <a:t> und </a:t>
            </a:r>
            <a:r>
              <a:rPr lang="en-US" dirty="0" err="1">
                <a:sym typeface="Chalkboard" charset="0"/>
              </a:rPr>
              <a:t>begründe</a:t>
            </a:r>
            <a:r>
              <a:rPr lang="en-US" dirty="0">
                <a:sym typeface="Chalkboard" charset="0"/>
              </a:rPr>
              <a:t> </a:t>
            </a:r>
            <a:r>
              <a:rPr lang="en-US" dirty="0" err="1">
                <a:sym typeface="Chalkboard" charset="0"/>
              </a:rPr>
              <a:t>deine</a:t>
            </a:r>
            <a:r>
              <a:rPr lang="en-US" dirty="0">
                <a:sym typeface="Chalkboard" charset="0"/>
              </a:rPr>
              <a:t> </a:t>
            </a:r>
            <a:r>
              <a:rPr lang="en-US" dirty="0" err="1">
                <a:sym typeface="Chalkboard" charset="0"/>
              </a:rPr>
              <a:t>Lösung</a:t>
            </a:r>
            <a:r>
              <a:rPr lang="en-US" dirty="0">
                <a:sym typeface="Chalkboard" charset="0"/>
              </a:rPr>
              <a:t> </a:t>
            </a:r>
            <a:r>
              <a:rPr lang="en-US" dirty="0" err="1">
                <a:sym typeface="Chalkboard" charset="0"/>
              </a:rPr>
              <a:t>mit</a:t>
            </a:r>
            <a:r>
              <a:rPr lang="en-US" dirty="0">
                <a:sym typeface="Chalkboard" charset="0"/>
              </a:rPr>
              <a:t> </a:t>
            </a:r>
            <a:r>
              <a:rPr lang="en-US" dirty="0" err="1">
                <a:sym typeface="Chalkboard" charset="0"/>
              </a:rPr>
              <a:t>einer</a:t>
            </a:r>
            <a:r>
              <a:rPr lang="en-US" dirty="0">
                <a:sym typeface="Chalkboard" charset="0"/>
              </a:rPr>
              <a:t> </a:t>
            </a:r>
            <a:r>
              <a:rPr lang="en-US" dirty="0" err="1">
                <a:sym typeface="Chalkboard" charset="0"/>
              </a:rPr>
              <a:t>mathematischen</a:t>
            </a:r>
            <a:r>
              <a:rPr lang="en-US" dirty="0">
                <a:sym typeface="Chalkboard" charset="0"/>
              </a:rPr>
              <a:t> </a:t>
            </a:r>
            <a:r>
              <a:rPr lang="en-US" dirty="0" err="1">
                <a:sym typeface="Chalkboard" charset="0"/>
              </a:rPr>
              <a:t>Erklärung</a:t>
            </a:r>
            <a:r>
              <a:rPr lang="en-US" dirty="0" smtClean="0">
                <a:sym typeface="Chalkboard" charset="0"/>
              </a:rPr>
              <a:t>.</a:t>
            </a:r>
          </a:p>
          <a:p>
            <a:pPr>
              <a:buSzPct val="78000"/>
            </a:pPr>
            <a:r>
              <a:rPr lang="en-US" dirty="0" err="1">
                <a:sym typeface="Chalkboard" charset="0"/>
              </a:rPr>
              <a:t>Schlage</a:t>
            </a:r>
            <a:r>
              <a:rPr lang="en-US" dirty="0">
                <a:sym typeface="Chalkboard" charset="0"/>
              </a:rPr>
              <a:t> </a:t>
            </a:r>
            <a:r>
              <a:rPr lang="en-US" dirty="0" err="1">
                <a:sym typeface="Chalkboard" charset="0"/>
              </a:rPr>
              <a:t>Lösungen</a:t>
            </a:r>
            <a:r>
              <a:rPr lang="en-US" dirty="0">
                <a:sym typeface="Chalkboard" charset="0"/>
              </a:rPr>
              <a:t> für </a:t>
            </a:r>
            <a:r>
              <a:rPr lang="en-US" dirty="0" err="1">
                <a:sym typeface="Chalkboard" charset="0"/>
              </a:rPr>
              <a:t>Arbeitslosigkeit</a:t>
            </a:r>
            <a:r>
              <a:rPr lang="en-US" dirty="0">
                <a:sym typeface="Chalkboard" charset="0"/>
              </a:rPr>
              <a:t> </a:t>
            </a:r>
            <a:r>
              <a:rPr lang="en-US" dirty="0" err="1">
                <a:sym typeface="Chalkboard" charset="0"/>
              </a:rPr>
              <a:t>vor</a:t>
            </a:r>
            <a:r>
              <a:rPr lang="en-US" dirty="0">
                <a:sym typeface="Chalkboard" charset="0"/>
              </a:rPr>
              <a:t> und </a:t>
            </a:r>
            <a:r>
              <a:rPr lang="en-US" dirty="0" err="1">
                <a:sym typeface="Chalkboard" charset="0"/>
              </a:rPr>
              <a:t>evaluiere</a:t>
            </a:r>
            <a:r>
              <a:rPr lang="en-US" dirty="0">
                <a:sym typeface="Chalkboard" charset="0"/>
              </a:rPr>
              <a:t> </a:t>
            </a:r>
            <a:r>
              <a:rPr lang="en-US" dirty="0" err="1">
                <a:sym typeface="Chalkboard" charset="0"/>
              </a:rPr>
              <a:t>sie</a:t>
            </a:r>
            <a:r>
              <a:rPr lang="en-US" dirty="0">
                <a:sym typeface="Chalkboard" charset="0"/>
              </a:rPr>
              <a:t>.</a:t>
            </a:r>
          </a:p>
          <a:p>
            <a:pPr>
              <a:buSzPct val="78000"/>
            </a:pPr>
            <a:r>
              <a:rPr lang="en-US" dirty="0" err="1">
                <a:sym typeface="Chalkboard" charset="0"/>
              </a:rPr>
              <a:t>Erkläre</a:t>
            </a:r>
            <a:r>
              <a:rPr lang="en-US" dirty="0">
                <a:sym typeface="Chalkboard" charset="0"/>
              </a:rPr>
              <a:t> die </a:t>
            </a:r>
            <a:r>
              <a:rPr lang="en-US" dirty="0" err="1">
                <a:sym typeface="Chalkboard" charset="0"/>
              </a:rPr>
              <a:t>Sachlage</a:t>
            </a:r>
            <a:r>
              <a:rPr lang="en-US" dirty="0">
                <a:sym typeface="Chalkboard" charset="0"/>
              </a:rPr>
              <a:t> von </a:t>
            </a:r>
            <a:r>
              <a:rPr lang="en-US" dirty="0" err="1">
                <a:sym typeface="Chalkboard" charset="0"/>
              </a:rPr>
              <a:t>einem</a:t>
            </a:r>
            <a:r>
              <a:rPr lang="en-US" dirty="0">
                <a:sym typeface="Chalkboard" charset="0"/>
              </a:rPr>
              <a:t> </a:t>
            </a:r>
            <a:r>
              <a:rPr lang="en-US" dirty="0" err="1">
                <a:sym typeface="Chalkboard" charset="0"/>
              </a:rPr>
              <a:t>Thema</a:t>
            </a:r>
            <a:r>
              <a:rPr lang="en-US" dirty="0">
                <a:sym typeface="Chalkboard" charset="0"/>
              </a:rPr>
              <a:t> und </a:t>
            </a:r>
            <a:r>
              <a:rPr lang="en-US" dirty="0" err="1">
                <a:sym typeface="Chalkboard" charset="0"/>
              </a:rPr>
              <a:t>verwende</a:t>
            </a:r>
            <a:r>
              <a:rPr lang="en-US" dirty="0">
                <a:sym typeface="Chalkboard" charset="0"/>
              </a:rPr>
              <a:t> </a:t>
            </a:r>
            <a:r>
              <a:rPr lang="en-US" dirty="0" err="1">
                <a:sym typeface="Chalkboard" charset="0"/>
              </a:rPr>
              <a:t>dabei</a:t>
            </a:r>
            <a:r>
              <a:rPr lang="en-US" dirty="0">
                <a:sym typeface="Chalkboard" charset="0"/>
              </a:rPr>
              <a:t> </a:t>
            </a:r>
            <a:r>
              <a:rPr lang="en-US" dirty="0" err="1">
                <a:sym typeface="Chalkboard" charset="0"/>
              </a:rPr>
              <a:t>Belegen</a:t>
            </a:r>
            <a:r>
              <a:rPr lang="en-US" dirty="0">
                <a:sym typeface="Chalkboard" charset="0"/>
              </a:rPr>
              <a:t> </a:t>
            </a:r>
            <a:r>
              <a:rPr lang="en-US" dirty="0" err="1">
                <a:sym typeface="Chalkboard" charset="0"/>
              </a:rPr>
              <a:t>aus</a:t>
            </a:r>
            <a:r>
              <a:rPr lang="en-US" dirty="0">
                <a:sym typeface="Chalkboard" charset="0"/>
              </a:rPr>
              <a:t> </a:t>
            </a:r>
            <a:r>
              <a:rPr lang="en-US" dirty="0" err="1">
                <a:sym typeface="Chalkboard" charset="0"/>
              </a:rPr>
              <a:t>mehreren</a:t>
            </a:r>
            <a:r>
              <a:rPr lang="en-US" dirty="0">
                <a:sym typeface="Chalkboard" charset="0"/>
              </a:rPr>
              <a:t> </a:t>
            </a:r>
            <a:r>
              <a:rPr lang="en-US" dirty="0" err="1">
                <a:sym typeface="Chalkboard" charset="0"/>
              </a:rPr>
              <a:t>Quellen</a:t>
            </a:r>
            <a:r>
              <a:rPr lang="en-US" dirty="0">
                <a:sym typeface="Chalkboard" charset="0"/>
              </a:rPr>
              <a:t>.</a:t>
            </a:r>
          </a:p>
          <a:p>
            <a:pPr>
              <a:buSzPct val="78000"/>
            </a:pPr>
            <a:r>
              <a:rPr lang="en-US" dirty="0" err="1">
                <a:sym typeface="Chalkboard" charset="0"/>
              </a:rPr>
              <a:t>Erfinde</a:t>
            </a:r>
            <a:r>
              <a:rPr lang="en-US" dirty="0">
                <a:sym typeface="Chalkboard" charset="0"/>
              </a:rPr>
              <a:t> </a:t>
            </a:r>
            <a:r>
              <a:rPr lang="en-US" dirty="0" err="1">
                <a:sym typeface="Chalkboard" charset="0"/>
              </a:rPr>
              <a:t>einen</a:t>
            </a:r>
            <a:r>
              <a:rPr lang="en-US" dirty="0">
                <a:sym typeface="Chalkboard" charset="0"/>
              </a:rPr>
              <a:t> </a:t>
            </a:r>
            <a:r>
              <a:rPr lang="en-US" dirty="0" err="1">
                <a:sym typeface="Chalkboard" charset="0"/>
              </a:rPr>
              <a:t>Tanz</a:t>
            </a:r>
            <a:r>
              <a:rPr lang="en-US" dirty="0">
                <a:sym typeface="Chalkboard" charset="0"/>
              </a:rPr>
              <a:t>, der die </a:t>
            </a:r>
            <a:r>
              <a:rPr lang="en-US" dirty="0" err="1">
                <a:sym typeface="Chalkboard" charset="0"/>
              </a:rPr>
              <a:t>Merkmale</a:t>
            </a:r>
            <a:r>
              <a:rPr lang="en-US" dirty="0">
                <a:sym typeface="Chalkboard" charset="0"/>
              </a:rPr>
              <a:t> </a:t>
            </a:r>
            <a:r>
              <a:rPr lang="en-US" dirty="0" err="1">
                <a:sym typeface="Chalkboard" charset="0"/>
              </a:rPr>
              <a:t>einer</a:t>
            </a:r>
            <a:r>
              <a:rPr lang="en-US" dirty="0">
                <a:sym typeface="Chalkboard" charset="0"/>
              </a:rPr>
              <a:t> </a:t>
            </a:r>
            <a:r>
              <a:rPr lang="en-US" dirty="0" err="1">
                <a:sym typeface="Chalkboard" charset="0"/>
              </a:rPr>
              <a:t>Kultur</a:t>
            </a:r>
            <a:r>
              <a:rPr lang="en-US" dirty="0">
                <a:sym typeface="Chalkboard" charset="0"/>
              </a:rPr>
              <a:t> </a:t>
            </a:r>
            <a:r>
              <a:rPr lang="en-US" dirty="0" err="1">
                <a:sym typeface="Chalkboard" charset="0"/>
              </a:rPr>
              <a:t>zum</a:t>
            </a:r>
            <a:r>
              <a:rPr lang="en-US" dirty="0">
                <a:sym typeface="Chalkboard" charset="0"/>
              </a:rPr>
              <a:t> </a:t>
            </a:r>
            <a:r>
              <a:rPr lang="en-US" dirty="0" err="1">
                <a:sym typeface="Chalkboard" charset="0"/>
              </a:rPr>
              <a:t>Ausdruck</a:t>
            </a:r>
            <a:r>
              <a:rPr lang="en-US" dirty="0">
                <a:sym typeface="Chalkboard" charset="0"/>
              </a:rPr>
              <a:t> </a:t>
            </a:r>
            <a:r>
              <a:rPr lang="en-US" dirty="0" err="1" smtClean="0">
                <a:sym typeface="Chalkboard" charset="0"/>
              </a:rPr>
              <a:t>bringt</a:t>
            </a:r>
            <a:r>
              <a:rPr lang="en-US" dirty="0" smtClean="0">
                <a:sym typeface="Chalkboard" charset="0"/>
              </a:rPr>
              <a:t>.</a:t>
            </a:r>
            <a:endParaRPr lang="de-AT" dirty="0"/>
          </a:p>
        </p:txBody>
      </p:sp>
    </p:spTree>
    <p:extLst>
      <p:ext uri="{BB962C8B-B14F-4D97-AF65-F5344CB8AC3E}">
        <p14:creationId xmlns:p14="http://schemas.microsoft.com/office/powerpoint/2010/main" val="24494896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Bereich 4</a:t>
            </a:r>
            <a:endParaRPr lang="de-AT" dirty="0"/>
          </a:p>
        </p:txBody>
      </p:sp>
      <p:sp>
        <p:nvSpPr>
          <p:cNvPr id="3" name="Inhaltsplatzhalter 2"/>
          <p:cNvSpPr>
            <a:spLocks noGrp="1"/>
          </p:cNvSpPr>
          <p:nvPr>
            <p:ph idx="1"/>
          </p:nvPr>
        </p:nvSpPr>
        <p:spPr/>
        <p:txBody>
          <a:bodyPr/>
          <a:lstStyle/>
          <a:p>
            <a:pPr>
              <a:buSzPct val="125000"/>
            </a:pPr>
            <a:r>
              <a:rPr lang="en-US" sz="2800" dirty="0" err="1">
                <a:sym typeface="Chalkboard" charset="0"/>
              </a:rPr>
              <a:t>Sammele</a:t>
            </a:r>
            <a:r>
              <a:rPr lang="en-US" sz="2800" dirty="0">
                <a:sym typeface="Chalkboard" charset="0"/>
              </a:rPr>
              <a:t>, </a:t>
            </a:r>
            <a:r>
              <a:rPr lang="en-US" sz="2800" dirty="0" err="1">
                <a:sym typeface="Chalkboard" charset="0"/>
              </a:rPr>
              <a:t>organisiere</a:t>
            </a:r>
            <a:r>
              <a:rPr lang="en-US" sz="2800" dirty="0">
                <a:sym typeface="Chalkboard" charset="0"/>
              </a:rPr>
              <a:t> und </a:t>
            </a:r>
            <a:r>
              <a:rPr lang="en-US" sz="2800" dirty="0" err="1">
                <a:sym typeface="Chalkboard" charset="0"/>
              </a:rPr>
              <a:t>werte</a:t>
            </a:r>
            <a:r>
              <a:rPr lang="en-US" sz="2800" dirty="0">
                <a:sym typeface="Chalkboard" charset="0"/>
              </a:rPr>
              <a:t> </a:t>
            </a:r>
            <a:r>
              <a:rPr lang="en-US" sz="2800" dirty="0" err="1">
                <a:sym typeface="Chalkboard" charset="0"/>
              </a:rPr>
              <a:t>Informationen</a:t>
            </a:r>
            <a:r>
              <a:rPr lang="en-US" sz="2800" dirty="0">
                <a:sym typeface="Chalkboard" charset="0"/>
              </a:rPr>
              <a:t> von </a:t>
            </a:r>
            <a:r>
              <a:rPr lang="en-US" sz="2800" dirty="0" err="1">
                <a:sym typeface="Chalkboard" charset="0"/>
              </a:rPr>
              <a:t>mehreren</a:t>
            </a:r>
            <a:r>
              <a:rPr lang="en-US" sz="2800" dirty="0">
                <a:sym typeface="Chalkboard" charset="0"/>
              </a:rPr>
              <a:t> </a:t>
            </a:r>
            <a:r>
              <a:rPr lang="en-US" sz="2800" dirty="0" err="1">
                <a:sym typeface="Chalkboard" charset="0"/>
              </a:rPr>
              <a:t>Quellen</a:t>
            </a:r>
            <a:r>
              <a:rPr lang="en-US" sz="2800" dirty="0">
                <a:sym typeface="Chalkboard" charset="0"/>
              </a:rPr>
              <a:t> in </a:t>
            </a:r>
            <a:r>
              <a:rPr lang="en-US" sz="2800" dirty="0" err="1">
                <a:sym typeface="Chalkboard" charset="0"/>
              </a:rPr>
              <a:t>einem</a:t>
            </a:r>
            <a:r>
              <a:rPr lang="en-US" sz="2800" dirty="0">
                <a:sym typeface="Chalkboard" charset="0"/>
              </a:rPr>
              <a:t> </a:t>
            </a:r>
            <a:r>
              <a:rPr lang="en-US" sz="2800" dirty="0" err="1">
                <a:sym typeface="Chalkboard" charset="0"/>
              </a:rPr>
              <a:t>Bericht</a:t>
            </a:r>
            <a:r>
              <a:rPr lang="en-US" sz="2800" dirty="0">
                <a:sym typeface="Chalkboard" charset="0"/>
              </a:rPr>
              <a:t> </a:t>
            </a:r>
            <a:r>
              <a:rPr lang="en-US" sz="2800" dirty="0" err="1">
                <a:sym typeface="Chalkboard" charset="0"/>
              </a:rPr>
              <a:t>aus.</a:t>
            </a:r>
            <a:endParaRPr lang="en-US" sz="2800" dirty="0">
              <a:sym typeface="Chalkboard" charset="0"/>
            </a:endParaRPr>
          </a:p>
          <a:p>
            <a:pPr>
              <a:buSzPct val="125000"/>
            </a:pPr>
            <a:r>
              <a:rPr lang="en-US" sz="2800" dirty="0" err="1">
                <a:sym typeface="Chalkboard" charset="0"/>
              </a:rPr>
              <a:t>Analysiere</a:t>
            </a:r>
            <a:r>
              <a:rPr lang="en-US" sz="2800" dirty="0">
                <a:sym typeface="Chalkboard" charset="0"/>
              </a:rPr>
              <a:t> den </a:t>
            </a:r>
            <a:r>
              <a:rPr lang="en-US" sz="2800" dirty="0" err="1">
                <a:sym typeface="Chalkboard" charset="0"/>
              </a:rPr>
              <a:t>literarischen</a:t>
            </a:r>
            <a:r>
              <a:rPr lang="en-US" sz="2800" dirty="0">
                <a:sym typeface="Chalkboard" charset="0"/>
              </a:rPr>
              <a:t> </a:t>
            </a:r>
            <a:r>
              <a:rPr lang="en-US" sz="2800" dirty="0" err="1">
                <a:sym typeface="Chalkboard" charset="0"/>
              </a:rPr>
              <a:t>Stil</a:t>
            </a:r>
            <a:r>
              <a:rPr lang="en-US" sz="2800" dirty="0">
                <a:sym typeface="Chalkboard" charset="0"/>
              </a:rPr>
              <a:t> </a:t>
            </a:r>
            <a:r>
              <a:rPr lang="en-US" sz="2800" dirty="0" err="1">
                <a:sym typeface="Chalkboard" charset="0"/>
              </a:rPr>
              <a:t>eines</a:t>
            </a:r>
            <a:r>
              <a:rPr lang="en-US" sz="2800" dirty="0">
                <a:sym typeface="Chalkboard" charset="0"/>
              </a:rPr>
              <a:t> </a:t>
            </a:r>
            <a:r>
              <a:rPr lang="en-US" sz="2800" dirty="0" err="1">
                <a:sym typeface="Chalkboard" charset="0"/>
              </a:rPr>
              <a:t>Schriftstellers</a:t>
            </a:r>
            <a:r>
              <a:rPr lang="en-US" sz="2800" dirty="0">
                <a:sym typeface="Chalkboard" charset="0"/>
              </a:rPr>
              <a:t>, </a:t>
            </a:r>
            <a:r>
              <a:rPr lang="en-US" sz="2800" dirty="0" err="1">
                <a:sym typeface="Chalkboard" charset="0"/>
              </a:rPr>
              <a:t>einer</a:t>
            </a:r>
            <a:r>
              <a:rPr lang="en-US" sz="2800" dirty="0">
                <a:sym typeface="Chalkboard" charset="0"/>
              </a:rPr>
              <a:t> </a:t>
            </a:r>
            <a:r>
              <a:rPr lang="en-US" sz="2800" dirty="0" err="1">
                <a:sym typeface="Chalkboard" charset="0"/>
              </a:rPr>
              <a:t>Schriftstellerin</a:t>
            </a:r>
            <a:r>
              <a:rPr lang="en-US" sz="2800" dirty="0">
                <a:sym typeface="Chalkboard" charset="0"/>
              </a:rPr>
              <a:t>.</a:t>
            </a:r>
          </a:p>
          <a:p>
            <a:pPr>
              <a:buSzPct val="125000"/>
            </a:pPr>
            <a:r>
              <a:rPr lang="en-US" sz="2800" dirty="0" err="1">
                <a:sym typeface="Chalkboard" charset="0"/>
              </a:rPr>
              <a:t>Entwirf</a:t>
            </a:r>
            <a:r>
              <a:rPr lang="en-US" sz="2800" dirty="0">
                <a:sym typeface="Chalkboard" charset="0"/>
              </a:rPr>
              <a:t> </a:t>
            </a:r>
            <a:r>
              <a:rPr lang="en-US" sz="2800" dirty="0" err="1" smtClean="0">
                <a:sym typeface="Chalkboard" charset="0"/>
              </a:rPr>
              <a:t>einen</a:t>
            </a:r>
            <a:r>
              <a:rPr lang="en-US" sz="2800" dirty="0" smtClean="0">
                <a:sym typeface="Chalkboard" charset="0"/>
              </a:rPr>
              <a:t> </a:t>
            </a:r>
            <a:r>
              <a:rPr lang="en-US" sz="2800" dirty="0" err="1" smtClean="0">
                <a:sym typeface="Chalkboard" charset="0"/>
              </a:rPr>
              <a:t>gesunden</a:t>
            </a:r>
            <a:r>
              <a:rPr lang="en-US" sz="2800" dirty="0" smtClean="0">
                <a:sym typeface="Chalkboard" charset="0"/>
              </a:rPr>
              <a:t> </a:t>
            </a:r>
            <a:r>
              <a:rPr lang="en-US" sz="2800" dirty="0" err="1" smtClean="0">
                <a:sym typeface="Chalkboard" charset="0"/>
              </a:rPr>
              <a:t>Speiseplan</a:t>
            </a:r>
            <a:r>
              <a:rPr lang="en-US" sz="2800" dirty="0" smtClean="0">
                <a:sym typeface="Chalkboard" charset="0"/>
              </a:rPr>
              <a:t> für </a:t>
            </a:r>
            <a:r>
              <a:rPr lang="en-US" sz="2800" dirty="0" err="1">
                <a:sym typeface="Chalkboard" charset="0"/>
              </a:rPr>
              <a:t>eine</a:t>
            </a:r>
            <a:r>
              <a:rPr lang="en-US" sz="2800" dirty="0">
                <a:sym typeface="Chalkboard" charset="0"/>
              </a:rPr>
              <a:t> </a:t>
            </a:r>
            <a:r>
              <a:rPr lang="en-US" sz="2800" dirty="0" err="1">
                <a:sym typeface="Chalkboard" charset="0"/>
              </a:rPr>
              <a:t>Woche</a:t>
            </a:r>
            <a:r>
              <a:rPr lang="en-US" sz="2800" dirty="0">
                <a:sym typeface="Chalkboard" charset="0"/>
              </a:rPr>
              <a:t> am </a:t>
            </a:r>
            <a:r>
              <a:rPr lang="en-US" sz="2800" dirty="0" err="1">
                <a:sym typeface="Chalkboard" charset="0"/>
              </a:rPr>
              <a:t>Sommerlager</a:t>
            </a:r>
            <a:r>
              <a:rPr lang="en-US" sz="2800" dirty="0">
                <a:sym typeface="Chalkboard" charset="0"/>
              </a:rPr>
              <a:t> </a:t>
            </a:r>
            <a:r>
              <a:rPr lang="en-US" sz="2800" dirty="0" err="1">
                <a:sym typeface="Chalkboard" charset="0"/>
              </a:rPr>
              <a:t>nach</a:t>
            </a:r>
            <a:r>
              <a:rPr lang="en-US" sz="2800" dirty="0">
                <a:sym typeface="Chalkboard" charset="0"/>
              </a:rPr>
              <a:t> den </a:t>
            </a:r>
            <a:r>
              <a:rPr lang="en-US" sz="2800" dirty="0" err="1">
                <a:sym typeface="Chalkboard" charset="0"/>
              </a:rPr>
              <a:t>Prinzipien</a:t>
            </a:r>
            <a:r>
              <a:rPr lang="en-US" sz="2800" dirty="0">
                <a:sym typeface="Chalkboard" charset="0"/>
              </a:rPr>
              <a:t> der </a:t>
            </a:r>
            <a:r>
              <a:rPr lang="en-US" sz="2800" dirty="0" err="1">
                <a:sym typeface="Chalkboard" charset="0"/>
              </a:rPr>
              <a:t>Ernährungspyramide</a:t>
            </a:r>
            <a:r>
              <a:rPr lang="en-US" sz="2800" dirty="0">
                <a:sym typeface="Chalkboard" charset="0"/>
              </a:rPr>
              <a:t>.</a:t>
            </a:r>
          </a:p>
          <a:p>
            <a:endParaRPr lang="de-AT" sz="2800" dirty="0"/>
          </a:p>
        </p:txBody>
      </p:sp>
    </p:spTree>
    <p:extLst>
      <p:ext uri="{BB962C8B-B14F-4D97-AF65-F5344CB8AC3E}">
        <p14:creationId xmlns:p14="http://schemas.microsoft.com/office/powerpoint/2010/main" val="9939619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Sind komplexe Aufgaben für alle? </a:t>
            </a:r>
            <a:endParaRPr lang="de-AT" sz="2400" dirty="0"/>
          </a:p>
        </p:txBody>
      </p:sp>
      <p:sp>
        <p:nvSpPr>
          <p:cNvPr id="3" name="Inhaltsplatzhalter 2"/>
          <p:cNvSpPr>
            <a:spLocks noGrp="1"/>
          </p:cNvSpPr>
          <p:nvPr>
            <p:ph idx="1"/>
          </p:nvPr>
        </p:nvSpPr>
        <p:spPr/>
        <p:txBody>
          <a:bodyPr/>
          <a:lstStyle/>
          <a:p>
            <a:pPr marL="0" indent="0">
              <a:buNone/>
            </a:pPr>
            <a:r>
              <a:rPr lang="de-AT" sz="4400" b="1" dirty="0" smtClean="0">
                <a:solidFill>
                  <a:srgbClr val="00B050"/>
                </a:solidFill>
              </a:rPr>
              <a:t>JA!</a:t>
            </a:r>
          </a:p>
        </p:txBody>
      </p:sp>
      <p:sp>
        <p:nvSpPr>
          <p:cNvPr id="4" name="Rectangle 6"/>
          <p:cNvSpPr>
            <a:spLocks noChangeArrowheads="1"/>
          </p:cNvSpPr>
          <p:nvPr/>
        </p:nvSpPr>
        <p:spPr bwMode="auto">
          <a:xfrm>
            <a:off x="7658025" y="1417866"/>
            <a:ext cx="128588" cy="44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rPr>
              <a:t> </a:t>
            </a:r>
            <a:endParaRPr lang="en-US"/>
          </a:p>
        </p:txBody>
      </p:sp>
      <p:sp>
        <p:nvSpPr>
          <p:cNvPr id="44" name="Abgerundetes Rechteck 43"/>
          <p:cNvSpPr/>
          <p:nvPr/>
        </p:nvSpPr>
        <p:spPr>
          <a:xfrm>
            <a:off x="2051720" y="1638761"/>
            <a:ext cx="5841734" cy="42689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AT" sz="2400" dirty="0" smtClean="0"/>
              <a:t>Komplexe Aufgaben fördern und fördern das Denken. Sie eignen sich als Einstieg zum neuen Thema, weil sie ein Problem darstellen, dessen Lösung angestrebt werden kann. Komplexe Aufgabe fungieren als </a:t>
            </a:r>
            <a:r>
              <a:rPr lang="de-AT" sz="2400" dirty="0" err="1" smtClean="0"/>
              <a:t>Zielbild</a:t>
            </a:r>
            <a:r>
              <a:rPr lang="de-AT" sz="2400" dirty="0" smtClean="0"/>
              <a:t> für Lern- und Lehrprozesse und sind nötig, um das gesamte Leistungsspektrum bei der Leistungsfeststellung sichtbar zu machen.</a:t>
            </a:r>
            <a:endParaRPr lang="de-AT" sz="2400" dirty="0"/>
          </a:p>
        </p:txBody>
      </p:sp>
    </p:spTree>
    <p:extLst>
      <p:ext uri="{BB962C8B-B14F-4D97-AF65-F5344CB8AC3E}">
        <p14:creationId xmlns:p14="http://schemas.microsoft.com/office/powerpoint/2010/main" val="6478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srcRect/>
          <a:stretch>
            <a:fillRect/>
          </a:stretch>
        </p:blipFill>
        <p:spPr bwMode="auto">
          <a:xfrm rot="957723">
            <a:off x="5513691" y="2118532"/>
            <a:ext cx="3456709" cy="3143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itel 1"/>
          <p:cNvSpPr>
            <a:spLocks noGrp="1"/>
          </p:cNvSpPr>
          <p:nvPr>
            <p:ph type="title"/>
          </p:nvPr>
        </p:nvSpPr>
        <p:spPr/>
        <p:txBody>
          <a:bodyPr/>
          <a:lstStyle/>
          <a:p>
            <a:r>
              <a:rPr lang="de-AT" smtClean="0"/>
              <a:t>Orientierungshilfen Leistungsbeurteilung</a:t>
            </a:r>
          </a:p>
        </p:txBody>
      </p:sp>
      <p:pic>
        <p:nvPicPr>
          <p:cNvPr id="2051" name="Picture 3"/>
          <p:cNvPicPr>
            <a:picLocks noChangeAspect="1" noChangeArrowheads="1"/>
          </p:cNvPicPr>
          <p:nvPr/>
        </p:nvPicPr>
        <p:blipFill>
          <a:blip r:embed="rId3"/>
          <a:srcRect/>
          <a:stretch>
            <a:fillRect/>
          </a:stretch>
        </p:blipFill>
        <p:spPr bwMode="auto">
          <a:xfrm rot="20243180">
            <a:off x="443442" y="1812133"/>
            <a:ext cx="3590621" cy="27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srcRect/>
          <a:stretch>
            <a:fillRect/>
          </a:stretch>
        </p:blipFill>
        <p:spPr bwMode="auto">
          <a:xfrm rot="20327787">
            <a:off x="1455039" y="2985055"/>
            <a:ext cx="3407419" cy="3132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srcRect/>
          <a:stretch>
            <a:fillRect/>
          </a:stretch>
        </p:blipFill>
        <p:spPr bwMode="auto">
          <a:xfrm rot="20206782">
            <a:off x="2745279" y="4036566"/>
            <a:ext cx="3806753" cy="3546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a:spLocks noChangeArrowheads="1"/>
          </p:cNvSpPr>
          <p:nvPr/>
        </p:nvSpPr>
        <p:spPr bwMode="auto">
          <a:xfrm>
            <a:off x="4404129" y="1454821"/>
            <a:ext cx="3744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AT" sz="2400" b="1" dirty="0" smtClean="0"/>
              <a:t>www.nmsbibliothek.at</a:t>
            </a:r>
            <a:endParaRPr lang="de-AT" sz="2400" b="1" dirty="0"/>
          </a:p>
        </p:txBody>
      </p:sp>
    </p:spTree>
    <p:extLst>
      <p:ext uri="{BB962C8B-B14F-4D97-AF65-F5344CB8AC3E}">
        <p14:creationId xmlns:p14="http://schemas.microsoft.com/office/powerpoint/2010/main" val="3919400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1537363">
            <a:off x="5433143" y="2209778"/>
            <a:ext cx="3772664" cy="3309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itel 1"/>
          <p:cNvSpPr>
            <a:spLocks noGrp="1"/>
          </p:cNvSpPr>
          <p:nvPr>
            <p:ph type="title"/>
          </p:nvPr>
        </p:nvSpPr>
        <p:spPr>
          <a:xfrm>
            <a:off x="323850" y="0"/>
            <a:ext cx="6115050" cy="1511300"/>
          </a:xfrm>
        </p:spPr>
        <p:txBody>
          <a:bodyPr/>
          <a:lstStyle/>
          <a:p>
            <a:r>
              <a:rPr lang="de-AT" smtClean="0"/>
              <a:t>Praxiseinblicke</a:t>
            </a:r>
          </a:p>
        </p:txBody>
      </p:sp>
      <p:sp>
        <p:nvSpPr>
          <p:cNvPr id="28676" name="Inhaltsplatzhalter 2"/>
          <p:cNvSpPr>
            <a:spLocks noGrp="1"/>
          </p:cNvSpPr>
          <p:nvPr>
            <p:ph idx="1"/>
          </p:nvPr>
        </p:nvSpPr>
        <p:spPr>
          <a:xfrm>
            <a:off x="179388" y="1196975"/>
            <a:ext cx="5760764" cy="4525963"/>
          </a:xfrm>
        </p:spPr>
        <p:txBody>
          <a:bodyPr/>
          <a:lstStyle/>
          <a:p>
            <a:r>
              <a:rPr lang="de-AT" dirty="0" smtClean="0">
                <a:latin typeface="Arial" charset="0"/>
                <a:cs typeface="Arial" charset="0"/>
              </a:rPr>
              <a:t>Von der kompetenzorientierten, „rückwärtigen“ Jahresplanung zur Ermittlung der Gesamtnote</a:t>
            </a:r>
          </a:p>
          <a:p>
            <a:r>
              <a:rPr lang="de-AT" dirty="0" smtClean="0">
                <a:latin typeface="Arial" charset="0"/>
                <a:cs typeface="Arial" charset="0"/>
              </a:rPr>
              <a:t> am Beispiel D, E, M</a:t>
            </a:r>
          </a:p>
          <a:p>
            <a:r>
              <a:rPr lang="de-AT" dirty="0" smtClean="0">
                <a:latin typeface="Arial" charset="0"/>
                <a:cs typeface="Arial" charset="0"/>
              </a:rPr>
              <a:t>7. Schulstufe </a:t>
            </a:r>
          </a:p>
          <a:p>
            <a:pPr lvl="1"/>
            <a:r>
              <a:rPr lang="de-AT" dirty="0" smtClean="0">
                <a:latin typeface="Arial" charset="0"/>
                <a:cs typeface="Arial" charset="0"/>
              </a:rPr>
              <a:t>Lerndesignprozesse &amp; -produkte</a:t>
            </a:r>
          </a:p>
          <a:p>
            <a:pPr lvl="1"/>
            <a:r>
              <a:rPr lang="de-AT" dirty="0" smtClean="0">
                <a:latin typeface="Arial" charset="0"/>
                <a:cs typeface="Arial" charset="0"/>
              </a:rPr>
              <a:t>Aufgabenstellungen</a:t>
            </a:r>
          </a:p>
          <a:p>
            <a:pPr lvl="1"/>
            <a:r>
              <a:rPr lang="de-AT" dirty="0" smtClean="0">
                <a:latin typeface="Arial" charset="0"/>
                <a:cs typeface="Arial" charset="0"/>
              </a:rPr>
              <a:t>Schularbeit</a:t>
            </a:r>
          </a:p>
          <a:p>
            <a:pPr lvl="1"/>
            <a:r>
              <a:rPr lang="de-AT" dirty="0" err="1" smtClean="0">
                <a:latin typeface="Arial" charset="0"/>
                <a:cs typeface="Arial" charset="0"/>
              </a:rPr>
              <a:t>Kriteriale</a:t>
            </a:r>
            <a:r>
              <a:rPr lang="de-AT" dirty="0" smtClean="0">
                <a:latin typeface="Arial" charset="0"/>
                <a:cs typeface="Arial" charset="0"/>
              </a:rPr>
              <a:t> Beurteilung </a:t>
            </a:r>
          </a:p>
          <a:p>
            <a:pPr marL="457200" lvl="1" indent="0">
              <a:buNone/>
            </a:pPr>
            <a:r>
              <a:rPr lang="de-AT" dirty="0">
                <a:latin typeface="Arial" charset="0"/>
                <a:cs typeface="Arial" charset="0"/>
              </a:rPr>
              <a:t> </a:t>
            </a:r>
            <a:r>
              <a:rPr lang="de-AT" dirty="0" smtClean="0">
                <a:latin typeface="Arial" charset="0"/>
                <a:cs typeface="Arial" charset="0"/>
              </a:rPr>
              <a:t>     (4.0-Skala)</a:t>
            </a:r>
          </a:p>
          <a:p>
            <a:pPr lvl="1"/>
            <a:r>
              <a:rPr lang="de-AT" dirty="0" smtClean="0">
                <a:latin typeface="Arial" charset="0"/>
                <a:cs typeface="Arial" charset="0"/>
              </a:rPr>
              <a:t>Ermittlung der Note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9303">
            <a:off x="4797330" y="4171872"/>
            <a:ext cx="4302100" cy="258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626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ZL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ZLSVorlage</Template>
  <TotalTime>0</TotalTime>
  <Words>5109</Words>
  <Application>Microsoft Office PowerPoint</Application>
  <PresentationFormat>Bildschirmpräsentation (4:3)</PresentationFormat>
  <Paragraphs>581</Paragraphs>
  <Slides>94</Slides>
  <Notes>21</Notes>
  <HiddenSlides>0</HiddenSlides>
  <MMClips>0</MMClips>
  <ScaleCrop>false</ScaleCrop>
  <HeadingPairs>
    <vt:vector size="4" baseType="variant">
      <vt:variant>
        <vt:lpstr>Design</vt:lpstr>
      </vt:variant>
      <vt:variant>
        <vt:i4>2</vt:i4>
      </vt:variant>
      <vt:variant>
        <vt:lpstr>Folientitel</vt:lpstr>
      </vt:variant>
      <vt:variant>
        <vt:i4>94</vt:i4>
      </vt:variant>
    </vt:vector>
  </HeadingPairs>
  <TitlesOfParts>
    <vt:vector size="96" baseType="lpstr">
      <vt:lpstr>ZLSVorlage</vt:lpstr>
      <vt:lpstr>Benutzerdefiniertes Design</vt:lpstr>
      <vt:lpstr>2. Ringvorlesung    „Formative Feedback-Kultur“</vt:lpstr>
      <vt:lpstr>Zur Orientierung</vt:lpstr>
      <vt:lpstr>Ein Blick auf die Schulkultur</vt:lpstr>
      <vt:lpstr>Wie begreifen wir „Schule“?</vt:lpstr>
      <vt:lpstr>Wozu ist Schule da?</vt:lpstr>
      <vt:lpstr>Elemente von Schulkultur: Was wirkt?  (Lee &amp; Louis 2012, Louis 2013)</vt:lpstr>
      <vt:lpstr>Elemente von Schulkultur: Was wirkt?  (Lee &amp; Louis 2012)</vt:lpstr>
      <vt:lpstr>Gedanke 1: Ich und meine Klasse: Wunschbild</vt:lpstr>
      <vt:lpstr>Realität: Wir sind nicht immer gleich.</vt:lpstr>
      <vt:lpstr>Realität: Wir sind nicht alle gleich (aber ähnlicher als wir meinen).</vt:lpstr>
      <vt:lpstr>nach Carol Ann Tomlinson: </vt:lpstr>
      <vt:lpstr>Gedanke 2:</vt:lpstr>
      <vt:lpstr>Denkpause</vt:lpstr>
      <vt:lpstr>Gedanke 3:  Die Praxis als Phänomen des Dazwischen</vt:lpstr>
      <vt:lpstr>Denkpause</vt:lpstr>
      <vt:lpstr>Ziele der Leistungsbeurteilung</vt:lpstr>
      <vt:lpstr>Wenn man wirksam sein will...</vt:lpstr>
      <vt:lpstr>PowerPoint-Präsentation</vt:lpstr>
      <vt:lpstr>In der LBVO (s. Eder et al: Leistungsfeststellung und Leistungsbeurteilung. NBB 2009, Bd2  https://www.bifie.at/buch/1024/b/6 )</vt:lpstr>
      <vt:lpstr>Formen der Leistungsfeststellung</vt:lpstr>
      <vt:lpstr>Was muss benotet werden?</vt:lpstr>
      <vt:lpstr>Mitarbeitsfeststellung  1/2</vt:lpstr>
      <vt:lpstr>Mitarbeitsfeststellung  2/2</vt:lpstr>
      <vt:lpstr>Die Kunst der Beobachtung</vt:lpstr>
      <vt:lpstr>3 Praxen der Leistungsbeurteilung: Werkzeuge</vt:lpstr>
      <vt:lpstr>Denkpause</vt:lpstr>
      <vt:lpstr>PAUSE 1</vt:lpstr>
      <vt:lpstr>Was ist Feedback?</vt:lpstr>
      <vt:lpstr>Das Wort „Feedback“</vt:lpstr>
      <vt:lpstr>Im Kontext Schule</vt:lpstr>
      <vt:lpstr>3 Modalitäten von Rückmeldung</vt:lpstr>
      <vt:lpstr>PowerPoint-Präsentation</vt:lpstr>
      <vt:lpstr>Und was ist mit Lob?</vt:lpstr>
      <vt:lpstr>Rückmeldung ist nicht Lob!</vt:lpstr>
      <vt:lpstr>Ergebnis als Rückmeldung für wen?</vt:lpstr>
      <vt:lpstr>Wirksames Feedback (Hattie 2011, Dweck 2008, Hattie &amp; Temperley 2007)</vt:lpstr>
      <vt:lpstr>Was für Feedback? (Hattie 2012)</vt:lpstr>
      <vt:lpstr>Beispiel: Where are you going?</vt:lpstr>
      <vt:lpstr>Beispiel: How are you going there?</vt:lpstr>
      <vt:lpstr>Beispiel: Where to next?</vt:lpstr>
      <vt:lpstr>Feedback-Formen</vt:lpstr>
      <vt:lpstr>Empfänglichkeit für Feedback I (Carol Dweck 2007)</vt:lpstr>
      <vt:lpstr>Empfänglichkeit für Feedback II  (Kulhavy &amp; Stock 1989)</vt:lpstr>
      <vt:lpstr>7 Schlüsselkomponente für wirksames Feedback (Wiggins 2012)</vt:lpstr>
      <vt:lpstr>5 Regeln</vt:lpstr>
      <vt:lpstr>PAUSE 2</vt:lpstr>
      <vt:lpstr>Wirksame Selbst- und Peereinschätzung</vt:lpstr>
      <vt:lpstr>Wie wirksam ist es?</vt:lpstr>
      <vt:lpstr>John Hattie zur Selbsteinschätzung</vt:lpstr>
      <vt:lpstr>Das Phänomen der selbsterfüllenden Prophezeiung</vt:lpstr>
      <vt:lpstr>Potential übersteigen</vt:lpstr>
      <vt:lpstr>Searching the research</vt:lpstr>
      <vt:lpstr>Aktuelle Studie zu Self-Reported Grades  Indiana University (2012)</vt:lpstr>
      <vt:lpstr>Self and peer assessment  nach Sebba et al (2008)</vt:lpstr>
      <vt:lpstr>Self and peer assessment  nach Sebba et al (2008)*</vt:lpstr>
      <vt:lpstr>Self and peer assessment  nach Sebba et al (2008)*</vt:lpstr>
      <vt:lpstr>Beispiel Kompetenzdiagramm</vt:lpstr>
      <vt:lpstr>PowerPoint-Präsentation</vt:lpstr>
      <vt:lpstr>Erfolgsfaktoren Kompetenzdiagramm</vt:lpstr>
      <vt:lpstr>Ans eingemachte…</vt:lpstr>
      <vt:lpstr>Potential übersteigen: Praxisbeispiel</vt:lpstr>
      <vt:lpstr>Selbsteinschätzung als Information nützen</vt:lpstr>
      <vt:lpstr>PowerPoint-Präsentation</vt:lpstr>
      <vt:lpstr>Selbsteinschätzung als Information nützen</vt:lpstr>
      <vt:lpstr>Kompetenzdiagramm</vt:lpstr>
      <vt:lpstr>Peerrückmeldung</vt:lpstr>
      <vt:lpstr>Feedback-Formen im Bezug zum Lernprozess</vt:lpstr>
      <vt:lpstr>Beispiel: Where are you going?</vt:lpstr>
      <vt:lpstr>Beispiel: How are you going there?</vt:lpstr>
      <vt:lpstr>Beispiel: Where to next?</vt:lpstr>
      <vt:lpstr>Feedback-Formen</vt:lpstr>
      <vt:lpstr>PowerPoint-Präsentation</vt:lpstr>
      <vt:lpstr>BONUS TRACK </vt:lpstr>
      <vt:lpstr>Was ist ein Kriterium?</vt:lpstr>
      <vt:lpstr>An apple a day: Nach welchen Kriterien kaufst du Äpfel?</vt:lpstr>
      <vt:lpstr>Warum diese Äpfel (und nicht jene), Frau Lehrerin?</vt:lpstr>
      <vt:lpstr>3-K Orientierung für die Beurteilungspraxis</vt:lpstr>
      <vt:lpstr>Kriterien sind immer voraus gesetzt</vt:lpstr>
      <vt:lpstr>Kompetenzraster setzen Kriterien voraus</vt:lpstr>
      <vt:lpstr>K = Komplexität</vt:lpstr>
      <vt:lpstr>Webbs 4 Komplexitätsbereiche</vt:lpstr>
      <vt:lpstr>K = Kompetenzen</vt:lpstr>
      <vt:lpstr>Komplexität ≠ Schwierigkeit!</vt:lpstr>
      <vt:lpstr>Denkpause</vt:lpstr>
      <vt:lpstr>Webbs  Depths  of  Knowledge</vt:lpstr>
      <vt:lpstr>Beispiel 2 Denkpause</vt:lpstr>
      <vt:lpstr>Webbs  Depths  of  Knowledge</vt:lpstr>
      <vt:lpstr>Beispiele Webb Bereich 1</vt:lpstr>
      <vt:lpstr>Beispiele Webb Bereich 2</vt:lpstr>
      <vt:lpstr>Beispiele Bereich 3</vt:lpstr>
      <vt:lpstr>Beispiele Bereich 4</vt:lpstr>
      <vt:lpstr>Sind komplexe Aufgaben für alle? </vt:lpstr>
      <vt:lpstr>Orientierungshilfen Leistungsbeurteilung</vt:lpstr>
      <vt:lpstr>Praxiseinblicke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Tanja</dc:creator>
  <cp:lastModifiedBy>christoph.hofbauer</cp:lastModifiedBy>
  <cp:revision>156</cp:revision>
  <dcterms:created xsi:type="dcterms:W3CDTF">2012-09-09T09:00:32Z</dcterms:created>
  <dcterms:modified xsi:type="dcterms:W3CDTF">2014-03-05T12:47:17Z</dcterms:modified>
</cp:coreProperties>
</file>